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5"/>
  </p:notesMasterIdLst>
  <p:sldIdLst>
    <p:sldId id="256" r:id="rId2"/>
    <p:sldId id="275" r:id="rId3"/>
    <p:sldId id="614" r:id="rId4"/>
    <p:sldId id="542" r:id="rId5"/>
    <p:sldId id="616" r:id="rId6"/>
    <p:sldId id="617" r:id="rId7"/>
    <p:sldId id="618" r:id="rId8"/>
    <p:sldId id="268" r:id="rId9"/>
    <p:sldId id="724" r:id="rId10"/>
    <p:sldId id="725" r:id="rId11"/>
    <p:sldId id="619" r:id="rId12"/>
    <p:sldId id="620" r:id="rId13"/>
    <p:sldId id="723" r:id="rId14"/>
    <p:sldId id="558" r:id="rId15"/>
    <p:sldId id="621" r:id="rId16"/>
    <p:sldId id="470" r:id="rId17"/>
    <p:sldId id="471" r:id="rId18"/>
    <p:sldId id="473" r:id="rId19"/>
    <p:sldId id="272" r:id="rId20"/>
    <p:sldId id="701" r:id="rId21"/>
    <p:sldId id="713" r:id="rId22"/>
    <p:sldId id="622" r:id="rId23"/>
    <p:sldId id="500" r:id="rId24"/>
    <p:sldId id="284" r:id="rId25"/>
    <p:sldId id="476" r:id="rId26"/>
    <p:sldId id="623" r:id="rId27"/>
    <p:sldId id="288" r:id="rId28"/>
    <p:sldId id="290" r:id="rId29"/>
    <p:sldId id="521" r:id="rId30"/>
    <p:sldId id="708" r:id="rId31"/>
    <p:sldId id="292" r:id="rId32"/>
    <p:sldId id="626" r:id="rId33"/>
    <p:sldId id="709" r:id="rId34"/>
    <p:sldId id="624" r:id="rId35"/>
    <p:sldId id="627" r:id="rId36"/>
    <p:sldId id="716" r:id="rId37"/>
    <p:sldId id="710" r:id="rId38"/>
    <p:sldId id="625" r:id="rId39"/>
    <p:sldId id="628" r:id="rId40"/>
    <p:sldId id="721" r:id="rId41"/>
    <p:sldId id="726" r:id="rId42"/>
    <p:sldId id="294" r:id="rId43"/>
    <p:sldId id="706" r:id="rId44"/>
    <p:sldId id="501" r:id="rId45"/>
    <p:sldId id="297" r:id="rId46"/>
    <p:sldId id="298" r:id="rId47"/>
    <p:sldId id="299" r:id="rId48"/>
    <p:sldId id="300" r:id="rId49"/>
    <p:sldId id="301" r:id="rId50"/>
    <p:sldId id="480" r:id="rId51"/>
    <p:sldId id="302" r:id="rId52"/>
    <p:sldId id="502" r:id="rId53"/>
    <p:sldId id="309" r:id="rId54"/>
    <p:sldId id="630" r:id="rId55"/>
    <p:sldId id="702" r:id="rId56"/>
    <p:sldId id="703" r:id="rId57"/>
    <p:sldId id="483" r:id="rId58"/>
    <p:sldId id="488" r:id="rId59"/>
    <p:sldId id="489" r:id="rId60"/>
    <p:sldId id="487" r:id="rId61"/>
    <p:sldId id="490" r:id="rId62"/>
    <p:sldId id="491" r:id="rId63"/>
    <p:sldId id="496" r:id="rId64"/>
    <p:sldId id="498" r:id="rId65"/>
    <p:sldId id="505" r:id="rId66"/>
    <p:sldId id="499" r:id="rId67"/>
    <p:sldId id="506" r:id="rId68"/>
    <p:sldId id="503" r:id="rId69"/>
    <p:sldId id="320" r:id="rId70"/>
    <p:sldId id="321" r:id="rId71"/>
    <p:sldId id="322" r:id="rId72"/>
    <p:sldId id="323" r:id="rId73"/>
    <p:sldId id="324" r:id="rId74"/>
    <p:sldId id="325" r:id="rId75"/>
    <p:sldId id="326" r:id="rId76"/>
    <p:sldId id="327" r:id="rId77"/>
    <p:sldId id="328" r:id="rId78"/>
    <p:sldId id="329" r:id="rId79"/>
    <p:sldId id="522" r:id="rId80"/>
    <p:sldId id="330" r:id="rId81"/>
    <p:sldId id="331" r:id="rId82"/>
    <p:sldId id="631" r:id="rId83"/>
    <p:sldId id="523" r:id="rId84"/>
    <p:sldId id="704" r:id="rId85"/>
    <p:sldId id="705" r:id="rId86"/>
    <p:sldId id="332" r:id="rId87"/>
    <p:sldId id="504" r:id="rId88"/>
    <p:sldId id="517" r:id="rId89"/>
    <p:sldId id="518" r:id="rId90"/>
    <p:sldId id="335" r:id="rId91"/>
    <p:sldId id="519" r:id="rId92"/>
    <p:sldId id="700" r:id="rId93"/>
    <p:sldId id="524" r:id="rId94"/>
    <p:sldId id="727" r:id="rId95"/>
    <p:sldId id="728" r:id="rId96"/>
    <p:sldId id="729" r:id="rId97"/>
    <p:sldId id="507" r:id="rId98"/>
    <p:sldId id="529" r:id="rId99"/>
    <p:sldId id="304" r:id="rId100"/>
    <p:sldId id="305" r:id="rId101"/>
    <p:sldId id="306" r:id="rId102"/>
    <p:sldId id="307" r:id="rId103"/>
    <p:sldId id="308" r:id="rId104"/>
    <p:sldId id="543" r:id="rId105"/>
    <p:sldId id="615" r:id="rId106"/>
    <p:sldId id="538" r:id="rId107"/>
    <p:sldId id="720" r:id="rId108"/>
    <p:sldId id="711" r:id="rId109"/>
    <p:sldId id="717" r:id="rId110"/>
    <p:sldId id="718" r:id="rId111"/>
    <p:sldId id="719" r:id="rId112"/>
    <p:sldId id="714" r:id="rId113"/>
    <p:sldId id="715" r:id="rId114"/>
    <p:sldId id="526" r:id="rId115"/>
    <p:sldId id="341" r:id="rId116"/>
    <p:sldId id="534" r:id="rId117"/>
    <p:sldId id="535" r:id="rId118"/>
    <p:sldId id="530"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536" r:id="rId144"/>
    <p:sldId id="537" r:id="rId145"/>
    <p:sldId id="366" r:id="rId146"/>
    <p:sldId id="367" r:id="rId147"/>
    <p:sldId id="477" r:id="rId148"/>
    <p:sldId id="368" r:id="rId149"/>
    <p:sldId id="369" r:id="rId150"/>
    <p:sldId id="370" r:id="rId151"/>
    <p:sldId id="371" r:id="rId152"/>
    <p:sldId id="372" r:id="rId153"/>
    <p:sldId id="373" r:id="rId154"/>
    <p:sldId id="374" r:id="rId155"/>
    <p:sldId id="375" r:id="rId156"/>
    <p:sldId id="376" r:id="rId157"/>
    <p:sldId id="377" r:id="rId158"/>
    <p:sldId id="378" r:id="rId159"/>
    <p:sldId id="379" r:id="rId160"/>
    <p:sldId id="380" r:id="rId161"/>
    <p:sldId id="382" r:id="rId162"/>
    <p:sldId id="383" r:id="rId163"/>
    <p:sldId id="384" r:id="rId164"/>
    <p:sldId id="385" r:id="rId165"/>
    <p:sldId id="386" r:id="rId166"/>
    <p:sldId id="387" r:id="rId167"/>
    <p:sldId id="388" r:id="rId168"/>
    <p:sldId id="389" r:id="rId169"/>
    <p:sldId id="390" r:id="rId170"/>
    <p:sldId id="391" r:id="rId171"/>
    <p:sldId id="392" r:id="rId172"/>
    <p:sldId id="393" r:id="rId173"/>
    <p:sldId id="394" r:id="rId174"/>
    <p:sldId id="395" r:id="rId175"/>
    <p:sldId id="396" r:id="rId176"/>
    <p:sldId id="397" r:id="rId177"/>
    <p:sldId id="398" r:id="rId178"/>
    <p:sldId id="399" r:id="rId179"/>
    <p:sldId id="400" r:id="rId180"/>
    <p:sldId id="401" r:id="rId181"/>
    <p:sldId id="402" r:id="rId182"/>
    <p:sldId id="403" r:id="rId183"/>
    <p:sldId id="404" r:id="rId184"/>
    <p:sldId id="405" r:id="rId185"/>
    <p:sldId id="406" r:id="rId186"/>
    <p:sldId id="407" r:id="rId187"/>
    <p:sldId id="408" r:id="rId188"/>
    <p:sldId id="409" r:id="rId189"/>
    <p:sldId id="410" r:id="rId190"/>
    <p:sldId id="411" r:id="rId191"/>
    <p:sldId id="412" r:id="rId192"/>
    <p:sldId id="413" r:id="rId193"/>
    <p:sldId id="414" r:id="rId194"/>
    <p:sldId id="415" r:id="rId195"/>
    <p:sldId id="416" r:id="rId196"/>
    <p:sldId id="417" r:id="rId197"/>
    <p:sldId id="418" r:id="rId198"/>
    <p:sldId id="419" r:id="rId199"/>
    <p:sldId id="420" r:id="rId200"/>
    <p:sldId id="421" r:id="rId201"/>
    <p:sldId id="422" r:id="rId202"/>
    <p:sldId id="423" r:id="rId203"/>
    <p:sldId id="424" r:id="rId204"/>
    <p:sldId id="425" r:id="rId205"/>
    <p:sldId id="426" r:id="rId206"/>
    <p:sldId id="427" r:id="rId207"/>
    <p:sldId id="428" r:id="rId208"/>
    <p:sldId id="429" r:id="rId209"/>
    <p:sldId id="430" r:id="rId210"/>
    <p:sldId id="431" r:id="rId211"/>
    <p:sldId id="432" r:id="rId212"/>
    <p:sldId id="433" r:id="rId213"/>
    <p:sldId id="434" r:id="rId214"/>
    <p:sldId id="435" r:id="rId215"/>
    <p:sldId id="436" r:id="rId216"/>
    <p:sldId id="437" r:id="rId217"/>
    <p:sldId id="438" r:id="rId218"/>
    <p:sldId id="439" r:id="rId219"/>
    <p:sldId id="440" r:id="rId220"/>
    <p:sldId id="441" r:id="rId221"/>
    <p:sldId id="442" r:id="rId222"/>
    <p:sldId id="447" r:id="rId223"/>
    <p:sldId id="458" r:id="rId224"/>
    <p:sldId id="492" r:id="rId225"/>
    <p:sldId id="493" r:id="rId226"/>
    <p:sldId id="494" r:id="rId227"/>
    <p:sldId id="495" r:id="rId228"/>
    <p:sldId id="525" r:id="rId229"/>
    <p:sldId id="508" r:id="rId230"/>
    <p:sldId id="509" r:id="rId231"/>
    <p:sldId id="510" r:id="rId232"/>
    <p:sldId id="512" r:id="rId233"/>
    <p:sldId id="513" r:id="rId234"/>
    <p:sldId id="514" r:id="rId235"/>
    <p:sldId id="340" r:id="rId236"/>
    <p:sldId id="276" r:id="rId237"/>
    <p:sldId id="261" r:id="rId238"/>
    <p:sldId id="459" r:id="rId239"/>
    <p:sldId id="460" r:id="rId240"/>
    <p:sldId id="265" r:id="rId241"/>
    <p:sldId id="266" r:id="rId242"/>
    <p:sldId id="478" r:id="rId243"/>
    <p:sldId id="286" r:id="rId2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E7F5"/>
    <a:srgbClr val="C7DCEF"/>
    <a:srgbClr val="C3DAEE"/>
    <a:srgbClr val="F5FAFE"/>
    <a:srgbClr val="FFD44B"/>
    <a:srgbClr val="DBDBDB"/>
    <a:srgbClr val="C4C4C4"/>
    <a:srgbClr val="ECAEE8"/>
    <a:srgbClr val="E07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54" autoAdjust="0"/>
    <p:restoredTop sz="78513" autoAdjust="0"/>
  </p:normalViewPr>
  <p:slideViewPr>
    <p:cSldViewPr snapToGrid="0" showGuides="1">
      <p:cViewPr varScale="1">
        <p:scale>
          <a:sx n="70" d="100"/>
          <a:sy n="70" d="100"/>
        </p:scale>
        <p:origin x="1392" y="72"/>
      </p:cViewPr>
      <p:guideLst>
        <p:guide orient="horz" pos="2137"/>
        <p:guide pos="2880"/>
      </p:guideLst>
    </p:cSldViewPr>
  </p:slideViewPr>
  <p:notesTextViewPr>
    <p:cViewPr>
      <p:scale>
        <a:sx n="1" d="1"/>
        <a:sy n="1" d="1"/>
      </p:scale>
      <p:origin x="0" y="0"/>
    </p:cViewPr>
  </p:notesTextViewPr>
  <p:notesViewPr>
    <p:cSldViewPr snapToGrid="0">
      <p:cViewPr varScale="1">
        <p:scale>
          <a:sx n="85" d="100"/>
          <a:sy n="85" d="100"/>
        </p:scale>
        <p:origin x="3090"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83B49-CD48-4B9B-93A8-FAC30AE6306C}" type="datetimeFigureOut">
              <a:rPr kumimoji="1" lang="ja-JP" altLang="en-US" smtClean="0"/>
              <a:t>2020/6/11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FD80F-2049-460F-843D-16CA1D4A130D}" type="slidenum">
              <a:rPr kumimoji="1" lang="ja-JP" altLang="en-US" smtClean="0"/>
              <a:t>‹#›</a:t>
            </a:fld>
            <a:endParaRPr kumimoji="1" lang="ja-JP" altLang="en-US"/>
          </a:p>
        </p:txBody>
      </p:sp>
    </p:spTree>
    <p:extLst>
      <p:ext uri="{BB962C8B-B14F-4D97-AF65-F5344CB8AC3E}">
        <p14:creationId xmlns:p14="http://schemas.microsoft.com/office/powerpoint/2010/main" val="248076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途中でも全然コメント等頂けると嬉しいです。</a:t>
            </a:r>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1</a:t>
            </a:fld>
            <a:endParaRPr kumimoji="1" lang="ja-JP" altLang="en-US"/>
          </a:p>
        </p:txBody>
      </p:sp>
    </p:spTree>
    <p:extLst>
      <p:ext uri="{BB962C8B-B14F-4D97-AF65-F5344CB8AC3E}">
        <p14:creationId xmlns:p14="http://schemas.microsoft.com/office/powerpoint/2010/main" val="1571043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多義図形とは</a:t>
            </a:r>
            <a:r>
              <a:rPr kumimoji="1" lang="en-US" altLang="ja-JP" sz="1200" b="0" i="0" u="none" strike="noStrike" kern="1200" baseline="0" dirty="0">
                <a:solidFill>
                  <a:schemeClr val="tx1"/>
                </a:solidFill>
                <a:latin typeface="+mn-lt"/>
                <a:ea typeface="+mn-ea"/>
                <a:cs typeface="+mn-cs"/>
              </a:rPr>
              <a:t>-</a:t>
            </a:r>
          </a:p>
          <a:p>
            <a:r>
              <a:rPr kumimoji="1" lang="en-US" altLang="ja-JP" sz="1200" b="0" i="0" u="none" strike="noStrike" kern="1200" baseline="0" dirty="0">
                <a:solidFill>
                  <a:schemeClr val="tx1"/>
                </a:solidFill>
                <a:latin typeface="+mn-lt"/>
                <a:ea typeface="+mn-ea"/>
                <a:cs typeface="+mn-cs"/>
              </a:rPr>
              <a:t>-(</a:t>
            </a:r>
            <a:r>
              <a:rPr kumimoji="1" lang="ja-JP" altLang="en-US" sz="1200" b="0" i="0" u="none" strike="noStrike" kern="1200" baseline="0" dirty="0">
                <a:solidFill>
                  <a:schemeClr val="tx1"/>
                </a:solidFill>
                <a:latin typeface="+mn-lt"/>
                <a:ea typeface="+mn-ea"/>
                <a:cs typeface="+mn-cs"/>
              </a:rPr>
              <a:t>従来研究より，点</a:t>
            </a:r>
            <a:r>
              <a:rPr kumimoji="1" lang="en-US" altLang="ja-JP" sz="1200" b="0" i="0" u="none" strike="noStrike" kern="1200" baseline="0" dirty="0">
                <a:solidFill>
                  <a:schemeClr val="tx1"/>
                </a:solidFill>
                <a:latin typeface="+mn-lt"/>
                <a:ea typeface="+mn-ea"/>
                <a:cs typeface="+mn-cs"/>
              </a:rPr>
              <a:t>1 </a:t>
            </a:r>
            <a:r>
              <a:rPr kumimoji="1" lang="ja-JP" altLang="en-US" sz="1200" b="0" i="0" u="none" strike="noStrike" kern="1200" baseline="0" dirty="0">
                <a:solidFill>
                  <a:schemeClr val="tx1"/>
                </a:solidFill>
                <a:latin typeface="+mn-lt"/>
                <a:ea typeface="+mn-ea"/>
                <a:cs typeface="+mn-cs"/>
              </a:rPr>
              <a:t>を注視しているときは</a:t>
            </a:r>
            <a:r>
              <a:rPr kumimoji="1" lang="en-US" altLang="ja-JP" sz="1200" b="0" i="0" u="none" strike="noStrike" kern="1200" baseline="0" dirty="0">
                <a:solidFill>
                  <a:schemeClr val="tx1"/>
                </a:solidFill>
                <a:latin typeface="+mn-lt"/>
                <a:ea typeface="+mn-ea"/>
                <a:cs typeface="+mn-cs"/>
              </a:rPr>
              <a:t>98 % </a:t>
            </a:r>
            <a:r>
              <a:rPr kumimoji="1" lang="ja-JP" altLang="en-US" sz="1200" b="0" i="0" u="none" strike="noStrike" kern="1200" baseline="0" dirty="0">
                <a:solidFill>
                  <a:schemeClr val="tx1"/>
                </a:solidFill>
                <a:latin typeface="+mn-lt"/>
                <a:ea typeface="+mn-ea"/>
                <a:cs typeface="+mn-cs"/>
              </a:rPr>
              <a:t>の割合で「鴨」と認識される一方，点</a:t>
            </a:r>
            <a:r>
              <a:rPr kumimoji="1" lang="en-US" altLang="ja-JP" sz="1200" b="0" i="0" u="none" strike="noStrike" kern="1200" baseline="0" dirty="0">
                <a:solidFill>
                  <a:schemeClr val="tx1"/>
                </a:solidFill>
                <a:latin typeface="+mn-lt"/>
                <a:ea typeface="+mn-ea"/>
                <a:cs typeface="+mn-cs"/>
              </a:rPr>
              <a:t>5 </a:t>
            </a:r>
            <a:r>
              <a:rPr kumimoji="1" lang="ja-JP" altLang="en-US" sz="1200" b="0" i="0" u="none" strike="noStrike" kern="1200" baseline="0" dirty="0">
                <a:solidFill>
                  <a:schemeClr val="tx1"/>
                </a:solidFill>
                <a:latin typeface="+mn-lt"/>
                <a:ea typeface="+mn-ea"/>
                <a:cs typeface="+mn-cs"/>
              </a:rPr>
              <a:t>を注視している時は</a:t>
            </a:r>
            <a:r>
              <a:rPr kumimoji="1" lang="en-US" altLang="ja-JP" sz="1200" b="0" i="0" u="none" strike="noStrike" kern="1200" baseline="0" dirty="0">
                <a:solidFill>
                  <a:schemeClr val="tx1"/>
                </a:solidFill>
                <a:latin typeface="+mn-lt"/>
                <a:ea typeface="+mn-ea"/>
                <a:cs typeface="+mn-cs"/>
              </a:rPr>
              <a:t>94 % </a:t>
            </a:r>
            <a:r>
              <a:rPr kumimoji="1" lang="ja-JP" altLang="en-US" sz="1200" b="0" i="0" u="none" strike="noStrike" kern="1200" baseline="0" dirty="0">
                <a:solidFill>
                  <a:schemeClr val="tx1"/>
                </a:solidFill>
                <a:latin typeface="+mn-lt"/>
                <a:ea typeface="+mn-ea"/>
                <a:cs typeface="+mn-cs"/>
              </a:rPr>
              <a:t>の割合で「兎」として解釈されるとされる．</a:t>
            </a:r>
            <a:r>
              <a:rPr kumimoji="1" lang="en-US" altLang="ja-JP" sz="1200" b="0" i="0" u="none" strike="noStrike" kern="1200" baseline="0" dirty="0">
                <a:solidFill>
                  <a:schemeClr val="tx1"/>
                </a:solidFill>
                <a:latin typeface="+mn-lt"/>
                <a:ea typeface="+mn-ea"/>
                <a:cs typeface="+mn-cs"/>
              </a:rPr>
              <a:t>)</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10</a:t>
            </a:fld>
            <a:endParaRPr kumimoji="1" lang="ja-JP" altLang="en-US"/>
          </a:p>
        </p:txBody>
      </p:sp>
    </p:spTree>
    <p:extLst>
      <p:ext uri="{BB962C8B-B14F-4D97-AF65-F5344CB8AC3E}">
        <p14:creationId xmlns:p14="http://schemas.microsoft.com/office/powerpoint/2010/main" val="29463697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a:t>
            </a:r>
          </a:p>
          <a:p>
            <a:r>
              <a:rPr kumimoji="1" lang="en-US" altLang="ja-JP" sz="1200" b="0" i="0" u="none" strike="noStrike" kern="1200" baseline="0" dirty="0">
                <a:solidFill>
                  <a:schemeClr val="tx1"/>
                </a:solidFill>
                <a:latin typeface="+mn-lt"/>
                <a:ea typeface="+mn-ea"/>
                <a:cs typeface="+mn-cs"/>
              </a:rPr>
              <a:t>(</a:t>
            </a:r>
            <a:r>
              <a:rPr kumimoji="1" lang="ja-JP" altLang="en-US" sz="1200" b="0" i="0" u="none" strike="noStrike" kern="1200" baseline="0" dirty="0">
                <a:solidFill>
                  <a:schemeClr val="tx1"/>
                </a:solidFill>
                <a:latin typeface="+mn-lt"/>
                <a:ea typeface="+mn-ea"/>
                <a:cs typeface="+mn-cs"/>
              </a:rPr>
              <a:t>ハイパーパラメータとは</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機械学習アルゴリズムの挙動を制御するパラメータのことであり，特に深層学習では勾配法による最適化が適さないパラメータに相当する。例えば</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学習率やバッチサイズ，ニューラルネットワークの層数などが挙げられる。深層学習はハイパーパラメータの数が多い傾向があり，その調整が性能を大きく左右する．</a:t>
            </a:r>
            <a:r>
              <a:rPr kumimoji="1" lang="en-US" altLang="ja-JP" sz="1200" b="0" i="0" u="none" strike="noStrike" kern="1200" baseline="0" dirty="0">
                <a:solidFill>
                  <a:schemeClr val="tx1"/>
                </a:solidFill>
                <a:latin typeface="+mn-lt"/>
                <a:ea typeface="+mn-ea"/>
                <a:cs typeface="+mn-cs"/>
              </a:rPr>
              <a:t>)</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128</a:t>
            </a:fld>
            <a:endParaRPr kumimoji="1" lang="ja-JP" altLang="en-US"/>
          </a:p>
        </p:txBody>
      </p:sp>
    </p:spTree>
    <p:extLst>
      <p:ext uri="{BB962C8B-B14F-4D97-AF65-F5344CB8AC3E}">
        <p14:creationId xmlns:p14="http://schemas.microsoft.com/office/powerpoint/2010/main" val="27331378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r>
              <a:rPr kumimoji="1" lang="ja-JP" altLang="en-US" dirty="0"/>
              <a:t>一方，</a:t>
            </a:r>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129</a:t>
            </a:fld>
            <a:endParaRPr kumimoji="1" lang="ja-JP" altLang="en-US"/>
          </a:p>
        </p:txBody>
      </p:sp>
    </p:spTree>
    <p:extLst>
      <p:ext uri="{BB962C8B-B14F-4D97-AF65-F5344CB8AC3E}">
        <p14:creationId xmlns:p14="http://schemas.microsoft.com/office/powerpoint/2010/main" val="26392100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132</a:t>
            </a:fld>
            <a:endParaRPr kumimoji="1" lang="ja-JP" altLang="en-US"/>
          </a:p>
        </p:txBody>
      </p:sp>
    </p:spTree>
    <p:extLst>
      <p:ext uri="{BB962C8B-B14F-4D97-AF65-F5344CB8AC3E}">
        <p14:creationId xmlns:p14="http://schemas.microsoft.com/office/powerpoint/2010/main" val="26446621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133</a:t>
            </a:fld>
            <a:endParaRPr kumimoji="1" lang="ja-JP" altLang="en-US"/>
          </a:p>
        </p:txBody>
      </p:sp>
    </p:spTree>
    <p:extLst>
      <p:ext uri="{BB962C8B-B14F-4D97-AF65-F5344CB8AC3E}">
        <p14:creationId xmlns:p14="http://schemas.microsoft.com/office/powerpoint/2010/main" val="22750297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136</a:t>
            </a:fld>
            <a:endParaRPr kumimoji="1" lang="ja-JP" altLang="en-US"/>
          </a:p>
        </p:txBody>
      </p:sp>
    </p:spTree>
    <p:extLst>
      <p:ext uri="{BB962C8B-B14F-4D97-AF65-F5344CB8AC3E}">
        <p14:creationId xmlns:p14="http://schemas.microsoft.com/office/powerpoint/2010/main" val="26722448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137</a:t>
            </a:fld>
            <a:endParaRPr kumimoji="1" lang="ja-JP" altLang="en-US"/>
          </a:p>
        </p:txBody>
      </p:sp>
    </p:spTree>
    <p:extLst>
      <p:ext uri="{BB962C8B-B14F-4D97-AF65-F5344CB8AC3E}">
        <p14:creationId xmlns:p14="http://schemas.microsoft.com/office/powerpoint/2010/main" val="894491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138</a:t>
            </a:fld>
            <a:endParaRPr kumimoji="1" lang="ja-JP" altLang="en-US"/>
          </a:p>
        </p:txBody>
      </p:sp>
    </p:spTree>
    <p:extLst>
      <p:ext uri="{BB962C8B-B14F-4D97-AF65-F5344CB8AC3E}">
        <p14:creationId xmlns:p14="http://schemas.microsoft.com/office/powerpoint/2010/main" val="24085884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データセットとして，風景画に </a:t>
            </a:r>
            <a:r>
              <a:rPr kumimoji="1" lang="en-US" altLang="ja-JP" sz="1200" b="0" i="0" u="none" strike="noStrike" kern="1200" baseline="0" dirty="0" err="1">
                <a:solidFill>
                  <a:schemeClr val="tx1"/>
                </a:solidFill>
                <a:latin typeface="+mn-lt"/>
                <a:ea typeface="+mn-ea"/>
                <a:cs typeface="+mn-cs"/>
              </a:rPr>
              <a:t>WikiArt</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の ”</a:t>
            </a:r>
            <a:r>
              <a:rPr kumimoji="1" lang="en-US" altLang="ja-JP" sz="1200" b="0" i="0" u="none" strike="noStrike" kern="1200" baseline="0" dirty="0">
                <a:solidFill>
                  <a:schemeClr val="tx1"/>
                </a:solidFill>
                <a:latin typeface="+mn-lt"/>
                <a:ea typeface="+mn-ea"/>
                <a:cs typeface="+mn-cs"/>
              </a:rPr>
              <a:t>landscape”, ”cityscape” </a:t>
            </a:r>
            <a:r>
              <a:rPr kumimoji="1" lang="ja-JP" altLang="en-US" sz="1200" b="0" i="0" u="none" strike="noStrike" kern="1200" baseline="0" dirty="0">
                <a:solidFill>
                  <a:schemeClr val="tx1"/>
                </a:solidFill>
                <a:latin typeface="+mn-lt"/>
                <a:ea typeface="+mn-ea"/>
                <a:cs typeface="+mn-cs"/>
              </a:rPr>
              <a:t>ラベルの画像，肖像画に </a:t>
            </a:r>
            <a:r>
              <a:rPr kumimoji="1" lang="en-US" altLang="ja-JP" sz="1200" b="0" i="0" u="none" strike="noStrike" kern="1200" baseline="0" dirty="0" err="1">
                <a:solidFill>
                  <a:schemeClr val="tx1"/>
                </a:solidFill>
                <a:latin typeface="+mn-lt"/>
                <a:ea typeface="+mn-ea"/>
                <a:cs typeface="+mn-cs"/>
              </a:rPr>
              <a:t>WikiArt</a:t>
            </a:r>
            <a:r>
              <a:rPr kumimoji="1" lang="ja-JP" altLang="en-US" sz="1200" b="0" i="0" u="none" strike="noStrike" kern="1200" baseline="0" dirty="0">
                <a:solidFill>
                  <a:schemeClr val="tx1"/>
                </a:solidFill>
                <a:latin typeface="+mn-lt"/>
                <a:ea typeface="+mn-ea"/>
                <a:cs typeface="+mn-cs"/>
              </a:rPr>
              <a:t> 中の ”</a:t>
            </a:r>
            <a:r>
              <a:rPr kumimoji="1" lang="en-US" altLang="ja-JP" sz="1200" b="0" i="0" u="none" strike="noStrike" kern="1200" baseline="0" dirty="0">
                <a:solidFill>
                  <a:schemeClr val="tx1"/>
                </a:solidFill>
                <a:latin typeface="+mn-lt"/>
                <a:ea typeface="+mn-ea"/>
                <a:cs typeface="+mn-cs"/>
              </a:rPr>
              <a:t>portrait” </a:t>
            </a:r>
            <a:r>
              <a:rPr kumimoji="1" lang="ja-JP" altLang="en-US" sz="1200" b="0" i="0" u="none" strike="noStrike" kern="1200" baseline="0" dirty="0">
                <a:solidFill>
                  <a:schemeClr val="tx1"/>
                </a:solidFill>
                <a:latin typeface="+mn-lt"/>
                <a:ea typeface="+mn-ea"/>
                <a:cs typeface="+mn-cs"/>
              </a:rPr>
              <a:t>ラベルの画像を使用した．風景と顔の 多義図形については，書籍やインターネット検索からデータセットを自作した</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147</a:t>
            </a:fld>
            <a:endParaRPr kumimoji="1" lang="ja-JP" altLang="en-US"/>
          </a:p>
        </p:txBody>
      </p:sp>
    </p:spTree>
    <p:extLst>
      <p:ext uri="{BB962C8B-B14F-4D97-AF65-F5344CB8AC3E}">
        <p14:creationId xmlns:p14="http://schemas.microsoft.com/office/powerpoint/2010/main" val="24173128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baseline="0" dirty="0">
                <a:solidFill>
                  <a:schemeClr val="tx1"/>
                </a:solidFill>
                <a:latin typeface="+mn-lt"/>
                <a:ea typeface="+mn-ea"/>
                <a:cs typeface="+mn-cs"/>
              </a:rPr>
              <a:t>本実験では，画像のクラス分類に</a:t>
            </a:r>
            <a:r>
              <a:rPr kumimoji="1" lang="en-US" altLang="ja-JP" sz="1200" b="0" i="0" u="none" strike="noStrike" kern="1200" baseline="0" dirty="0">
                <a:solidFill>
                  <a:schemeClr val="tx1"/>
                </a:solidFill>
                <a:latin typeface="+mn-lt"/>
                <a:ea typeface="+mn-ea"/>
                <a:cs typeface="+mn-cs"/>
              </a:rPr>
              <a:t>CNN</a:t>
            </a:r>
            <a:r>
              <a:rPr kumimoji="1" lang="ja-JP" altLang="en-US" sz="1200" b="0" i="0" u="none" strike="noStrike" kern="1200" baseline="0" dirty="0">
                <a:solidFill>
                  <a:schemeClr val="tx1"/>
                </a:solidFill>
                <a:latin typeface="+mn-lt"/>
                <a:ea typeface="+mn-ea"/>
                <a:cs typeface="+mn-cs"/>
              </a:rPr>
              <a:t>を用いた．</a:t>
            </a:r>
            <a:r>
              <a:rPr kumimoji="1" lang="en-US" altLang="ja-JP" sz="1200" b="0" i="0" u="none" strike="noStrike" kern="1200" baseline="0" dirty="0">
                <a:solidFill>
                  <a:schemeClr val="tx1"/>
                </a:solidFill>
                <a:latin typeface="+mn-lt"/>
                <a:ea typeface="+mn-ea"/>
                <a:cs typeface="+mn-cs"/>
              </a:rPr>
              <a:t>CNN </a:t>
            </a:r>
            <a:r>
              <a:rPr kumimoji="1" lang="ja-JP" altLang="en-US" sz="1200" b="0" i="0" u="none" strike="noStrike" kern="1200" baseline="0" dirty="0">
                <a:solidFill>
                  <a:schemeClr val="tx1"/>
                </a:solidFill>
                <a:latin typeface="+mn-lt"/>
                <a:ea typeface="+mn-ea"/>
                <a:cs typeface="+mn-cs"/>
              </a:rPr>
              <a:t>の持つ層として，画像の特徴量を抽出する畳み込み層と入力データを縮小するプーリング層</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特徴量に基づいた分類をする全結合層が挙げられる</a:t>
            </a:r>
            <a:endParaRPr kumimoji="1" lang="en-US" altLang="ja-JP" sz="1200" b="0" i="0" u="none" strike="noStrike" kern="1200" baseline="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151</a:t>
            </a:fld>
            <a:endParaRPr kumimoji="1" lang="ja-JP" altLang="en-US"/>
          </a:p>
        </p:txBody>
      </p:sp>
    </p:spTree>
    <p:extLst>
      <p:ext uri="{BB962C8B-B14F-4D97-AF65-F5344CB8AC3E}">
        <p14:creationId xmlns:p14="http://schemas.microsoft.com/office/powerpoint/2010/main" val="14494132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kumimoji="1" lang="en-US" altLang="ja-JP" dirty="0"/>
              <a:t>CNN</a:t>
            </a:r>
            <a:r>
              <a:rPr kumimoji="1" lang="ja-JP" altLang="en-US" dirty="0"/>
              <a:t>の注視点を</a:t>
            </a:r>
            <a:r>
              <a:rPr kumimoji="1" lang="en-US" altLang="ja-JP" dirty="0"/>
              <a:t>Grad-CAM</a:t>
            </a:r>
            <a:r>
              <a:rPr kumimoji="1" lang="ja-JP" altLang="en-US" dirty="0"/>
              <a:t>によって可視化しました．</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152</a:t>
            </a:fld>
            <a:endParaRPr kumimoji="1" lang="ja-JP" altLang="en-US"/>
          </a:p>
        </p:txBody>
      </p:sp>
    </p:spTree>
    <p:extLst>
      <p:ext uri="{BB962C8B-B14F-4D97-AF65-F5344CB8AC3E}">
        <p14:creationId xmlns:p14="http://schemas.microsoft.com/office/powerpoint/2010/main" val="1497630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baseline="0" dirty="0">
                <a:solidFill>
                  <a:schemeClr val="tx1"/>
                </a:solidFill>
                <a:latin typeface="+mn-lt"/>
                <a:ea typeface="+mn-ea"/>
                <a:cs typeface="+mn-cs"/>
              </a:rPr>
              <a:t>人による多義図形の認識が注視点の差によるものであるとすれば，人工知能の多義図形の認識の注視点はどうなるのかについて，本研究では調べることにした．</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11</a:t>
            </a:fld>
            <a:endParaRPr kumimoji="1" lang="ja-JP" altLang="en-US"/>
          </a:p>
        </p:txBody>
      </p:sp>
    </p:spTree>
    <p:extLst>
      <p:ext uri="{BB962C8B-B14F-4D97-AF65-F5344CB8AC3E}">
        <p14:creationId xmlns:p14="http://schemas.microsoft.com/office/powerpoint/2010/main" val="26286598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153</a:t>
            </a:fld>
            <a:endParaRPr kumimoji="1" lang="ja-JP" altLang="en-US"/>
          </a:p>
        </p:txBody>
      </p:sp>
    </p:spTree>
    <p:extLst>
      <p:ext uri="{BB962C8B-B14F-4D97-AF65-F5344CB8AC3E}">
        <p14:creationId xmlns:p14="http://schemas.microsoft.com/office/powerpoint/2010/main" val="20833088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157</a:t>
            </a:fld>
            <a:endParaRPr kumimoji="1" lang="ja-JP" altLang="en-US"/>
          </a:p>
        </p:txBody>
      </p:sp>
    </p:spTree>
    <p:extLst>
      <p:ext uri="{BB962C8B-B14F-4D97-AF65-F5344CB8AC3E}">
        <p14:creationId xmlns:p14="http://schemas.microsoft.com/office/powerpoint/2010/main" val="4173203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158</a:t>
            </a:fld>
            <a:endParaRPr kumimoji="1" lang="ja-JP" altLang="en-US"/>
          </a:p>
        </p:txBody>
      </p:sp>
    </p:spTree>
    <p:extLst>
      <p:ext uri="{BB962C8B-B14F-4D97-AF65-F5344CB8AC3E}">
        <p14:creationId xmlns:p14="http://schemas.microsoft.com/office/powerpoint/2010/main" val="14004880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r>
              <a:rPr kumimoji="1" lang="ja-JP" altLang="en-US" dirty="0"/>
              <a:t>実験 </a:t>
            </a:r>
            <a:r>
              <a:rPr kumimoji="1" lang="en-US" altLang="ja-JP" dirty="0"/>
              <a:t>2-2 </a:t>
            </a:r>
            <a:r>
              <a:rPr kumimoji="1" lang="ja-JP" altLang="en-US" dirty="0"/>
              <a:t>として，</a:t>
            </a:r>
            <a:r>
              <a:rPr kumimoji="1" lang="en-US" altLang="ja-JP" dirty="0"/>
              <a:t>Pinterest </a:t>
            </a:r>
            <a:r>
              <a:rPr kumimoji="1" lang="ja-JP" altLang="en-US" dirty="0"/>
              <a:t>で ”</a:t>
            </a:r>
            <a:r>
              <a:rPr kumimoji="1" lang="en-US" altLang="ja-JP" dirty="0"/>
              <a:t>horse </a:t>
            </a:r>
            <a:r>
              <a:rPr kumimoji="1" lang="en-US" altLang="ja-JP" dirty="0" err="1"/>
              <a:t>illustlation</a:t>
            </a:r>
            <a:r>
              <a:rPr kumimoji="1" lang="en-US" altLang="ja-JP" dirty="0"/>
              <a:t>”, ”frog </a:t>
            </a:r>
            <a:r>
              <a:rPr kumimoji="1" lang="en-US" altLang="ja-JP" dirty="0" err="1"/>
              <a:t>illustlation</a:t>
            </a:r>
            <a:r>
              <a:rPr kumimoji="1" lang="en-US" altLang="ja-JP" dirty="0"/>
              <a:t>”, ”rabbit </a:t>
            </a:r>
            <a:r>
              <a:rPr kumimoji="1" lang="en-US" altLang="ja-JP" dirty="0" err="1"/>
              <a:t>illustlation</a:t>
            </a:r>
            <a:r>
              <a:rPr kumimoji="1" lang="en-US" altLang="ja-JP" dirty="0"/>
              <a:t>”, ”duck </a:t>
            </a:r>
            <a:r>
              <a:rPr kumimoji="1" lang="en-US" altLang="ja-JP" dirty="0" err="1"/>
              <a:t>illustlation</a:t>
            </a:r>
            <a:r>
              <a:rPr kumimoji="1" lang="en-US" altLang="ja-JP" dirty="0"/>
              <a:t>” </a:t>
            </a:r>
            <a:r>
              <a:rPr kumimoji="1" lang="ja-JP" altLang="en-US" dirty="0"/>
              <a:t>と検索して出てきた結果をスクレイピングし，それぞれ馬・蛙・兎・鴨とラベル付けしたものをデータセットとして実験した．このデータセットの特徴は，様々なタッチのイラスト画像が含まれること．このことにより，写真画像のように明確に対象物が識別できるわけではない 多義図形への認識精度を上げることを期待した．実験 </a:t>
            </a:r>
            <a:r>
              <a:rPr kumimoji="1" lang="en-US" altLang="ja-JP" dirty="0"/>
              <a:t>2-2 </a:t>
            </a:r>
            <a:r>
              <a:rPr kumimoji="1" lang="ja-JP" altLang="en-US" dirty="0"/>
              <a:t>は，実験 </a:t>
            </a:r>
            <a:r>
              <a:rPr kumimoji="1" lang="en-US" altLang="ja-JP" dirty="0"/>
              <a:t>1 </a:t>
            </a:r>
            <a:r>
              <a:rPr kumimoji="1" lang="ja-JP" altLang="en-US" dirty="0"/>
              <a:t>と同様に， 前処理，最適化，学習，評価検証を行った．</a:t>
            </a:r>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159</a:t>
            </a:fld>
            <a:endParaRPr kumimoji="1" lang="ja-JP" altLang="en-US"/>
          </a:p>
        </p:txBody>
      </p:sp>
    </p:spTree>
    <p:extLst>
      <p:ext uri="{BB962C8B-B14F-4D97-AF65-F5344CB8AC3E}">
        <p14:creationId xmlns:p14="http://schemas.microsoft.com/office/powerpoint/2010/main" val="35124024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160</a:t>
            </a:fld>
            <a:endParaRPr kumimoji="1" lang="ja-JP" altLang="en-US"/>
          </a:p>
        </p:txBody>
      </p:sp>
    </p:spTree>
    <p:extLst>
      <p:ext uri="{BB962C8B-B14F-4D97-AF65-F5344CB8AC3E}">
        <p14:creationId xmlns:p14="http://schemas.microsoft.com/office/powerpoint/2010/main" val="32252325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近年</a:t>
            </a:r>
            <a:r>
              <a:rPr kumimoji="1" lang="en-US" altLang="ja-JP" dirty="0"/>
              <a:t>,</a:t>
            </a:r>
            <a:r>
              <a:rPr kumimoji="1" lang="ja-JP" altLang="en-US" dirty="0"/>
              <a:t>さまざまな分野において人工知能の活躍が注目されている．一方，人間の感性や感情～</a:t>
            </a:r>
            <a:endParaRPr kumimoji="1" lang="en-US" altLang="ja-JP" dirty="0"/>
          </a:p>
          <a:p>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人の創作物理解の一歩として，本研究グループでは絵本や音楽，小説に関して研究がされている</a:t>
            </a:r>
            <a:r>
              <a:rPr kumimoji="1" lang="en-US" altLang="ja-JP" sz="1200" b="0" i="0" kern="1200" dirty="0">
                <a:solidFill>
                  <a:schemeClr val="tx1"/>
                </a:solidFill>
                <a:effectLst/>
                <a:latin typeface="+mn-lt"/>
                <a:ea typeface="+mn-ea"/>
                <a:cs typeface="+mn-cs"/>
              </a:rPr>
              <a:t>)</a:t>
            </a:r>
            <a:endParaRPr kumimoji="1" lang="ja-JP"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161</a:t>
            </a:fld>
            <a:endParaRPr kumimoji="1" lang="ja-JP" altLang="en-US" dirty="0"/>
          </a:p>
        </p:txBody>
      </p:sp>
    </p:spTree>
    <p:extLst>
      <p:ext uri="{BB962C8B-B14F-4D97-AF65-F5344CB8AC3E}">
        <p14:creationId xmlns:p14="http://schemas.microsoft.com/office/powerpoint/2010/main" val="14575270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私の研究では，特に人間の視覚認知の多義性を計算機に理解させることを目的としている</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162</a:t>
            </a:fld>
            <a:endParaRPr kumimoji="1" lang="ja-JP" altLang="en-US"/>
          </a:p>
        </p:txBody>
      </p:sp>
    </p:spTree>
    <p:extLst>
      <p:ext uri="{BB962C8B-B14F-4D97-AF65-F5344CB8AC3E}">
        <p14:creationId xmlns:p14="http://schemas.microsoft.com/office/powerpoint/2010/main" val="279390108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163</a:t>
            </a:fld>
            <a:endParaRPr kumimoji="1" lang="ja-JP" altLang="en-US"/>
          </a:p>
        </p:txBody>
      </p:sp>
    </p:spTree>
    <p:extLst>
      <p:ext uri="{BB962C8B-B14F-4D97-AF65-F5344CB8AC3E}">
        <p14:creationId xmlns:p14="http://schemas.microsoft.com/office/powerpoint/2010/main" val="36186951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164</a:t>
            </a:fld>
            <a:endParaRPr kumimoji="1" lang="ja-JP" altLang="en-US"/>
          </a:p>
        </p:txBody>
      </p:sp>
    </p:spTree>
    <p:extLst>
      <p:ext uri="{BB962C8B-B14F-4D97-AF65-F5344CB8AC3E}">
        <p14:creationId xmlns:p14="http://schemas.microsoft.com/office/powerpoint/2010/main" val="7592494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従来の画像認識の研究では，一意的な画像に対するものが殆ど</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165</a:t>
            </a:fld>
            <a:endParaRPr kumimoji="1" lang="ja-JP" altLang="en-US"/>
          </a:p>
        </p:txBody>
      </p:sp>
    </p:spTree>
    <p:extLst>
      <p:ext uri="{BB962C8B-B14F-4D97-AF65-F5344CB8AC3E}">
        <p14:creationId xmlns:p14="http://schemas.microsoft.com/office/powerpoint/2010/main" val="2611155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CNN</a:t>
            </a:r>
            <a:r>
              <a:rPr kumimoji="1" lang="ja-JP" altLang="en-US" dirty="0"/>
              <a:t>の判断根拠を</a:t>
            </a:r>
            <a:r>
              <a:rPr kumimoji="1" lang="en-US" altLang="ja-JP" dirty="0"/>
              <a:t>Grad-CAM</a:t>
            </a:r>
            <a:r>
              <a:rPr kumimoji="1" lang="ja-JP" altLang="en-US" dirty="0"/>
              <a:t>によって可視化しました．</a:t>
            </a: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12</a:t>
            </a:fld>
            <a:endParaRPr kumimoji="1" lang="ja-JP" altLang="en-US"/>
          </a:p>
        </p:txBody>
      </p:sp>
    </p:spTree>
    <p:extLst>
      <p:ext uri="{BB962C8B-B14F-4D97-AF65-F5344CB8AC3E}">
        <p14:creationId xmlns:p14="http://schemas.microsoft.com/office/powerpoint/2010/main" val="367597454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VGG-16 </a:t>
            </a:r>
            <a:r>
              <a:rPr kumimoji="1" lang="ja-JP" altLang="en-US" sz="1200" b="0" i="0" u="none" strike="noStrike" kern="1200" baseline="0" dirty="0">
                <a:solidFill>
                  <a:schemeClr val="tx1"/>
                </a:solidFill>
                <a:latin typeface="+mn-lt"/>
                <a:ea typeface="+mn-ea"/>
                <a:cs typeface="+mn-cs"/>
              </a:rPr>
              <a:t>とは，「</a:t>
            </a:r>
            <a:r>
              <a:rPr kumimoji="1" lang="en-US" altLang="ja-JP" sz="1200" b="0" i="0" u="none" strike="noStrike" kern="1200" baseline="0" dirty="0">
                <a:solidFill>
                  <a:schemeClr val="tx1"/>
                </a:solidFill>
                <a:latin typeface="+mn-lt"/>
                <a:ea typeface="+mn-ea"/>
                <a:cs typeface="+mn-cs"/>
              </a:rPr>
              <a:t>ImageNet</a:t>
            </a:r>
            <a:r>
              <a:rPr kumimoji="1" lang="ja-JP" altLang="en-US" sz="1200" b="0" i="0" u="none" strike="noStrike" kern="1200" baseline="0" dirty="0">
                <a:solidFill>
                  <a:schemeClr val="tx1"/>
                </a:solidFill>
                <a:latin typeface="+mn-lt"/>
                <a:ea typeface="+mn-ea"/>
                <a:cs typeface="+mn-cs"/>
              </a:rPr>
              <a:t>」と呼ばれる大規模画像データセットで学習された，畳み込み層</a:t>
            </a:r>
            <a:r>
              <a:rPr kumimoji="1" lang="en-US" altLang="ja-JP" sz="1200" b="0" i="0" u="none" strike="noStrike" kern="1200" baseline="0" dirty="0">
                <a:solidFill>
                  <a:schemeClr val="tx1"/>
                </a:solidFill>
                <a:latin typeface="+mn-lt"/>
                <a:ea typeface="+mn-ea"/>
                <a:cs typeface="+mn-cs"/>
              </a:rPr>
              <a:t>13</a:t>
            </a:r>
            <a:r>
              <a:rPr kumimoji="1" lang="ja-JP" altLang="en-US" sz="1200" b="0" i="0" u="none" strike="noStrike" kern="1200" baseline="0" dirty="0">
                <a:solidFill>
                  <a:schemeClr val="tx1"/>
                </a:solidFill>
                <a:latin typeface="+mn-lt"/>
                <a:ea typeface="+mn-ea"/>
                <a:cs typeface="+mn-cs"/>
              </a:rPr>
              <a:t>層と全結合層</a:t>
            </a:r>
            <a:r>
              <a:rPr kumimoji="1" lang="en-US" altLang="ja-JP" sz="1200" b="0" i="0" u="none" strike="noStrike" kern="1200" baseline="0" dirty="0">
                <a:solidFill>
                  <a:schemeClr val="tx1"/>
                </a:solidFill>
                <a:latin typeface="+mn-lt"/>
                <a:ea typeface="+mn-ea"/>
                <a:cs typeface="+mn-cs"/>
              </a:rPr>
              <a:t>3</a:t>
            </a:r>
            <a:r>
              <a:rPr kumimoji="1" lang="ja-JP" altLang="en-US" sz="1200" b="0" i="0" u="none" strike="noStrike" kern="1200" baseline="0" dirty="0">
                <a:solidFill>
                  <a:schemeClr val="tx1"/>
                </a:solidFill>
                <a:latin typeface="+mn-lt"/>
                <a:ea typeface="+mn-ea"/>
                <a:cs typeface="+mn-cs"/>
              </a:rPr>
              <a:t>層を組合わせた</a:t>
            </a:r>
            <a:r>
              <a:rPr kumimoji="1" lang="en-US" altLang="ja-JP" sz="1200" b="0" i="0" u="none" strike="noStrike" kern="1200" baseline="0" dirty="0">
                <a:solidFill>
                  <a:schemeClr val="tx1"/>
                </a:solidFill>
                <a:latin typeface="+mn-lt"/>
                <a:ea typeface="+mn-ea"/>
                <a:cs typeface="+mn-cs"/>
              </a:rPr>
              <a:t>16</a:t>
            </a:r>
            <a:r>
              <a:rPr kumimoji="1" lang="ja-JP" altLang="en-US" sz="1200" b="0" i="0" u="none" strike="noStrike" kern="1200" baseline="0" dirty="0">
                <a:solidFill>
                  <a:schemeClr val="tx1"/>
                </a:solidFill>
                <a:latin typeface="+mn-lt"/>
                <a:ea typeface="+mn-ea"/>
                <a:cs typeface="+mn-cs"/>
              </a:rPr>
              <a:t>層からなる</a:t>
            </a:r>
            <a:r>
              <a:rPr kumimoji="1" lang="en-US" altLang="ja-JP" sz="1200" b="0" i="0" u="none" strike="noStrike" kern="1200" baseline="0" dirty="0">
                <a:solidFill>
                  <a:schemeClr val="tx1"/>
                </a:solidFill>
                <a:latin typeface="+mn-lt"/>
                <a:ea typeface="+mn-ea"/>
                <a:cs typeface="+mn-cs"/>
              </a:rPr>
              <a:t>CNN</a:t>
            </a:r>
            <a:r>
              <a:rPr kumimoji="1" lang="ja-JP" altLang="en-US" sz="1200" b="0" i="0" u="none" strike="noStrike" kern="1200" baseline="0" dirty="0">
                <a:solidFill>
                  <a:schemeClr val="tx1"/>
                </a:solidFill>
                <a:latin typeface="+mn-lt"/>
                <a:ea typeface="+mn-ea"/>
                <a:cs typeface="+mn-cs"/>
              </a:rPr>
              <a:t>モデルのことである</a:t>
            </a:r>
            <a:r>
              <a:rPr kumimoji="1" lang="en-US" altLang="ja-JP" sz="1200" b="0" i="0" u="none" strike="noStrike" kern="1200" baseline="0" dirty="0">
                <a:solidFill>
                  <a:schemeClr val="tx1"/>
                </a:solidFill>
                <a:latin typeface="+mn-lt"/>
                <a:ea typeface="+mn-ea"/>
                <a:cs typeface="+mn-cs"/>
              </a:rPr>
              <a:t>.</a:t>
            </a:r>
            <a:r>
              <a:rPr kumimoji="1" lang="ja-JP" altLang="en-US" sz="1200" b="0" i="0" u="none" strike="noStrike" kern="1200" baseline="0" dirty="0">
                <a:solidFill>
                  <a:schemeClr val="tx1"/>
                </a:solidFill>
                <a:latin typeface="+mn-lt"/>
                <a:ea typeface="+mn-ea"/>
                <a:cs typeface="+mn-cs"/>
              </a:rPr>
              <a:t> </a:t>
            </a:r>
            <a:r>
              <a:rPr kumimoji="1" lang="en-US" altLang="ja-JP" sz="1200" b="0" i="0" u="none" strike="noStrike" kern="1200" baseline="0" dirty="0">
                <a:solidFill>
                  <a:schemeClr val="tx1"/>
                </a:solidFill>
                <a:latin typeface="+mn-lt"/>
                <a:ea typeface="+mn-ea"/>
                <a:cs typeface="+mn-cs"/>
              </a:rPr>
              <a:t>(</a:t>
            </a:r>
            <a:r>
              <a:rPr kumimoji="1" lang="ja-JP" altLang="en-US" sz="1200" b="0" i="0" u="none" strike="noStrike" kern="1200" baseline="0" dirty="0">
                <a:solidFill>
                  <a:schemeClr val="tx1"/>
                </a:solidFill>
                <a:latin typeface="+mn-lt"/>
                <a:ea typeface="+mn-ea"/>
                <a:cs typeface="+mn-cs"/>
              </a:rPr>
              <a:t>このネットワークは小さいフィルターを持つ畳み込み層を</a:t>
            </a:r>
            <a:r>
              <a:rPr kumimoji="1" lang="en-US" altLang="ja-JP" sz="1200" b="0" i="0" u="none" strike="noStrike" kern="1200" baseline="0" dirty="0">
                <a:solidFill>
                  <a:schemeClr val="tx1"/>
                </a:solidFill>
                <a:latin typeface="+mn-lt"/>
                <a:ea typeface="+mn-ea"/>
                <a:cs typeface="+mn-cs"/>
              </a:rPr>
              <a:t>2</a:t>
            </a:r>
            <a:r>
              <a:rPr kumimoji="1" lang="ja-JP" altLang="en-US" sz="1200" b="0" i="0" u="none" strike="noStrike" kern="1200" baseline="0" dirty="0">
                <a:solidFill>
                  <a:schemeClr val="tx1"/>
                </a:solidFill>
                <a:latin typeface="+mn-lt"/>
                <a:ea typeface="+mn-ea"/>
                <a:cs typeface="+mn-cs"/>
              </a:rPr>
              <a:t>～</a:t>
            </a:r>
            <a:r>
              <a:rPr kumimoji="1" lang="en-US" altLang="ja-JP" sz="1200" b="0" i="0" u="none" strike="noStrike" kern="1200" baseline="0" dirty="0">
                <a:solidFill>
                  <a:schemeClr val="tx1"/>
                </a:solidFill>
                <a:latin typeface="+mn-lt"/>
                <a:ea typeface="+mn-ea"/>
                <a:cs typeface="+mn-cs"/>
              </a:rPr>
              <a:t>4 </a:t>
            </a:r>
            <a:r>
              <a:rPr kumimoji="1" lang="ja-JP" altLang="en-US" sz="1200" b="0" i="0" u="none" strike="noStrike" kern="1200" baseline="0" dirty="0">
                <a:solidFill>
                  <a:schemeClr val="tx1"/>
                </a:solidFill>
                <a:latin typeface="+mn-lt"/>
                <a:ea typeface="+mn-ea"/>
                <a:cs typeface="+mn-cs"/>
              </a:rPr>
              <a:t>つ連続して重ね，それにプーリング層を挟むという工程を繰り返し行う構造が特徴である</a:t>
            </a:r>
            <a:r>
              <a:rPr kumimoji="1" lang="en-US" altLang="ja-JP" sz="1200" b="0" i="0" u="none" strike="noStrike" kern="1200" baseline="0" dirty="0">
                <a:solidFill>
                  <a:schemeClr val="tx1"/>
                </a:solidFill>
                <a:latin typeface="+mn-lt"/>
                <a:ea typeface="+mn-ea"/>
                <a:cs typeface="+mn-cs"/>
              </a:rPr>
              <a:t>)</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166</a:t>
            </a:fld>
            <a:endParaRPr kumimoji="1" lang="ja-JP" altLang="en-US"/>
          </a:p>
        </p:txBody>
      </p:sp>
    </p:spTree>
    <p:extLst>
      <p:ext uri="{BB962C8B-B14F-4D97-AF65-F5344CB8AC3E}">
        <p14:creationId xmlns:p14="http://schemas.microsoft.com/office/powerpoint/2010/main" val="27704379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多義図形に関しては，心理学的・生物学的観点からは盛んに議論されているが，画像認識の観点での先行研究はほとんど為されていない．</a:t>
            </a:r>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167</a:t>
            </a:fld>
            <a:endParaRPr kumimoji="1" lang="ja-JP" altLang="en-US"/>
          </a:p>
        </p:txBody>
      </p:sp>
    </p:spTree>
    <p:extLst>
      <p:ext uri="{BB962C8B-B14F-4D97-AF65-F5344CB8AC3E}">
        <p14:creationId xmlns:p14="http://schemas.microsoft.com/office/powerpoint/2010/main" val="15889157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168</a:t>
            </a:fld>
            <a:endParaRPr kumimoji="1" lang="ja-JP" altLang="en-US"/>
          </a:p>
        </p:txBody>
      </p:sp>
    </p:spTree>
    <p:extLst>
      <p:ext uri="{BB962C8B-B14F-4D97-AF65-F5344CB8AC3E}">
        <p14:creationId xmlns:p14="http://schemas.microsoft.com/office/powerpoint/2010/main" val="68556561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169</a:t>
            </a:fld>
            <a:endParaRPr kumimoji="1" lang="ja-JP" altLang="en-US"/>
          </a:p>
        </p:txBody>
      </p:sp>
    </p:spTree>
    <p:extLst>
      <p:ext uri="{BB962C8B-B14F-4D97-AF65-F5344CB8AC3E}">
        <p14:creationId xmlns:p14="http://schemas.microsoft.com/office/powerpoint/2010/main" val="37820231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本実験では，だまし絵の一種である多義図形に着目した．</a:t>
            </a:r>
            <a:endParaRPr kumimoji="1" lang="ja-JP" altLang="en-US" dirty="0"/>
          </a:p>
        </p:txBody>
      </p:sp>
      <p:sp>
        <p:nvSpPr>
          <p:cNvPr id="4" name="スライド番号プレースホルダー 3"/>
          <p:cNvSpPr>
            <a:spLocks noGrp="1"/>
          </p:cNvSpPr>
          <p:nvPr>
            <p:ph type="sldNum" sz="quarter" idx="10"/>
          </p:nvPr>
        </p:nvSpPr>
        <p:spPr/>
        <p:txBody>
          <a:bodyPr/>
          <a:lstStyle/>
          <a:p>
            <a:fld id="{9777338D-666B-4374-A929-E816F8A28F43}" type="slidenum">
              <a:rPr kumimoji="1" lang="ja-JP" altLang="en-US" smtClean="0"/>
              <a:pPr/>
              <a:t>170</a:t>
            </a:fld>
            <a:endParaRPr kumimoji="1" lang="ja-JP" altLang="en-US" dirty="0"/>
          </a:p>
        </p:txBody>
      </p:sp>
    </p:spTree>
    <p:extLst>
      <p:ext uri="{BB962C8B-B14F-4D97-AF65-F5344CB8AC3E}">
        <p14:creationId xmlns:p14="http://schemas.microsoft.com/office/powerpoint/2010/main" val="14532243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baseline="0" dirty="0">
                <a:solidFill>
                  <a:schemeClr val="tx1"/>
                </a:solidFill>
                <a:latin typeface="+mn-lt"/>
                <a:ea typeface="+mn-ea"/>
                <a:cs typeface="+mn-cs"/>
              </a:rPr>
              <a:t>本実験における多義図形</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とは，画像中に示されるある物体に対して</a:t>
            </a:r>
            <a:r>
              <a:rPr kumimoji="1" lang="en-US" altLang="ja-JP" sz="1200" b="0" i="0" u="none" strike="noStrike" kern="1200" baseline="0" dirty="0">
                <a:solidFill>
                  <a:schemeClr val="tx1"/>
                </a:solidFill>
                <a:latin typeface="+mn-lt"/>
                <a:ea typeface="+mn-ea"/>
                <a:cs typeface="+mn-cs"/>
              </a:rPr>
              <a:t>2</a:t>
            </a:r>
            <a:r>
              <a:rPr kumimoji="1" lang="ja-JP" altLang="en-US" sz="1200" b="0" i="0" u="none" strike="noStrike" kern="1200" baseline="0" dirty="0">
                <a:solidFill>
                  <a:schemeClr val="tx1"/>
                </a:solidFill>
                <a:latin typeface="+mn-lt"/>
                <a:ea typeface="+mn-ea"/>
                <a:cs typeface="+mn-cs"/>
              </a:rPr>
              <a:t>通り以上の見方が出来る画像全般とした</a:t>
            </a:r>
            <a:endParaRPr kumimoji="1" lang="ja-JP" altLang="en-US" dirty="0"/>
          </a:p>
        </p:txBody>
      </p:sp>
      <p:sp>
        <p:nvSpPr>
          <p:cNvPr id="4" name="スライド番号プレースホルダー 3"/>
          <p:cNvSpPr>
            <a:spLocks noGrp="1"/>
          </p:cNvSpPr>
          <p:nvPr>
            <p:ph type="sldNum" sz="quarter" idx="10"/>
          </p:nvPr>
        </p:nvSpPr>
        <p:spPr/>
        <p:txBody>
          <a:bodyPr/>
          <a:lstStyle/>
          <a:p>
            <a:fld id="{9777338D-666B-4374-A929-E816F8A28F43}" type="slidenum">
              <a:rPr kumimoji="1" lang="ja-JP" altLang="en-US" smtClean="0"/>
              <a:pPr/>
              <a:t>171</a:t>
            </a:fld>
            <a:endParaRPr kumimoji="1" lang="ja-JP" altLang="en-US" dirty="0"/>
          </a:p>
        </p:txBody>
      </p:sp>
    </p:spTree>
    <p:extLst>
      <p:ext uri="{BB962C8B-B14F-4D97-AF65-F5344CB8AC3E}">
        <p14:creationId xmlns:p14="http://schemas.microsoft.com/office/powerpoint/2010/main" val="98005863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本実験では，多義図形の中でも人の顔をテーマにした画像を使用しました．</a:t>
            </a:r>
          </a:p>
        </p:txBody>
      </p:sp>
      <p:sp>
        <p:nvSpPr>
          <p:cNvPr id="4" name="スライド番号プレースホルダー 3"/>
          <p:cNvSpPr>
            <a:spLocks noGrp="1"/>
          </p:cNvSpPr>
          <p:nvPr>
            <p:ph type="sldNum" sz="quarter" idx="10"/>
          </p:nvPr>
        </p:nvSpPr>
        <p:spPr/>
        <p:txBody>
          <a:bodyPr/>
          <a:lstStyle/>
          <a:p>
            <a:fld id="{9777338D-666B-4374-A929-E816F8A28F43}" type="slidenum">
              <a:rPr kumimoji="1" lang="ja-JP" altLang="en-US" smtClean="0"/>
              <a:pPr/>
              <a:t>172</a:t>
            </a:fld>
            <a:endParaRPr kumimoji="1" lang="ja-JP" altLang="en-US" dirty="0"/>
          </a:p>
        </p:txBody>
      </p:sp>
    </p:spTree>
    <p:extLst>
      <p:ext uri="{BB962C8B-B14F-4D97-AF65-F5344CB8AC3E}">
        <p14:creationId xmlns:p14="http://schemas.microsoft.com/office/powerpoint/2010/main" val="71599024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777338D-666B-4374-A929-E816F8A28F43}" type="slidenum">
              <a:rPr kumimoji="1" lang="ja-JP" altLang="en-US" smtClean="0"/>
              <a:pPr/>
              <a:t>173</a:t>
            </a:fld>
            <a:endParaRPr kumimoji="1" lang="ja-JP" altLang="en-US" dirty="0"/>
          </a:p>
        </p:txBody>
      </p:sp>
    </p:spTree>
    <p:extLst>
      <p:ext uri="{BB962C8B-B14F-4D97-AF65-F5344CB8AC3E}">
        <p14:creationId xmlns:p14="http://schemas.microsoft.com/office/powerpoint/2010/main" val="41447204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本実験における多義図形</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とは，画像中に示されるある物体に対して</a:t>
            </a:r>
            <a:r>
              <a:rPr kumimoji="1" lang="en-US" altLang="ja-JP" sz="1200" b="0" i="0" u="none" strike="noStrike" kern="1200" baseline="0" dirty="0">
                <a:solidFill>
                  <a:schemeClr val="tx1"/>
                </a:solidFill>
                <a:latin typeface="+mn-lt"/>
                <a:ea typeface="+mn-ea"/>
                <a:cs typeface="+mn-cs"/>
              </a:rPr>
              <a:t>2 </a:t>
            </a:r>
            <a:r>
              <a:rPr kumimoji="1" lang="ja-JP" altLang="en-US" sz="1200" b="0" i="0" u="none" strike="noStrike" kern="1200" baseline="0" dirty="0">
                <a:solidFill>
                  <a:schemeClr val="tx1"/>
                </a:solidFill>
                <a:latin typeface="+mn-lt"/>
                <a:ea typeface="+mn-ea"/>
                <a:cs typeface="+mn-cs"/>
              </a:rPr>
              <a:t>通り以上の見方が出来る画像全般とした</a:t>
            </a:r>
            <a:endParaRPr kumimoji="1" lang="ja-JP" altLang="en-US" dirty="0"/>
          </a:p>
        </p:txBody>
      </p:sp>
      <p:sp>
        <p:nvSpPr>
          <p:cNvPr id="4" name="スライド番号プレースホルダー 3"/>
          <p:cNvSpPr>
            <a:spLocks noGrp="1"/>
          </p:cNvSpPr>
          <p:nvPr>
            <p:ph type="sldNum" sz="quarter" idx="10"/>
          </p:nvPr>
        </p:nvSpPr>
        <p:spPr/>
        <p:txBody>
          <a:bodyPr/>
          <a:lstStyle/>
          <a:p>
            <a:fld id="{9777338D-666B-4374-A929-E816F8A28F43}" type="slidenum">
              <a:rPr kumimoji="1" lang="ja-JP" altLang="en-US" smtClean="0"/>
              <a:pPr/>
              <a:t>174</a:t>
            </a:fld>
            <a:endParaRPr kumimoji="1" lang="ja-JP" altLang="en-US" dirty="0"/>
          </a:p>
        </p:txBody>
      </p:sp>
    </p:spTree>
    <p:extLst>
      <p:ext uri="{BB962C8B-B14F-4D97-AF65-F5344CB8AC3E}">
        <p14:creationId xmlns:p14="http://schemas.microsoft.com/office/powerpoint/2010/main" val="39298850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本研究の目的は，だまし絵画像らしさを人工知能に理解させることである．本実験ではその一歩として，</a:t>
            </a:r>
            <a:r>
              <a:rPr kumimoji="1" lang="en-US" altLang="ja-JP" sz="1200" b="0" i="0" u="none" strike="noStrike" kern="1200" baseline="0" dirty="0">
                <a:solidFill>
                  <a:schemeClr val="tx1"/>
                </a:solidFill>
                <a:latin typeface="+mn-lt"/>
                <a:ea typeface="+mn-ea"/>
                <a:cs typeface="+mn-cs"/>
              </a:rPr>
              <a:t>CNN</a:t>
            </a:r>
            <a:r>
              <a:rPr kumimoji="1" lang="ja-JP" altLang="en-US" sz="1200" b="0" i="0" u="none" strike="noStrike" kern="1200" baseline="0" dirty="0">
                <a:solidFill>
                  <a:schemeClr val="tx1"/>
                </a:solidFill>
                <a:latin typeface="+mn-lt"/>
                <a:ea typeface="+mn-ea"/>
                <a:cs typeface="+mn-cs"/>
              </a:rPr>
              <a:t>に先ほど示したデータセットを学習させ，その精度を確認した．</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175</a:t>
            </a:fld>
            <a:endParaRPr kumimoji="1" lang="ja-JP" altLang="en-US"/>
          </a:p>
        </p:txBody>
      </p:sp>
    </p:spTree>
    <p:extLst>
      <p:ext uri="{BB962C8B-B14F-4D97-AF65-F5344CB8AC3E}">
        <p14:creationId xmlns:p14="http://schemas.microsoft.com/office/powerpoint/2010/main" val="1683115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CNN</a:t>
            </a:r>
            <a:r>
              <a:rPr kumimoji="1" lang="ja-JP" altLang="en-US" dirty="0"/>
              <a:t>の判断根拠を</a:t>
            </a:r>
            <a:r>
              <a:rPr kumimoji="1" lang="en-US" altLang="ja-JP" dirty="0"/>
              <a:t>Grad-CAM</a:t>
            </a:r>
            <a:r>
              <a:rPr kumimoji="1" lang="ja-JP" altLang="en-US" dirty="0"/>
              <a:t>によって可視化しました．</a:t>
            </a: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13</a:t>
            </a:fld>
            <a:endParaRPr kumimoji="1" lang="ja-JP" altLang="en-US"/>
          </a:p>
        </p:txBody>
      </p:sp>
    </p:spTree>
    <p:extLst>
      <p:ext uri="{BB962C8B-B14F-4D97-AF65-F5344CB8AC3E}">
        <p14:creationId xmlns:p14="http://schemas.microsoft.com/office/powerpoint/2010/main" val="9796332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177</a:t>
            </a:fld>
            <a:endParaRPr kumimoji="1" lang="ja-JP" altLang="en-US"/>
          </a:p>
        </p:txBody>
      </p:sp>
    </p:spTree>
    <p:extLst>
      <p:ext uri="{BB962C8B-B14F-4D97-AF65-F5344CB8AC3E}">
        <p14:creationId xmlns:p14="http://schemas.microsoft.com/office/powerpoint/2010/main" val="6673205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Train </a:t>
            </a:r>
            <a:r>
              <a:rPr kumimoji="1" lang="ja-JP" altLang="en-US" sz="1200" b="0" i="0" u="none" strike="noStrike" kern="1200" baseline="0" dirty="0">
                <a:solidFill>
                  <a:schemeClr val="tx1"/>
                </a:solidFill>
                <a:latin typeface="+mn-lt"/>
                <a:ea typeface="+mn-ea"/>
                <a:cs typeface="+mn-cs"/>
              </a:rPr>
              <a:t>画像については，要素技術で示したように，回転，平行移動，輝度変更，射影変換，拡大縮小，色シフト，反転をランダムに混ぜて</a:t>
            </a:r>
            <a:r>
              <a:rPr kumimoji="1" lang="en-US" altLang="ja-JP" sz="1200" b="0" i="0" u="none" strike="noStrike" kern="1200" baseline="0" dirty="0">
                <a:solidFill>
                  <a:schemeClr val="tx1"/>
                </a:solidFill>
                <a:latin typeface="+mn-lt"/>
                <a:ea typeface="+mn-ea"/>
                <a:cs typeface="+mn-cs"/>
              </a:rPr>
              <a:t>,1</a:t>
            </a:r>
            <a:r>
              <a:rPr kumimoji="1" lang="ja-JP" altLang="en-US" sz="1200" b="0" i="0" u="none" strike="noStrike" kern="1200" baseline="0" dirty="0">
                <a:solidFill>
                  <a:schemeClr val="tx1"/>
                </a:solidFill>
                <a:latin typeface="+mn-lt"/>
                <a:ea typeface="+mn-ea"/>
                <a:cs typeface="+mn-cs"/>
              </a:rPr>
              <a:t>枚の画像につき</a:t>
            </a:r>
            <a:r>
              <a:rPr kumimoji="1" lang="en-US" altLang="ja-JP" sz="1200" b="0" i="0" u="none" strike="noStrike" kern="1200" baseline="0" dirty="0">
                <a:solidFill>
                  <a:schemeClr val="tx1"/>
                </a:solidFill>
                <a:latin typeface="+mn-lt"/>
                <a:ea typeface="+mn-ea"/>
                <a:cs typeface="+mn-cs"/>
              </a:rPr>
              <a:t>10 </a:t>
            </a:r>
            <a:r>
              <a:rPr kumimoji="1" lang="ja-JP" altLang="en-US" sz="1200" b="0" i="0" u="none" strike="noStrike" kern="1200" baseline="0" dirty="0">
                <a:solidFill>
                  <a:schemeClr val="tx1"/>
                </a:solidFill>
                <a:latin typeface="+mn-lt"/>
                <a:ea typeface="+mn-ea"/>
                <a:cs typeface="+mn-cs"/>
              </a:rPr>
              <a:t>枚の</a:t>
            </a:r>
            <a:r>
              <a:rPr kumimoji="1" lang="en-US" altLang="ja-JP" sz="1200" b="0" i="0" u="none" strike="noStrike" kern="1200" baseline="0" dirty="0">
                <a:solidFill>
                  <a:schemeClr val="tx1"/>
                </a:solidFill>
                <a:latin typeface="+mn-lt"/>
                <a:ea typeface="+mn-ea"/>
                <a:cs typeface="+mn-cs"/>
              </a:rPr>
              <a:t>Augmentation</a:t>
            </a:r>
            <a:r>
              <a:rPr kumimoji="1" lang="ja-JP" altLang="en-US" sz="1200" b="0" i="0" u="none" strike="noStrike" kern="1200" baseline="0" dirty="0">
                <a:solidFill>
                  <a:schemeClr val="tx1"/>
                </a:solidFill>
                <a:latin typeface="+mn-lt"/>
                <a:ea typeface="+mn-ea"/>
                <a:cs typeface="+mn-cs"/>
              </a:rPr>
              <a:t>画像を生成した．</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178</a:t>
            </a:fld>
            <a:endParaRPr kumimoji="1" lang="ja-JP" altLang="en-US"/>
          </a:p>
        </p:txBody>
      </p:sp>
    </p:spTree>
    <p:extLst>
      <p:ext uri="{BB962C8B-B14F-4D97-AF65-F5344CB8AC3E}">
        <p14:creationId xmlns:p14="http://schemas.microsoft.com/office/powerpoint/2010/main" val="42145075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横軸は</a:t>
            </a:r>
            <a:r>
              <a:rPr kumimoji="1" lang="en-US" altLang="ja-JP" dirty="0"/>
              <a:t>epoch, </a:t>
            </a:r>
            <a:r>
              <a:rPr kumimoji="1" lang="ja-JP" altLang="en-US" dirty="0"/>
              <a:t>縦軸は</a:t>
            </a:r>
            <a:r>
              <a:rPr kumimoji="1" lang="en-US" altLang="ja-JP" dirty="0"/>
              <a:t>loss</a:t>
            </a:r>
            <a:r>
              <a:rPr kumimoji="1" lang="ja-JP" altLang="en-US" dirty="0"/>
              <a:t>学習は順調に進んでいる</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180</a:t>
            </a:fld>
            <a:endParaRPr kumimoji="1" lang="ja-JP" altLang="en-US"/>
          </a:p>
        </p:txBody>
      </p:sp>
    </p:spTree>
    <p:extLst>
      <p:ext uri="{BB962C8B-B14F-4D97-AF65-F5344CB8AC3E}">
        <p14:creationId xmlns:p14="http://schemas.microsoft.com/office/powerpoint/2010/main" val="24756941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横軸は</a:t>
            </a:r>
            <a:r>
              <a:rPr kumimoji="1" lang="en-US" altLang="ja-JP" dirty="0"/>
              <a:t>epoch,</a:t>
            </a:r>
            <a:r>
              <a:rPr kumimoji="1" lang="en-US" altLang="ja-JP" baseline="0" dirty="0"/>
              <a:t> </a:t>
            </a:r>
            <a:r>
              <a:rPr kumimoji="1" lang="ja-JP" altLang="en-US" baseline="0" dirty="0"/>
              <a:t>縦軸は</a:t>
            </a:r>
            <a:r>
              <a:rPr kumimoji="1" lang="en-US" altLang="ja-JP" baseline="0" dirty="0" err="1"/>
              <a:t>acc</a:t>
            </a:r>
            <a:r>
              <a:rPr kumimoji="1" lang="ja-JP" altLang="en-US" baseline="0" dirty="0"/>
              <a:t>学習は順調に進んでいる</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181</a:t>
            </a:fld>
            <a:endParaRPr kumimoji="1" lang="ja-JP" altLang="en-US"/>
          </a:p>
        </p:txBody>
      </p:sp>
    </p:spTree>
    <p:extLst>
      <p:ext uri="{BB962C8B-B14F-4D97-AF65-F5344CB8AC3E}">
        <p14:creationId xmlns:p14="http://schemas.microsoft.com/office/powerpoint/2010/main" val="33256454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本実験によって得られたモデルを用いて</a:t>
            </a:r>
            <a:r>
              <a:rPr kumimoji="1" lang="en-US" altLang="ja-JP" sz="1200" b="0" i="0" u="none" strike="noStrike" kern="1200" baseline="0" dirty="0">
                <a:solidFill>
                  <a:schemeClr val="tx1"/>
                </a:solidFill>
                <a:latin typeface="+mn-lt"/>
                <a:ea typeface="+mn-ea"/>
                <a:cs typeface="+mn-cs"/>
              </a:rPr>
              <a:t>test</a:t>
            </a:r>
            <a:r>
              <a:rPr kumimoji="1" lang="ja-JP" altLang="en-US" sz="1200" b="0" i="0" u="none" strike="noStrike" kern="1200" baseline="0" dirty="0">
                <a:solidFill>
                  <a:schemeClr val="tx1"/>
                </a:solidFill>
                <a:latin typeface="+mn-lt"/>
                <a:ea typeface="+mn-ea"/>
                <a:cs typeface="+mn-cs"/>
              </a:rPr>
              <a:t>画像をクラス分類した際の混合行列のヒートマップを示す．</a:t>
            </a:r>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横軸が識別器が識別したラベル，縦軸が正解ラベル。</a:t>
            </a:r>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横軸が左から順にー</a:t>
            </a:r>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縦軸が上から順にー</a:t>
            </a:r>
            <a:endParaRPr kumimoji="1" lang="en-US" altLang="ja-JP" sz="1200" b="0" i="0" u="none" strike="noStrike" kern="1200" baseline="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182</a:t>
            </a:fld>
            <a:endParaRPr kumimoji="1" lang="ja-JP" altLang="en-US"/>
          </a:p>
        </p:txBody>
      </p:sp>
    </p:spTree>
    <p:extLst>
      <p:ext uri="{BB962C8B-B14F-4D97-AF65-F5344CB8AC3E}">
        <p14:creationId xmlns:p14="http://schemas.microsoft.com/office/powerpoint/2010/main" val="53468240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art class </a:t>
            </a:r>
            <a:r>
              <a:rPr kumimoji="1" lang="ja-JP" altLang="en-US" sz="1200" b="0" i="0" u="none" strike="noStrike" kern="1200" baseline="0" dirty="0">
                <a:solidFill>
                  <a:schemeClr val="tx1"/>
                </a:solidFill>
                <a:latin typeface="+mn-lt"/>
                <a:ea typeface="+mn-ea"/>
                <a:cs typeface="+mn-cs"/>
              </a:rPr>
              <a:t>を</a:t>
            </a:r>
            <a:r>
              <a:rPr kumimoji="1" lang="en-US" altLang="ja-JP" sz="1200" b="0" i="0" u="none" strike="noStrike" kern="1200" baseline="0" dirty="0">
                <a:solidFill>
                  <a:schemeClr val="tx1"/>
                </a:solidFill>
                <a:latin typeface="+mn-lt"/>
                <a:ea typeface="+mn-ea"/>
                <a:cs typeface="+mn-cs"/>
              </a:rPr>
              <a:t>illusion class </a:t>
            </a:r>
            <a:r>
              <a:rPr kumimoji="1" lang="ja-JP" altLang="en-US" sz="1200" b="0" i="0" u="none" strike="noStrike" kern="1200" baseline="0" dirty="0" err="1">
                <a:solidFill>
                  <a:schemeClr val="tx1"/>
                </a:solidFill>
                <a:latin typeface="+mn-lt"/>
                <a:ea typeface="+mn-ea"/>
                <a:cs typeface="+mn-cs"/>
              </a:rPr>
              <a:t>と誤</a:t>
            </a:r>
            <a:r>
              <a:rPr kumimoji="1" lang="ja-JP" altLang="en-US" sz="1200" b="0" i="0" u="none" strike="noStrike" kern="1200" baseline="0" dirty="0">
                <a:solidFill>
                  <a:schemeClr val="tx1"/>
                </a:solidFill>
                <a:latin typeface="+mn-lt"/>
                <a:ea typeface="+mn-ea"/>
                <a:cs typeface="+mn-cs"/>
              </a:rPr>
              <a:t>分類した画像</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183</a:t>
            </a:fld>
            <a:endParaRPr kumimoji="1" lang="ja-JP" altLang="en-US"/>
          </a:p>
        </p:txBody>
      </p:sp>
    </p:spTree>
    <p:extLst>
      <p:ext uri="{BB962C8B-B14F-4D97-AF65-F5344CB8AC3E}">
        <p14:creationId xmlns:p14="http://schemas.microsoft.com/office/powerpoint/2010/main" val="7828903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art class </a:t>
            </a:r>
            <a:r>
              <a:rPr kumimoji="1" lang="ja-JP" altLang="en-US" sz="1200" b="0" i="0" u="none" strike="noStrike" kern="1200" baseline="0" dirty="0">
                <a:solidFill>
                  <a:schemeClr val="tx1"/>
                </a:solidFill>
                <a:latin typeface="+mn-lt"/>
                <a:ea typeface="+mn-ea"/>
                <a:cs typeface="+mn-cs"/>
              </a:rPr>
              <a:t>を</a:t>
            </a:r>
            <a:r>
              <a:rPr kumimoji="1" lang="en-US" altLang="ja-JP" sz="1200" b="0" i="0" u="none" strike="noStrike" kern="1200" baseline="0" dirty="0">
                <a:solidFill>
                  <a:schemeClr val="tx1"/>
                </a:solidFill>
                <a:latin typeface="+mn-lt"/>
                <a:ea typeface="+mn-ea"/>
                <a:cs typeface="+mn-cs"/>
              </a:rPr>
              <a:t>illusion class </a:t>
            </a:r>
            <a:r>
              <a:rPr kumimoji="1" lang="ja-JP" altLang="en-US" sz="1200" b="0" i="0" u="none" strike="noStrike" kern="1200" baseline="0" dirty="0" err="1">
                <a:solidFill>
                  <a:schemeClr val="tx1"/>
                </a:solidFill>
                <a:latin typeface="+mn-lt"/>
                <a:ea typeface="+mn-ea"/>
                <a:cs typeface="+mn-cs"/>
              </a:rPr>
              <a:t>と誤</a:t>
            </a:r>
            <a:r>
              <a:rPr kumimoji="1" lang="ja-JP" altLang="en-US" sz="1200" b="0" i="0" u="none" strike="noStrike" kern="1200" baseline="0" dirty="0">
                <a:solidFill>
                  <a:schemeClr val="tx1"/>
                </a:solidFill>
                <a:latin typeface="+mn-lt"/>
                <a:ea typeface="+mn-ea"/>
                <a:cs typeface="+mn-cs"/>
              </a:rPr>
              <a:t>分類した画像</a:t>
            </a:r>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ここで，</a:t>
            </a:r>
            <a:r>
              <a:rPr kumimoji="1" lang="en-US" altLang="ja-JP" sz="1200" b="0" i="0" u="none" strike="noStrike" kern="1200" baseline="0" dirty="0">
                <a:solidFill>
                  <a:schemeClr val="tx1"/>
                </a:solidFill>
                <a:latin typeface="+mn-lt"/>
                <a:ea typeface="+mn-ea"/>
                <a:cs typeface="+mn-cs"/>
              </a:rPr>
              <a:t>Test</a:t>
            </a:r>
            <a:r>
              <a:rPr kumimoji="1" lang="ja-JP" altLang="en-US" sz="1200" b="0" i="0" u="none" strike="noStrike" kern="1200" baseline="0" dirty="0">
                <a:solidFill>
                  <a:schemeClr val="tx1"/>
                </a:solidFill>
                <a:latin typeface="+mn-lt"/>
                <a:ea typeface="+mn-ea"/>
                <a:cs typeface="+mn-cs"/>
              </a:rPr>
              <a:t>データに含まれる誤答画像とよく似た画像を比較してみます．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184</a:t>
            </a:fld>
            <a:endParaRPr kumimoji="1" lang="ja-JP" altLang="en-US"/>
          </a:p>
        </p:txBody>
      </p:sp>
    </p:spTree>
    <p:extLst>
      <p:ext uri="{BB962C8B-B14F-4D97-AF65-F5344CB8AC3E}">
        <p14:creationId xmlns:p14="http://schemas.microsoft.com/office/powerpoint/2010/main" val="40073566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人の目には大きな違いが見られない画像ですが，高い確率で誤答画像は</a:t>
            </a:r>
            <a:r>
              <a:rPr kumimoji="1" lang="en-US" altLang="ja-JP" dirty="0"/>
              <a:t>illusion class, </a:t>
            </a:r>
            <a:r>
              <a:rPr kumimoji="1" lang="ja-JP" altLang="en-US" dirty="0"/>
              <a:t>正答画像は</a:t>
            </a:r>
            <a:r>
              <a:rPr kumimoji="1" lang="en-US" altLang="ja-JP" dirty="0"/>
              <a:t>art class</a:t>
            </a:r>
            <a:r>
              <a:rPr kumimoji="1" lang="ja-JP" altLang="en-US" dirty="0" err="1"/>
              <a:t>と識</a:t>
            </a:r>
            <a:r>
              <a:rPr kumimoji="1" lang="ja-JP" altLang="en-US" dirty="0"/>
              <a:t>別されていることがわかります．</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185</a:t>
            </a:fld>
            <a:endParaRPr kumimoji="1" lang="ja-JP" altLang="en-US"/>
          </a:p>
        </p:txBody>
      </p:sp>
    </p:spTree>
    <p:extLst>
      <p:ext uri="{BB962C8B-B14F-4D97-AF65-F5344CB8AC3E}">
        <p14:creationId xmlns:p14="http://schemas.microsoft.com/office/powerpoint/2010/main" val="338011932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人の目には大きな違いが見られない画像ですが，高い確率で誤答画像は</a:t>
            </a:r>
            <a:r>
              <a:rPr kumimoji="1" lang="en-US" altLang="ja-JP" dirty="0"/>
              <a:t>illusion class, </a:t>
            </a:r>
            <a:r>
              <a:rPr kumimoji="1" lang="ja-JP" altLang="en-US" dirty="0"/>
              <a:t>正答画像は</a:t>
            </a:r>
            <a:r>
              <a:rPr kumimoji="1" lang="en-US" altLang="ja-JP" dirty="0"/>
              <a:t>art class</a:t>
            </a:r>
            <a:r>
              <a:rPr kumimoji="1" lang="ja-JP" altLang="en-US" dirty="0" err="1"/>
              <a:t>と識</a:t>
            </a:r>
            <a:r>
              <a:rPr kumimoji="1" lang="ja-JP" altLang="en-US" dirty="0"/>
              <a:t>別されていることがわかります．</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186</a:t>
            </a:fld>
            <a:endParaRPr kumimoji="1" lang="ja-JP" altLang="en-US"/>
          </a:p>
        </p:txBody>
      </p:sp>
    </p:spTree>
    <p:extLst>
      <p:ext uri="{BB962C8B-B14F-4D97-AF65-F5344CB8AC3E}">
        <p14:creationId xmlns:p14="http://schemas.microsoft.com/office/powerpoint/2010/main" val="39588548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human class </a:t>
            </a:r>
            <a:r>
              <a:rPr kumimoji="1" lang="ja-JP" altLang="en-US" sz="1200" b="0" i="0" u="none" strike="noStrike" kern="1200" baseline="0" dirty="0">
                <a:solidFill>
                  <a:schemeClr val="tx1"/>
                </a:solidFill>
                <a:latin typeface="+mn-lt"/>
                <a:ea typeface="+mn-ea"/>
                <a:cs typeface="+mn-cs"/>
              </a:rPr>
              <a:t>を</a:t>
            </a:r>
            <a:r>
              <a:rPr kumimoji="1" lang="en-US" altLang="ja-JP" sz="1200" b="0" i="0" u="none" strike="noStrike" kern="1200" baseline="0" dirty="0">
                <a:solidFill>
                  <a:schemeClr val="tx1"/>
                </a:solidFill>
                <a:latin typeface="+mn-lt"/>
                <a:ea typeface="+mn-ea"/>
                <a:cs typeface="+mn-cs"/>
              </a:rPr>
              <a:t>illusion class </a:t>
            </a:r>
            <a:r>
              <a:rPr kumimoji="1" lang="ja-JP" altLang="en-US" sz="1200" b="0" i="0" u="none" strike="noStrike" kern="1200" baseline="0" dirty="0" err="1">
                <a:solidFill>
                  <a:schemeClr val="tx1"/>
                </a:solidFill>
                <a:latin typeface="+mn-lt"/>
                <a:ea typeface="+mn-ea"/>
                <a:cs typeface="+mn-cs"/>
              </a:rPr>
              <a:t>と誤</a:t>
            </a:r>
            <a:r>
              <a:rPr kumimoji="1" lang="ja-JP" altLang="en-US" sz="1200" b="0" i="0" u="none" strike="noStrike" kern="1200" baseline="0" dirty="0">
                <a:solidFill>
                  <a:schemeClr val="tx1"/>
                </a:solidFill>
                <a:latin typeface="+mn-lt"/>
                <a:ea typeface="+mn-ea"/>
                <a:cs typeface="+mn-cs"/>
              </a:rPr>
              <a:t>分類した画像</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187</a:t>
            </a:fld>
            <a:endParaRPr kumimoji="1" lang="ja-JP" altLang="en-US"/>
          </a:p>
        </p:txBody>
      </p:sp>
    </p:spTree>
    <p:extLst>
      <p:ext uri="{BB962C8B-B14F-4D97-AF65-F5344CB8AC3E}">
        <p14:creationId xmlns:p14="http://schemas.microsoft.com/office/powerpoint/2010/main" val="3927551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詳細は時間の都合上割愛させて頂きます．</a:t>
            </a: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14</a:t>
            </a:fld>
            <a:endParaRPr kumimoji="1" lang="ja-JP" altLang="en-US"/>
          </a:p>
        </p:txBody>
      </p:sp>
    </p:spTree>
    <p:extLst>
      <p:ext uri="{BB962C8B-B14F-4D97-AF65-F5344CB8AC3E}">
        <p14:creationId xmlns:p14="http://schemas.microsoft.com/office/powerpoint/2010/main" val="37572435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高い確率で誤答画像は</a:t>
            </a:r>
            <a:r>
              <a:rPr kumimoji="1" lang="en-US" altLang="ja-JP" dirty="0"/>
              <a:t>illusion class, </a:t>
            </a:r>
            <a:r>
              <a:rPr kumimoji="1" lang="ja-JP" altLang="en-US" dirty="0"/>
              <a:t>正答画像は</a:t>
            </a:r>
            <a:r>
              <a:rPr kumimoji="1" lang="en-US" altLang="ja-JP" dirty="0"/>
              <a:t>human class</a:t>
            </a:r>
            <a:r>
              <a:rPr kumimoji="1" lang="ja-JP" altLang="en-US" dirty="0" err="1"/>
              <a:t>と識</a:t>
            </a:r>
            <a:r>
              <a:rPr kumimoji="1" lang="ja-JP" altLang="en-US" dirty="0"/>
              <a:t>別されていることがわかります．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赤字</a:t>
            </a:r>
            <a:r>
              <a:rPr kumimoji="1" lang="en-US" altLang="ja-JP" dirty="0"/>
              <a:t>:predict</a:t>
            </a:r>
            <a:r>
              <a:rPr kumimoji="1" lang="ja-JP" altLang="en-US" dirty="0"/>
              <a:t>結果，青字</a:t>
            </a:r>
            <a:r>
              <a:rPr kumimoji="1" lang="en-US" altLang="ja-JP" dirty="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190</a:t>
            </a:fld>
            <a:endParaRPr kumimoji="1" lang="ja-JP" altLang="en-US"/>
          </a:p>
        </p:txBody>
      </p:sp>
    </p:spTree>
    <p:extLst>
      <p:ext uri="{BB962C8B-B14F-4D97-AF65-F5344CB8AC3E}">
        <p14:creationId xmlns:p14="http://schemas.microsoft.com/office/powerpoint/2010/main" val="371164341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高い確率で誤答画像は</a:t>
            </a:r>
            <a:r>
              <a:rPr kumimoji="1" lang="en-US" altLang="ja-JP" dirty="0"/>
              <a:t>illusion class, </a:t>
            </a:r>
            <a:r>
              <a:rPr kumimoji="1" lang="ja-JP" altLang="en-US" dirty="0"/>
              <a:t>正答画像は</a:t>
            </a:r>
            <a:r>
              <a:rPr kumimoji="1" lang="en-US" altLang="ja-JP" dirty="0"/>
              <a:t>human class</a:t>
            </a:r>
            <a:r>
              <a:rPr kumimoji="1" lang="ja-JP" altLang="en-US" dirty="0" err="1"/>
              <a:t>と識</a:t>
            </a:r>
            <a:r>
              <a:rPr kumimoji="1" lang="ja-JP" altLang="en-US" dirty="0"/>
              <a:t>別されていることがわかります．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赤字</a:t>
            </a:r>
            <a:r>
              <a:rPr kumimoji="1" lang="en-US" altLang="ja-JP" dirty="0"/>
              <a:t>:predict</a:t>
            </a:r>
            <a:r>
              <a:rPr kumimoji="1" lang="ja-JP" altLang="en-US" dirty="0"/>
              <a:t>結果，青字</a:t>
            </a:r>
            <a:r>
              <a:rPr kumimoji="1" lang="en-US" altLang="ja-JP" dirty="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191</a:t>
            </a:fld>
            <a:endParaRPr kumimoji="1" lang="ja-JP" altLang="en-US"/>
          </a:p>
        </p:txBody>
      </p:sp>
    </p:spTree>
    <p:extLst>
      <p:ext uri="{BB962C8B-B14F-4D97-AF65-F5344CB8AC3E}">
        <p14:creationId xmlns:p14="http://schemas.microsoft.com/office/powerpoint/2010/main" val="34951060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Illusion</a:t>
            </a:r>
            <a:r>
              <a:rPr kumimoji="1" lang="ja-JP" altLang="en-US" sz="1200" b="0" i="0" u="none" strike="noStrike" kern="1200" baseline="0" dirty="0">
                <a:solidFill>
                  <a:schemeClr val="tx1"/>
                </a:solidFill>
                <a:latin typeface="+mn-lt"/>
                <a:ea typeface="+mn-ea"/>
                <a:cs typeface="+mn-cs"/>
              </a:rPr>
              <a:t> </a:t>
            </a:r>
            <a:r>
              <a:rPr kumimoji="1" lang="en-US" altLang="ja-JP" sz="1200" b="0" i="0" u="none" strike="noStrike" kern="1200" baseline="0" dirty="0">
                <a:solidFill>
                  <a:schemeClr val="tx1"/>
                </a:solidFill>
                <a:latin typeface="+mn-lt"/>
                <a:ea typeface="+mn-ea"/>
                <a:cs typeface="+mn-cs"/>
              </a:rPr>
              <a:t>class </a:t>
            </a:r>
            <a:r>
              <a:rPr kumimoji="1" lang="ja-JP" altLang="en-US" sz="1200" b="0" i="0" u="none" strike="noStrike" kern="1200" baseline="0" dirty="0">
                <a:solidFill>
                  <a:schemeClr val="tx1"/>
                </a:solidFill>
                <a:latin typeface="+mn-lt"/>
                <a:ea typeface="+mn-ea"/>
                <a:cs typeface="+mn-cs"/>
              </a:rPr>
              <a:t>を</a:t>
            </a:r>
            <a:r>
              <a:rPr kumimoji="1" lang="en-US" altLang="ja-JP" sz="1200" b="0" i="0" u="none" strike="noStrike" kern="1200" baseline="0" dirty="0">
                <a:solidFill>
                  <a:schemeClr val="tx1"/>
                </a:solidFill>
                <a:latin typeface="+mn-lt"/>
                <a:ea typeface="+mn-ea"/>
                <a:cs typeface="+mn-cs"/>
              </a:rPr>
              <a:t>art class </a:t>
            </a:r>
            <a:r>
              <a:rPr kumimoji="1" lang="ja-JP" altLang="en-US" sz="1200" b="0" i="0" u="none" strike="noStrike" kern="1200" baseline="0" dirty="0" err="1">
                <a:solidFill>
                  <a:schemeClr val="tx1"/>
                </a:solidFill>
                <a:latin typeface="+mn-lt"/>
                <a:ea typeface="+mn-ea"/>
                <a:cs typeface="+mn-cs"/>
              </a:rPr>
              <a:t>と誤</a:t>
            </a:r>
            <a:r>
              <a:rPr kumimoji="1" lang="ja-JP" altLang="en-US" sz="1200" b="0" i="0" u="none" strike="noStrike" kern="1200" baseline="0" dirty="0">
                <a:solidFill>
                  <a:schemeClr val="tx1"/>
                </a:solidFill>
                <a:latin typeface="+mn-lt"/>
                <a:ea typeface="+mn-ea"/>
                <a:cs typeface="+mn-cs"/>
              </a:rPr>
              <a:t>分類した画像</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192</a:t>
            </a:fld>
            <a:endParaRPr kumimoji="1" lang="ja-JP" altLang="en-US"/>
          </a:p>
        </p:txBody>
      </p:sp>
    </p:spTree>
    <p:extLst>
      <p:ext uri="{BB962C8B-B14F-4D97-AF65-F5344CB8AC3E}">
        <p14:creationId xmlns:p14="http://schemas.microsoft.com/office/powerpoint/2010/main" val="12547121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193</a:t>
            </a:fld>
            <a:endParaRPr kumimoji="1" lang="ja-JP" altLang="en-US"/>
          </a:p>
        </p:txBody>
      </p:sp>
    </p:spTree>
    <p:extLst>
      <p:ext uri="{BB962C8B-B14F-4D97-AF65-F5344CB8AC3E}">
        <p14:creationId xmlns:p14="http://schemas.microsoft.com/office/powerpoint/2010/main" val="23336997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illusion class</a:t>
            </a:r>
            <a:r>
              <a:rPr kumimoji="1" lang="ja-JP" altLang="en-US" sz="1200" b="0" i="0" kern="1200" dirty="0">
                <a:solidFill>
                  <a:schemeClr val="tx1"/>
                </a:solidFill>
                <a:effectLst/>
                <a:latin typeface="+mn-lt"/>
                <a:ea typeface="+mn-ea"/>
                <a:cs typeface="+mn-cs"/>
              </a:rPr>
              <a:t>を</a:t>
            </a:r>
            <a:r>
              <a:rPr kumimoji="1" lang="en-US" altLang="ja-JP" sz="1200" b="0" i="0" kern="1200" dirty="0" err="1">
                <a:solidFill>
                  <a:schemeClr val="tx1"/>
                </a:solidFill>
                <a:effectLst/>
                <a:latin typeface="+mn-lt"/>
                <a:ea typeface="+mn-ea"/>
                <a:cs typeface="+mn-cs"/>
              </a:rPr>
              <a:t>artclass</a:t>
            </a:r>
            <a:r>
              <a:rPr kumimoji="1" lang="ja-JP" altLang="en-US" sz="1200" b="0" i="0" kern="1200" dirty="0" err="1">
                <a:solidFill>
                  <a:schemeClr val="tx1"/>
                </a:solidFill>
                <a:effectLst/>
                <a:latin typeface="+mn-lt"/>
                <a:ea typeface="+mn-ea"/>
                <a:cs typeface="+mn-cs"/>
              </a:rPr>
              <a:t>と誤</a:t>
            </a:r>
            <a:r>
              <a:rPr kumimoji="1" lang="ja-JP" altLang="en-US" sz="1200" b="0" i="0" kern="1200" dirty="0">
                <a:solidFill>
                  <a:schemeClr val="tx1"/>
                </a:solidFill>
                <a:effectLst/>
                <a:latin typeface="+mn-lt"/>
                <a:ea typeface="+mn-ea"/>
                <a:cs typeface="+mn-cs"/>
              </a:rPr>
              <a:t>分類した画像</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特に左</a:t>
            </a:r>
            <a:r>
              <a:rPr kumimoji="1" lang="en-US" altLang="ja-JP" sz="1200" b="0" i="0" kern="1200" dirty="0">
                <a:solidFill>
                  <a:schemeClr val="tx1"/>
                </a:solidFill>
                <a:effectLst/>
                <a:latin typeface="+mn-lt"/>
                <a:ea typeface="+mn-ea"/>
                <a:cs typeface="+mn-cs"/>
              </a:rPr>
              <a:t>2</a:t>
            </a:r>
            <a:r>
              <a:rPr kumimoji="1" lang="ja-JP" altLang="en-US" sz="1200" b="0" i="0" kern="1200" dirty="0">
                <a:solidFill>
                  <a:schemeClr val="tx1"/>
                </a:solidFill>
                <a:effectLst/>
                <a:latin typeface="+mn-lt"/>
                <a:ea typeface="+mn-ea"/>
                <a:cs typeface="+mn-cs"/>
              </a:rPr>
              <a:t>枚については，他の</a:t>
            </a:r>
            <a:r>
              <a:rPr kumimoji="1" lang="en-US" altLang="ja-JP" sz="1200" b="0" i="0" kern="1200" dirty="0">
                <a:solidFill>
                  <a:schemeClr val="tx1"/>
                </a:solidFill>
                <a:effectLst/>
                <a:latin typeface="+mn-lt"/>
                <a:ea typeface="+mn-ea"/>
                <a:cs typeface="+mn-cs"/>
              </a:rPr>
              <a:t>illusion class</a:t>
            </a:r>
            <a:r>
              <a:rPr kumimoji="1" lang="ja-JP" altLang="en-US" sz="1200" b="0" i="0" kern="1200" dirty="0">
                <a:solidFill>
                  <a:schemeClr val="tx1"/>
                </a:solidFill>
                <a:effectLst/>
                <a:latin typeface="+mn-lt"/>
                <a:ea typeface="+mn-ea"/>
                <a:cs typeface="+mn-cs"/>
              </a:rPr>
              <a:t>画像よりも多義図形の要素が薄いからだと考えられる．</a:t>
            </a:r>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194</a:t>
            </a:fld>
            <a:endParaRPr kumimoji="1" lang="ja-JP" altLang="en-US"/>
          </a:p>
        </p:txBody>
      </p:sp>
    </p:spTree>
    <p:extLst>
      <p:ext uri="{BB962C8B-B14F-4D97-AF65-F5344CB8AC3E}">
        <p14:creationId xmlns:p14="http://schemas.microsoft.com/office/powerpoint/2010/main" val="97274425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illusion class</a:t>
            </a:r>
            <a:r>
              <a:rPr kumimoji="1" lang="ja-JP" altLang="en-US" sz="1200" b="0" i="0" kern="1200" dirty="0">
                <a:solidFill>
                  <a:schemeClr val="tx1"/>
                </a:solidFill>
                <a:effectLst/>
                <a:latin typeface="+mn-lt"/>
                <a:ea typeface="+mn-ea"/>
                <a:cs typeface="+mn-cs"/>
              </a:rPr>
              <a:t>を</a:t>
            </a:r>
            <a:r>
              <a:rPr kumimoji="1" lang="en-US" altLang="ja-JP" sz="1200" b="0" i="0" kern="1200" dirty="0" err="1">
                <a:solidFill>
                  <a:schemeClr val="tx1"/>
                </a:solidFill>
                <a:effectLst/>
                <a:latin typeface="+mn-lt"/>
                <a:ea typeface="+mn-ea"/>
                <a:cs typeface="+mn-cs"/>
              </a:rPr>
              <a:t>artclass</a:t>
            </a:r>
            <a:r>
              <a:rPr kumimoji="1" lang="ja-JP" altLang="en-US" sz="1200" b="0" i="0" kern="1200" dirty="0" err="1">
                <a:solidFill>
                  <a:schemeClr val="tx1"/>
                </a:solidFill>
                <a:effectLst/>
                <a:latin typeface="+mn-lt"/>
                <a:ea typeface="+mn-ea"/>
                <a:cs typeface="+mn-cs"/>
              </a:rPr>
              <a:t>と誤</a:t>
            </a:r>
            <a:r>
              <a:rPr kumimoji="1" lang="ja-JP" altLang="en-US" sz="1200" b="0" i="0" kern="1200" dirty="0">
                <a:solidFill>
                  <a:schemeClr val="tx1"/>
                </a:solidFill>
                <a:effectLst/>
                <a:latin typeface="+mn-lt"/>
                <a:ea typeface="+mn-ea"/>
                <a:cs typeface="+mn-cs"/>
              </a:rPr>
              <a:t>分類した画像</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特に左</a:t>
            </a:r>
            <a:r>
              <a:rPr kumimoji="1" lang="en-US" altLang="ja-JP" sz="1200" b="0" i="0" kern="1200" dirty="0">
                <a:solidFill>
                  <a:schemeClr val="tx1"/>
                </a:solidFill>
                <a:effectLst/>
                <a:latin typeface="+mn-lt"/>
                <a:ea typeface="+mn-ea"/>
                <a:cs typeface="+mn-cs"/>
              </a:rPr>
              <a:t>2</a:t>
            </a:r>
            <a:r>
              <a:rPr kumimoji="1" lang="ja-JP" altLang="en-US" sz="1200" b="0" i="0" kern="1200" dirty="0">
                <a:solidFill>
                  <a:schemeClr val="tx1"/>
                </a:solidFill>
                <a:effectLst/>
                <a:latin typeface="+mn-lt"/>
                <a:ea typeface="+mn-ea"/>
                <a:cs typeface="+mn-cs"/>
              </a:rPr>
              <a:t>枚については，他の</a:t>
            </a:r>
            <a:r>
              <a:rPr kumimoji="1" lang="en-US" altLang="ja-JP" sz="1200" b="0" i="0" kern="1200" dirty="0">
                <a:solidFill>
                  <a:schemeClr val="tx1"/>
                </a:solidFill>
                <a:effectLst/>
                <a:latin typeface="+mn-lt"/>
                <a:ea typeface="+mn-ea"/>
                <a:cs typeface="+mn-cs"/>
              </a:rPr>
              <a:t>illusion class</a:t>
            </a:r>
            <a:r>
              <a:rPr kumimoji="1" lang="ja-JP" altLang="en-US" sz="1200" b="0" i="0" kern="1200" dirty="0">
                <a:solidFill>
                  <a:schemeClr val="tx1"/>
                </a:solidFill>
                <a:effectLst/>
                <a:latin typeface="+mn-lt"/>
                <a:ea typeface="+mn-ea"/>
                <a:cs typeface="+mn-cs"/>
              </a:rPr>
              <a:t>画像よりも多義図形の要素が薄いからだと考えられる．</a:t>
            </a:r>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195</a:t>
            </a:fld>
            <a:endParaRPr kumimoji="1" lang="ja-JP" altLang="en-US"/>
          </a:p>
        </p:txBody>
      </p:sp>
    </p:spTree>
    <p:extLst>
      <p:ext uri="{BB962C8B-B14F-4D97-AF65-F5344CB8AC3E}">
        <p14:creationId xmlns:p14="http://schemas.microsoft.com/office/powerpoint/2010/main" val="396747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人の目には大きな違いが見られない画像ですが，高い確率で誤答画像は</a:t>
            </a:r>
            <a:r>
              <a:rPr kumimoji="1" lang="en-US" altLang="ja-JP" dirty="0"/>
              <a:t>illusion class, </a:t>
            </a:r>
            <a:r>
              <a:rPr kumimoji="1" lang="ja-JP" altLang="en-US" dirty="0"/>
              <a:t>正答画像は</a:t>
            </a:r>
            <a:r>
              <a:rPr kumimoji="1" lang="en-US" altLang="ja-JP" dirty="0"/>
              <a:t>art class</a:t>
            </a:r>
            <a:r>
              <a:rPr kumimoji="1" lang="ja-JP" altLang="en-US" dirty="0" err="1"/>
              <a:t>と識</a:t>
            </a:r>
            <a:r>
              <a:rPr kumimoji="1" lang="ja-JP" altLang="en-US" dirty="0"/>
              <a:t>別されていることがわかります．</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196</a:t>
            </a:fld>
            <a:endParaRPr kumimoji="1" lang="ja-JP" altLang="en-US"/>
          </a:p>
        </p:txBody>
      </p:sp>
    </p:spTree>
    <p:extLst>
      <p:ext uri="{BB962C8B-B14F-4D97-AF65-F5344CB8AC3E}">
        <p14:creationId xmlns:p14="http://schemas.microsoft.com/office/powerpoint/2010/main" val="23586304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人の目には大きな違いが見られない画像ですが，高い確率で誤答画像は</a:t>
            </a:r>
            <a:r>
              <a:rPr kumimoji="1" lang="en-US" altLang="ja-JP" dirty="0"/>
              <a:t>illusion class, </a:t>
            </a:r>
            <a:r>
              <a:rPr kumimoji="1" lang="ja-JP" altLang="en-US" dirty="0"/>
              <a:t>正答画像は</a:t>
            </a:r>
            <a:r>
              <a:rPr kumimoji="1" lang="en-US" altLang="ja-JP" dirty="0"/>
              <a:t>art class</a:t>
            </a:r>
            <a:r>
              <a:rPr kumimoji="1" lang="ja-JP" altLang="en-US" dirty="0" err="1"/>
              <a:t>と識</a:t>
            </a:r>
            <a:r>
              <a:rPr kumimoji="1" lang="ja-JP" altLang="en-US" dirty="0"/>
              <a:t>別されていることがわかります．</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197</a:t>
            </a:fld>
            <a:endParaRPr kumimoji="1" lang="ja-JP" altLang="en-US"/>
          </a:p>
        </p:txBody>
      </p:sp>
    </p:spTree>
    <p:extLst>
      <p:ext uri="{BB962C8B-B14F-4D97-AF65-F5344CB8AC3E}">
        <p14:creationId xmlns:p14="http://schemas.microsoft.com/office/powerpoint/2010/main" val="3298006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198</a:t>
            </a:fld>
            <a:endParaRPr kumimoji="1" lang="ja-JP" altLang="en-US"/>
          </a:p>
        </p:txBody>
      </p:sp>
    </p:spTree>
    <p:extLst>
      <p:ext uri="{BB962C8B-B14F-4D97-AF65-F5344CB8AC3E}">
        <p14:creationId xmlns:p14="http://schemas.microsoft.com/office/powerpoint/2010/main" val="315482018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199</a:t>
            </a:fld>
            <a:endParaRPr kumimoji="1" lang="ja-JP" altLang="en-US"/>
          </a:p>
        </p:txBody>
      </p:sp>
    </p:spTree>
    <p:extLst>
      <p:ext uri="{BB962C8B-B14F-4D97-AF65-F5344CB8AC3E}">
        <p14:creationId xmlns:p14="http://schemas.microsoft.com/office/powerpoint/2010/main" val="862264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15</a:t>
            </a:fld>
            <a:endParaRPr kumimoji="1" lang="ja-JP" altLang="en-US"/>
          </a:p>
        </p:txBody>
      </p:sp>
    </p:spTree>
    <p:extLst>
      <p:ext uri="{BB962C8B-B14F-4D97-AF65-F5344CB8AC3E}">
        <p14:creationId xmlns:p14="http://schemas.microsoft.com/office/powerpoint/2010/main" val="944328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200</a:t>
            </a:fld>
            <a:endParaRPr kumimoji="1" lang="ja-JP" altLang="en-US"/>
          </a:p>
        </p:txBody>
      </p:sp>
    </p:spTree>
    <p:extLst>
      <p:ext uri="{BB962C8B-B14F-4D97-AF65-F5344CB8AC3E}">
        <p14:creationId xmlns:p14="http://schemas.microsoft.com/office/powerpoint/2010/main" val="341539985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201</a:t>
            </a:fld>
            <a:endParaRPr kumimoji="1" lang="ja-JP" altLang="en-US"/>
          </a:p>
        </p:txBody>
      </p:sp>
    </p:spTree>
    <p:extLst>
      <p:ext uri="{BB962C8B-B14F-4D97-AF65-F5344CB8AC3E}">
        <p14:creationId xmlns:p14="http://schemas.microsoft.com/office/powerpoint/2010/main" val="77727377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202</a:t>
            </a:fld>
            <a:endParaRPr kumimoji="1" lang="ja-JP" altLang="en-US"/>
          </a:p>
        </p:txBody>
      </p:sp>
    </p:spTree>
    <p:extLst>
      <p:ext uri="{BB962C8B-B14F-4D97-AF65-F5344CB8AC3E}">
        <p14:creationId xmlns:p14="http://schemas.microsoft.com/office/powerpoint/2010/main" val="42804860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203</a:t>
            </a:fld>
            <a:endParaRPr kumimoji="1" lang="ja-JP" altLang="en-US"/>
          </a:p>
        </p:txBody>
      </p:sp>
    </p:spTree>
    <p:extLst>
      <p:ext uri="{BB962C8B-B14F-4D97-AF65-F5344CB8AC3E}">
        <p14:creationId xmlns:p14="http://schemas.microsoft.com/office/powerpoint/2010/main" val="15457159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本稿での研究目的は，錯視画像らしさの抽出である．その実現のため，本実験では人の顔を描いた多義図形</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のだまし絵画像，顔写真，顔の肖像画のデータセットを作成し，それらを</a:t>
            </a:r>
            <a:r>
              <a:rPr kumimoji="1" lang="en-US" altLang="ja-JP" sz="1200" b="0" i="0" u="none" strike="noStrike" kern="1200" baseline="0" dirty="0">
                <a:solidFill>
                  <a:schemeClr val="tx1"/>
                </a:solidFill>
                <a:latin typeface="+mn-lt"/>
                <a:ea typeface="+mn-ea"/>
                <a:cs typeface="+mn-cs"/>
              </a:rPr>
              <a:t>90%</a:t>
            </a:r>
            <a:r>
              <a:rPr kumimoji="1" lang="ja-JP" altLang="en-US" sz="1200" b="0" i="0" u="none" strike="noStrike" kern="1200" baseline="0" dirty="0">
                <a:solidFill>
                  <a:schemeClr val="tx1"/>
                </a:solidFill>
                <a:latin typeface="+mn-lt"/>
                <a:ea typeface="+mn-ea"/>
                <a:cs typeface="+mn-cs"/>
              </a:rPr>
              <a:t>以上という高い精度で分類することが出来る識別モデルを作成することが出来た．その結果，今回使ったデータセットにおいて，錯視画像らしさの特徴の抽出に成功したと考えられる．</a:t>
            </a:r>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205</a:t>
            </a:fld>
            <a:endParaRPr kumimoji="1" lang="ja-JP" altLang="en-US"/>
          </a:p>
        </p:txBody>
      </p:sp>
    </p:spTree>
    <p:extLst>
      <p:ext uri="{BB962C8B-B14F-4D97-AF65-F5344CB8AC3E}">
        <p14:creationId xmlns:p14="http://schemas.microsoft.com/office/powerpoint/2010/main" val="12293224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しかしながら，現状では定性的な解析だけなのでどの特徴量がクラス分類に大きく寄与したかは不明である．そのため，今後の課題としては，誤識別された原因を探す必要がある．その方法として，</a:t>
            </a:r>
            <a:r>
              <a:rPr kumimoji="1" lang="en-US" altLang="ja-JP" sz="1200" b="0" i="0" u="none" strike="noStrike" kern="1200" baseline="0" dirty="0">
                <a:solidFill>
                  <a:schemeClr val="tx1"/>
                </a:solidFill>
                <a:latin typeface="+mn-lt"/>
                <a:ea typeface="+mn-ea"/>
                <a:cs typeface="+mn-cs"/>
              </a:rPr>
              <a:t>Gradient-weighted Class Activation Mapping</a:t>
            </a:r>
            <a:r>
              <a:rPr kumimoji="1" lang="ja-JP" altLang="en-US" sz="1200" b="0" i="0" u="none" strike="noStrike" kern="1200" baseline="0" dirty="0">
                <a:solidFill>
                  <a:schemeClr val="tx1"/>
                </a:solidFill>
                <a:latin typeface="+mn-lt"/>
                <a:ea typeface="+mn-ea"/>
                <a:cs typeface="+mn-cs"/>
              </a:rPr>
              <a:t>を用いて</a:t>
            </a:r>
            <a:r>
              <a:rPr kumimoji="1" lang="en-US" altLang="ja-JP" sz="1200" b="0" i="0" u="none" strike="noStrike" kern="1200" baseline="0" dirty="0">
                <a:solidFill>
                  <a:schemeClr val="tx1"/>
                </a:solidFill>
                <a:latin typeface="+mn-lt"/>
                <a:ea typeface="+mn-ea"/>
                <a:cs typeface="+mn-cs"/>
              </a:rPr>
              <a:t>CNN</a:t>
            </a:r>
            <a:r>
              <a:rPr kumimoji="1" lang="ja-JP" altLang="en-US" sz="1200" b="0" i="0" u="none" strike="noStrike" kern="1200" baseline="0" dirty="0">
                <a:solidFill>
                  <a:schemeClr val="tx1"/>
                </a:solidFill>
                <a:latin typeface="+mn-lt"/>
                <a:ea typeface="+mn-ea"/>
                <a:cs typeface="+mn-cs"/>
              </a:rPr>
              <a:t>の可視化を行うことにより，画像のどの部分を参照してだまし絵かそうでないかを識別しているかを確認することや，</a:t>
            </a:r>
            <a:r>
              <a:rPr kumimoji="1" lang="en-US" altLang="ja-JP" sz="1200" b="0" i="0" u="none" strike="noStrike" kern="1200" baseline="0" dirty="0">
                <a:solidFill>
                  <a:schemeClr val="tx1"/>
                </a:solidFill>
                <a:latin typeface="+mn-lt"/>
                <a:ea typeface="+mn-ea"/>
                <a:cs typeface="+mn-cs"/>
              </a:rPr>
              <a:t>t-SNE</a:t>
            </a:r>
            <a:r>
              <a:rPr kumimoji="1" lang="ja-JP" altLang="en-US" sz="1200" b="0" i="0" u="none" strike="noStrike" kern="1200" baseline="0" dirty="0">
                <a:solidFill>
                  <a:schemeClr val="tx1"/>
                </a:solidFill>
                <a:latin typeface="+mn-lt"/>
                <a:ea typeface="+mn-ea"/>
                <a:cs typeface="+mn-cs"/>
              </a:rPr>
              <a:t>によって中間層の可視化が挙げられる．最終的には，人工知能が人の創作物を理解することについて考察を進めたい．</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206</a:t>
            </a:fld>
            <a:endParaRPr kumimoji="1" lang="ja-JP" altLang="en-US"/>
          </a:p>
        </p:txBody>
      </p:sp>
    </p:spTree>
    <p:extLst>
      <p:ext uri="{BB962C8B-B14F-4D97-AF65-F5344CB8AC3E}">
        <p14:creationId xmlns:p14="http://schemas.microsoft.com/office/powerpoint/2010/main" val="240465898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Gradient-weighted Class Activation Mapping</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207</a:t>
            </a:fld>
            <a:endParaRPr kumimoji="1" lang="ja-JP" altLang="en-US"/>
          </a:p>
        </p:txBody>
      </p:sp>
    </p:spTree>
    <p:extLst>
      <p:ext uri="{BB962C8B-B14F-4D97-AF65-F5344CB8AC3E}">
        <p14:creationId xmlns:p14="http://schemas.microsoft.com/office/powerpoint/2010/main" val="349331331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208</a:t>
            </a:fld>
            <a:endParaRPr kumimoji="1" lang="ja-JP" altLang="en-US"/>
          </a:p>
        </p:txBody>
      </p:sp>
    </p:spTree>
    <p:extLst>
      <p:ext uri="{BB962C8B-B14F-4D97-AF65-F5344CB8AC3E}">
        <p14:creationId xmlns:p14="http://schemas.microsoft.com/office/powerpoint/2010/main" val="48265702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normAutofit/>
          </a:bodyPr>
          <a:lstStyle/>
          <a:p>
            <a:r>
              <a:rPr kumimoji="1" lang="ja-JP" altLang="en-US" dirty="0"/>
              <a:t>まずは，実験に際し，既存の錯視画像データセットを探したところ</a:t>
            </a:r>
            <a:r>
              <a:rPr kumimoji="1" lang="en-US" altLang="ja-JP" dirty="0"/>
              <a:t>-</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Williams</a:t>
            </a:r>
            <a:r>
              <a:rPr kumimoji="1" lang="ja-JP" altLang="en-US" sz="1200" b="0" i="0" kern="1200" dirty="0" err="1">
                <a:solidFill>
                  <a:schemeClr val="tx1"/>
                </a:solidFill>
                <a:effectLst/>
                <a:latin typeface="+mn-lt"/>
                <a:ea typeface="+mn-ea"/>
                <a:cs typeface="+mn-cs"/>
              </a:rPr>
              <a:t>らに</a:t>
            </a:r>
            <a:r>
              <a:rPr kumimoji="1" lang="ja-JP" altLang="en-US" sz="1200" b="0" i="0" kern="1200" dirty="0">
                <a:solidFill>
                  <a:schemeClr val="tx1"/>
                </a:solidFill>
                <a:effectLst/>
                <a:latin typeface="+mn-lt"/>
                <a:ea typeface="+mn-ea"/>
                <a:cs typeface="+mn-cs"/>
              </a:rPr>
              <a:t>よる錯視画像データセットは</a:t>
            </a:r>
            <a:r>
              <a:rPr kumimoji="1" lang="en-US" altLang="ja-JP" sz="1200" b="0" i="0" kern="1200" dirty="0">
                <a:solidFill>
                  <a:schemeClr val="tx1"/>
                </a:solidFill>
                <a:effectLst/>
                <a:latin typeface="+mn-lt"/>
                <a:ea typeface="+mn-ea"/>
                <a:cs typeface="+mn-cs"/>
              </a:rPr>
              <a:t>,44</a:t>
            </a:r>
            <a:r>
              <a:rPr kumimoji="1" lang="ja-JP" altLang="en-US" sz="1200" b="0" i="0" kern="1200" dirty="0">
                <a:solidFill>
                  <a:schemeClr val="tx1"/>
                </a:solidFill>
                <a:effectLst/>
                <a:latin typeface="+mn-lt"/>
                <a:ea typeface="+mn-ea"/>
                <a:cs typeface="+mn-cs"/>
              </a:rPr>
              <a:t>個のラベルとそれらに対応する画像</a:t>
            </a:r>
            <a:r>
              <a:rPr kumimoji="1" lang="en-US" altLang="ja-JP" sz="1200" b="0" i="0" kern="1200" dirty="0">
                <a:solidFill>
                  <a:schemeClr val="tx1"/>
                </a:solidFill>
                <a:effectLst/>
                <a:latin typeface="+mn-lt"/>
                <a:ea typeface="+mn-ea"/>
                <a:cs typeface="+mn-cs"/>
              </a:rPr>
              <a:t>6431</a:t>
            </a:r>
            <a:r>
              <a:rPr kumimoji="1" lang="ja-JP" altLang="en-US" sz="1200" b="0" i="0" kern="1200" dirty="0">
                <a:solidFill>
                  <a:schemeClr val="tx1"/>
                </a:solidFill>
                <a:effectLst/>
                <a:latin typeface="+mn-lt"/>
                <a:ea typeface="+mn-ea"/>
                <a:cs typeface="+mn-cs"/>
              </a:rPr>
              <a:t>枚からなる．ラベルには錯視に関連しないものも多く含まれる．また”</a:t>
            </a:r>
            <a:r>
              <a:rPr kumimoji="1" lang="en-US" altLang="ja-JP" sz="1200" b="0" i="0" kern="1200" dirty="0">
                <a:solidFill>
                  <a:schemeClr val="tx1"/>
                </a:solidFill>
                <a:effectLst/>
                <a:latin typeface="+mn-lt"/>
                <a:ea typeface="+mn-ea"/>
                <a:cs typeface="+mn-cs"/>
              </a:rPr>
              <a:t>Multiple Meanings”</a:t>
            </a:r>
            <a:r>
              <a:rPr kumimoji="1" lang="ja-JP" altLang="en-US" sz="1200" b="0" i="0" kern="1200" dirty="0" err="1">
                <a:solidFill>
                  <a:schemeClr val="tx1"/>
                </a:solidFill>
                <a:effectLst/>
                <a:latin typeface="+mn-lt"/>
                <a:ea typeface="+mn-ea"/>
                <a:cs typeface="+mn-cs"/>
              </a:rPr>
              <a:t>のような錯</a:t>
            </a:r>
            <a:r>
              <a:rPr kumimoji="1" lang="ja-JP" altLang="en-US" sz="1200" b="0" i="0" kern="1200" dirty="0">
                <a:solidFill>
                  <a:schemeClr val="tx1"/>
                </a:solidFill>
                <a:effectLst/>
                <a:latin typeface="+mn-lt"/>
                <a:ea typeface="+mn-ea"/>
                <a:cs typeface="+mn-cs"/>
              </a:rPr>
              <a:t>視に関連するラベルに属する画像についても，錯視画像とは言い難いものが半分以上含まれており，直接使用するには不適であると判断した．</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211</a:t>
            </a:fld>
            <a:endParaRPr kumimoji="1" lang="ja-JP" altLang="en-US"/>
          </a:p>
        </p:txBody>
      </p:sp>
    </p:spTree>
    <p:extLst>
      <p:ext uri="{BB962C8B-B14F-4D97-AF65-F5344CB8AC3E}">
        <p14:creationId xmlns:p14="http://schemas.microsoft.com/office/powerpoint/2010/main" val="39592119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今回は，新たに既存データを筆者が再アノテートすることで自作データセットを作成した．</a:t>
            </a:r>
            <a:r>
              <a:rPr kumimoji="1" lang="en-US" altLang="ja-JP" sz="1200" b="0" i="0" u="none" strike="noStrike" kern="1200" baseline="0" dirty="0">
                <a:solidFill>
                  <a:schemeClr val="tx1"/>
                </a:solidFill>
                <a:latin typeface="+mn-lt"/>
                <a:ea typeface="+mn-ea"/>
                <a:cs typeface="+mn-cs"/>
              </a:rPr>
              <a:t>illusion class, art class, human class </a:t>
            </a:r>
            <a:r>
              <a:rPr kumimoji="1" lang="ja-JP" altLang="en-US" sz="1200" b="0" i="0" u="none" strike="noStrike" kern="1200" baseline="0" dirty="0">
                <a:solidFill>
                  <a:schemeClr val="tx1"/>
                </a:solidFill>
                <a:latin typeface="+mn-lt"/>
                <a:ea typeface="+mn-ea"/>
                <a:cs typeface="+mn-cs"/>
              </a:rPr>
              <a:t>の</a:t>
            </a:r>
            <a:r>
              <a:rPr kumimoji="1" lang="en-US" altLang="ja-JP" sz="1200" b="0" i="0" u="none" strike="noStrike" kern="1200" baseline="0" dirty="0">
                <a:solidFill>
                  <a:schemeClr val="tx1"/>
                </a:solidFill>
                <a:latin typeface="+mn-lt"/>
                <a:ea typeface="+mn-ea"/>
                <a:cs typeface="+mn-cs"/>
              </a:rPr>
              <a:t>3</a:t>
            </a:r>
            <a:r>
              <a:rPr kumimoji="1" lang="ja-JP" altLang="en-US" sz="1200" b="0" i="0" u="none" strike="noStrike" kern="1200" baseline="0" dirty="0" err="1">
                <a:solidFill>
                  <a:schemeClr val="tx1"/>
                </a:solidFill>
                <a:latin typeface="+mn-lt"/>
                <a:ea typeface="+mn-ea"/>
                <a:cs typeface="+mn-cs"/>
              </a:rPr>
              <a:t>つの</a:t>
            </a:r>
            <a:r>
              <a:rPr kumimoji="1" lang="ja-JP" altLang="en-US" sz="1200" b="0" i="0" u="none" strike="noStrike" kern="1200" baseline="0" dirty="0">
                <a:solidFill>
                  <a:schemeClr val="tx1"/>
                </a:solidFill>
                <a:latin typeface="+mn-lt"/>
                <a:ea typeface="+mn-ea"/>
                <a:cs typeface="+mn-cs"/>
              </a:rPr>
              <a:t>クラスを定義した</a:t>
            </a:r>
            <a:r>
              <a:rPr kumimoji="1" lang="en-US" altLang="ja-JP" sz="1200" b="0" i="0" u="none" strike="noStrike" kern="1200" baseline="0" dirty="0">
                <a:solidFill>
                  <a:schemeClr val="tx1"/>
                </a:solidFill>
                <a:latin typeface="+mn-lt"/>
                <a:ea typeface="+mn-ea"/>
                <a:cs typeface="+mn-cs"/>
              </a:rPr>
              <a:t>.</a:t>
            </a:r>
            <a:r>
              <a:rPr kumimoji="1" lang="ja-JP" altLang="en-US" sz="1200" b="0" i="0" u="none" strike="noStrike" kern="1200" baseline="0" dirty="0">
                <a:solidFill>
                  <a:schemeClr val="tx1"/>
                </a:solidFill>
                <a:latin typeface="+mn-lt"/>
                <a:ea typeface="+mn-ea"/>
                <a:cs typeface="+mn-cs"/>
              </a:rPr>
              <a:t>それぞれのクラスのデータ数は</a:t>
            </a:r>
            <a:r>
              <a:rPr kumimoji="1" lang="en-US" altLang="ja-JP" sz="1200" b="0" i="0" u="none" strike="noStrike" kern="1200" baseline="0" dirty="0">
                <a:solidFill>
                  <a:schemeClr val="tx1"/>
                </a:solidFill>
                <a:latin typeface="+mn-lt"/>
                <a:ea typeface="+mn-ea"/>
                <a:cs typeface="+mn-cs"/>
              </a:rPr>
              <a:t>400</a:t>
            </a:r>
            <a:r>
              <a:rPr kumimoji="1" lang="ja-JP" altLang="en-US" sz="1200" b="0" i="0" u="none" strike="noStrike" kern="1200" baseline="0" dirty="0">
                <a:solidFill>
                  <a:schemeClr val="tx1"/>
                </a:solidFill>
                <a:latin typeface="+mn-lt"/>
                <a:ea typeface="+mn-ea"/>
                <a:cs typeface="+mn-cs"/>
              </a:rPr>
              <a:t>個である．</a:t>
            </a:r>
            <a:endParaRPr kumimoji="1" lang="en-US" altLang="ja-JP" sz="1200" b="0" i="0" u="none" strike="noStrike" kern="1200" baseline="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213</a:t>
            </a:fld>
            <a:endParaRPr kumimoji="1" lang="ja-JP" altLang="en-US"/>
          </a:p>
        </p:txBody>
      </p:sp>
    </p:spTree>
    <p:extLst>
      <p:ext uri="{BB962C8B-B14F-4D97-AF65-F5344CB8AC3E}">
        <p14:creationId xmlns:p14="http://schemas.microsoft.com/office/powerpoint/2010/main" val="407575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まずは実験目的について整理します。</a:t>
            </a:r>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16</a:t>
            </a:fld>
            <a:endParaRPr kumimoji="1" lang="ja-JP" altLang="en-US"/>
          </a:p>
        </p:txBody>
      </p:sp>
    </p:spTree>
    <p:extLst>
      <p:ext uri="{BB962C8B-B14F-4D97-AF65-F5344CB8AC3E}">
        <p14:creationId xmlns:p14="http://schemas.microsoft.com/office/powerpoint/2010/main" val="33303918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illusion class </a:t>
            </a:r>
            <a:r>
              <a:rPr kumimoji="1" lang="ja-JP" altLang="en-US" sz="1200" b="0" i="0" u="none" strike="noStrike" kern="1200" baseline="0" dirty="0">
                <a:solidFill>
                  <a:schemeClr val="tx1"/>
                </a:solidFill>
                <a:latin typeface="+mn-lt"/>
                <a:ea typeface="+mn-ea"/>
                <a:cs typeface="+mn-cs"/>
              </a:rPr>
              <a:t>のデータは，</a:t>
            </a:r>
            <a:r>
              <a:rPr kumimoji="1" lang="en-US" altLang="ja-JP" sz="1200" b="0" i="0" u="none" strike="noStrike" kern="1200" baseline="0" dirty="0">
                <a:solidFill>
                  <a:schemeClr val="tx1"/>
                </a:solidFill>
                <a:latin typeface="+mn-lt"/>
                <a:ea typeface="+mn-ea"/>
                <a:cs typeface="+mn-cs"/>
              </a:rPr>
              <a:t>Williams </a:t>
            </a:r>
            <a:r>
              <a:rPr kumimoji="1" lang="ja-JP" altLang="en-US" sz="1200" b="0" i="0" u="none" strike="noStrike" kern="1200" baseline="0" dirty="0" err="1">
                <a:solidFill>
                  <a:schemeClr val="tx1"/>
                </a:solidFill>
                <a:latin typeface="+mn-lt"/>
                <a:ea typeface="+mn-ea"/>
                <a:cs typeface="+mn-cs"/>
              </a:rPr>
              <a:t>らに</a:t>
            </a:r>
            <a:r>
              <a:rPr kumimoji="1" lang="ja-JP" altLang="en-US" sz="1200" b="0" i="0" u="none" strike="noStrike" kern="1200" baseline="0" dirty="0">
                <a:solidFill>
                  <a:schemeClr val="tx1"/>
                </a:solidFill>
                <a:latin typeface="+mn-lt"/>
                <a:ea typeface="+mn-ea"/>
                <a:cs typeface="+mn-cs"/>
              </a:rPr>
              <a:t>よる錯視画像データセットの中から主として人の顔が描かれた多義図形</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の条件を満たすと筆者が判断した画像</a:t>
            </a:r>
            <a:r>
              <a:rPr kumimoji="1" lang="en-US" altLang="ja-JP" sz="1200" b="0" i="0" u="none" strike="noStrike" kern="1200" baseline="0" dirty="0">
                <a:solidFill>
                  <a:schemeClr val="tx1"/>
                </a:solidFill>
                <a:latin typeface="+mn-lt"/>
                <a:ea typeface="+mn-ea"/>
                <a:cs typeface="+mn-cs"/>
              </a:rPr>
              <a:t>400 </a:t>
            </a:r>
            <a:r>
              <a:rPr kumimoji="1" lang="ja-JP" altLang="en-US" sz="1200" b="0" i="0" u="none" strike="noStrike" kern="1200" baseline="0" dirty="0">
                <a:solidFill>
                  <a:schemeClr val="tx1"/>
                </a:solidFill>
                <a:latin typeface="+mn-lt"/>
                <a:ea typeface="+mn-ea"/>
                <a:cs typeface="+mn-cs"/>
              </a:rPr>
              <a:t>枚である．</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214</a:t>
            </a:fld>
            <a:endParaRPr kumimoji="1" lang="ja-JP" altLang="en-US"/>
          </a:p>
        </p:txBody>
      </p:sp>
    </p:spTree>
    <p:extLst>
      <p:ext uri="{BB962C8B-B14F-4D97-AF65-F5344CB8AC3E}">
        <p14:creationId xmlns:p14="http://schemas.microsoft.com/office/powerpoint/2010/main" val="88394164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これらのだまし絵画像らしさを抽出するためには，似たような画風・似たような物体が描かれた一意的なデータが必要であると考えました．</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215</a:t>
            </a:fld>
            <a:endParaRPr kumimoji="1" lang="ja-JP" altLang="en-US"/>
          </a:p>
        </p:txBody>
      </p:sp>
    </p:spTree>
    <p:extLst>
      <p:ext uri="{BB962C8B-B14F-4D97-AF65-F5344CB8AC3E}">
        <p14:creationId xmlns:p14="http://schemas.microsoft.com/office/powerpoint/2010/main" val="385611480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sz="1200" b="0" i="0" u="none" strike="noStrike" kern="1200" baseline="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216</a:t>
            </a:fld>
            <a:endParaRPr kumimoji="1" lang="ja-JP" altLang="en-US"/>
          </a:p>
        </p:txBody>
      </p:sp>
    </p:spTree>
    <p:extLst>
      <p:ext uri="{BB962C8B-B14F-4D97-AF65-F5344CB8AC3E}">
        <p14:creationId xmlns:p14="http://schemas.microsoft.com/office/powerpoint/2010/main" val="6669222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art class </a:t>
            </a:r>
            <a:r>
              <a:rPr kumimoji="1" lang="ja-JP" altLang="en-US" sz="1200" b="0" i="0" u="none" strike="noStrike" kern="1200" baseline="0" dirty="0">
                <a:solidFill>
                  <a:schemeClr val="tx1"/>
                </a:solidFill>
                <a:latin typeface="+mn-lt"/>
                <a:ea typeface="+mn-ea"/>
                <a:cs typeface="+mn-cs"/>
              </a:rPr>
              <a:t>のデータは、</a:t>
            </a:r>
            <a:r>
              <a:rPr kumimoji="1" lang="en-US" altLang="ja-JP" sz="1200" b="0" i="0" u="none" strike="noStrike" kern="1200" baseline="0" dirty="0">
                <a:solidFill>
                  <a:schemeClr val="tx1"/>
                </a:solidFill>
                <a:latin typeface="+mn-lt"/>
                <a:ea typeface="+mn-ea"/>
                <a:cs typeface="+mn-cs"/>
              </a:rPr>
              <a:t>Painter by Numbers(PBN)</a:t>
            </a:r>
            <a:r>
              <a:rPr kumimoji="1" lang="ja-JP" altLang="en-US" sz="1200" b="0" i="0" u="none" strike="noStrike" kern="1200" baseline="0" dirty="0">
                <a:solidFill>
                  <a:schemeClr val="tx1"/>
                </a:solidFill>
                <a:latin typeface="+mn-lt"/>
                <a:ea typeface="+mn-ea"/>
                <a:cs typeface="+mn-cs"/>
              </a:rPr>
              <a:t>の内，主として人の顔が描かれていると筆者が判断した画像</a:t>
            </a:r>
            <a:r>
              <a:rPr kumimoji="1" lang="en-US" altLang="ja-JP" sz="1200" b="0" i="0" u="none" strike="noStrike" kern="1200" baseline="0" dirty="0">
                <a:solidFill>
                  <a:schemeClr val="tx1"/>
                </a:solidFill>
                <a:latin typeface="+mn-lt"/>
                <a:ea typeface="+mn-ea"/>
                <a:cs typeface="+mn-cs"/>
              </a:rPr>
              <a:t>400</a:t>
            </a:r>
            <a:r>
              <a:rPr kumimoji="1" lang="ja-JP" altLang="en-US" sz="1200" b="0" i="0" u="none" strike="noStrike" kern="1200" baseline="0" dirty="0">
                <a:solidFill>
                  <a:schemeClr val="tx1"/>
                </a:solidFill>
                <a:latin typeface="+mn-lt"/>
                <a:ea typeface="+mn-ea"/>
                <a:cs typeface="+mn-cs"/>
              </a:rPr>
              <a:t>枚である．</a:t>
            </a:r>
            <a:endParaRPr kumimoji="1" lang="en-US" altLang="ja-JP" sz="1200" b="0" i="0" u="none" strike="noStrike" kern="1200" baseline="0" dirty="0">
              <a:solidFill>
                <a:schemeClr val="tx1"/>
              </a:solidFill>
              <a:latin typeface="+mn-lt"/>
              <a:ea typeface="+mn-ea"/>
              <a:cs typeface="+mn-cs"/>
            </a:endParaRPr>
          </a:p>
          <a:p>
            <a:endParaRPr kumimoji="1" lang="ja-JP" altLang="en-US" sz="1200" b="0" i="0" u="none" strike="noStrike" kern="1200" baseline="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217</a:t>
            </a:fld>
            <a:endParaRPr kumimoji="1" lang="ja-JP" altLang="en-US"/>
          </a:p>
        </p:txBody>
      </p:sp>
    </p:spTree>
    <p:extLst>
      <p:ext uri="{BB962C8B-B14F-4D97-AF65-F5344CB8AC3E}">
        <p14:creationId xmlns:p14="http://schemas.microsoft.com/office/powerpoint/2010/main" val="158131657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218</a:t>
            </a:fld>
            <a:endParaRPr kumimoji="1" lang="ja-JP" altLang="en-US"/>
          </a:p>
        </p:txBody>
      </p:sp>
    </p:spTree>
    <p:extLst>
      <p:ext uri="{BB962C8B-B14F-4D97-AF65-F5344CB8AC3E}">
        <p14:creationId xmlns:p14="http://schemas.microsoft.com/office/powerpoint/2010/main" val="285596294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human class</a:t>
            </a:r>
            <a:r>
              <a:rPr kumimoji="1" lang="ja-JP" altLang="en-US" sz="1200" b="0" i="0" u="none" strike="noStrike" kern="1200" baseline="0" dirty="0">
                <a:solidFill>
                  <a:schemeClr val="tx1"/>
                </a:solidFill>
                <a:latin typeface="+mn-lt"/>
                <a:ea typeface="+mn-ea"/>
                <a:cs typeface="+mn-cs"/>
              </a:rPr>
              <a:t>のデータは，</a:t>
            </a:r>
            <a:r>
              <a:rPr kumimoji="1" lang="en-US" altLang="ja-JP" sz="1200" b="0" i="0" u="none" strike="noStrike" kern="1200" baseline="0" dirty="0">
                <a:solidFill>
                  <a:schemeClr val="tx1"/>
                </a:solidFill>
                <a:latin typeface="+mn-lt"/>
                <a:ea typeface="+mn-ea"/>
                <a:cs typeface="+mn-cs"/>
              </a:rPr>
              <a:t>Flickr-Faces-HQ Dataset (FFHQ) </a:t>
            </a:r>
            <a:r>
              <a:rPr kumimoji="1" lang="ja-JP" altLang="en-US" sz="1200" b="0" i="0" u="none" strike="noStrike" kern="1200" baseline="0" dirty="0">
                <a:solidFill>
                  <a:schemeClr val="tx1"/>
                </a:solidFill>
                <a:latin typeface="+mn-lt"/>
                <a:ea typeface="+mn-ea"/>
                <a:cs typeface="+mn-cs"/>
              </a:rPr>
              <a:t>中の画像</a:t>
            </a:r>
            <a:r>
              <a:rPr kumimoji="1" lang="en-US" altLang="ja-JP" sz="1200" b="0" i="0" u="none" strike="noStrike" kern="1200" baseline="0" dirty="0">
                <a:solidFill>
                  <a:schemeClr val="tx1"/>
                </a:solidFill>
                <a:latin typeface="+mn-lt"/>
                <a:ea typeface="+mn-ea"/>
                <a:cs typeface="+mn-cs"/>
              </a:rPr>
              <a:t>400 </a:t>
            </a:r>
            <a:r>
              <a:rPr kumimoji="1" lang="ja-JP" altLang="en-US" sz="1200" b="0" i="0" u="none" strike="noStrike" kern="1200" baseline="0" dirty="0">
                <a:solidFill>
                  <a:schemeClr val="tx1"/>
                </a:solidFill>
                <a:latin typeface="+mn-lt"/>
                <a:ea typeface="+mn-ea"/>
                <a:cs typeface="+mn-cs"/>
              </a:rPr>
              <a:t>枚である．</a:t>
            </a:r>
          </a:p>
          <a:p>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219</a:t>
            </a:fld>
            <a:endParaRPr kumimoji="1" lang="ja-JP" altLang="en-US"/>
          </a:p>
        </p:txBody>
      </p:sp>
    </p:spTree>
    <p:extLst>
      <p:ext uri="{BB962C8B-B14F-4D97-AF65-F5344CB8AC3E}">
        <p14:creationId xmlns:p14="http://schemas.microsoft.com/office/powerpoint/2010/main" val="330827765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220</a:t>
            </a:fld>
            <a:endParaRPr kumimoji="1" lang="ja-JP" altLang="en-US"/>
          </a:p>
        </p:txBody>
      </p:sp>
    </p:spTree>
    <p:extLst>
      <p:ext uri="{BB962C8B-B14F-4D97-AF65-F5344CB8AC3E}">
        <p14:creationId xmlns:p14="http://schemas.microsoft.com/office/powerpoint/2010/main" val="18972303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人の目には大きな違いが見られない画像ですが，高い確率で誤答画像は</a:t>
            </a:r>
            <a:r>
              <a:rPr kumimoji="1" lang="en-US" altLang="ja-JP" dirty="0"/>
              <a:t>illusion class, </a:t>
            </a:r>
            <a:r>
              <a:rPr kumimoji="1" lang="ja-JP" altLang="en-US" dirty="0"/>
              <a:t>正答画像は</a:t>
            </a:r>
            <a:r>
              <a:rPr kumimoji="1" lang="en-US" altLang="ja-JP" dirty="0"/>
              <a:t>art class</a:t>
            </a:r>
            <a:r>
              <a:rPr kumimoji="1" lang="ja-JP" altLang="en-US" dirty="0" err="1"/>
              <a:t>と識</a:t>
            </a:r>
            <a:r>
              <a:rPr kumimoji="1" lang="ja-JP" altLang="en-US" dirty="0"/>
              <a:t>別されていることがわかります．</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222</a:t>
            </a:fld>
            <a:endParaRPr kumimoji="1" lang="ja-JP" altLang="en-US"/>
          </a:p>
        </p:txBody>
      </p:sp>
    </p:spTree>
    <p:extLst>
      <p:ext uri="{BB962C8B-B14F-4D97-AF65-F5344CB8AC3E}">
        <p14:creationId xmlns:p14="http://schemas.microsoft.com/office/powerpoint/2010/main" val="213587182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わたしは，これまで人の心を理解するためにユーザの感性に基づく対話型絵本システムを提案したいと考え</a:t>
            </a:r>
            <a:r>
              <a:rPr kumimoji="1" lang="en-US" altLang="ja-JP" dirty="0"/>
              <a:t>,</a:t>
            </a:r>
            <a:r>
              <a:rPr kumimoji="1" lang="ja-JP" altLang="en-US" dirty="0"/>
              <a:t>これまで研究をしてきました．</a:t>
            </a:r>
            <a:endParaRPr kumimoji="1" lang="en-US" altLang="ja-JP" dirty="0"/>
          </a:p>
          <a:p>
            <a:r>
              <a:rPr kumimoji="1" lang="ja-JP" altLang="en-US" dirty="0"/>
              <a:t>絵本は，絵と自然言語によって表現される媒体であり，絵は～，自然言語は～で表されます．</a:t>
            </a:r>
          </a:p>
        </p:txBody>
      </p:sp>
      <p:sp>
        <p:nvSpPr>
          <p:cNvPr id="4" name="スライド番号プレースホルダー 3"/>
          <p:cNvSpPr>
            <a:spLocks noGrp="1"/>
          </p:cNvSpPr>
          <p:nvPr>
            <p:ph type="sldNum" sz="quarter" idx="10"/>
          </p:nvPr>
        </p:nvSpPr>
        <p:spPr/>
        <p:txBody>
          <a:bodyPr/>
          <a:lstStyle/>
          <a:p>
            <a:fld id="{9777338D-666B-4374-A929-E816F8A28F43}" type="slidenum">
              <a:rPr kumimoji="1" lang="ja-JP" altLang="en-US" smtClean="0"/>
              <a:pPr/>
              <a:t>223</a:t>
            </a:fld>
            <a:endParaRPr kumimoji="1" lang="ja-JP" altLang="en-US"/>
          </a:p>
        </p:txBody>
      </p:sp>
    </p:spTree>
    <p:extLst>
      <p:ext uri="{BB962C8B-B14F-4D97-AF65-F5344CB8AC3E}">
        <p14:creationId xmlns:p14="http://schemas.microsoft.com/office/powerpoint/2010/main" val="220170624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本発表では、赤が最も勾配が大きい</a:t>
            </a:r>
            <a:r>
              <a:rPr kumimoji="1" lang="en-US" altLang="ja-JP" dirty="0"/>
              <a:t>=CNN</a:t>
            </a:r>
            <a:r>
              <a:rPr kumimoji="1" lang="ja-JP" altLang="en-US" dirty="0"/>
              <a:t>がよく注視している、青が最も勾配が小さい</a:t>
            </a:r>
            <a:r>
              <a:rPr kumimoji="1" lang="en-US" altLang="ja-JP" dirty="0"/>
              <a:t>=</a:t>
            </a:r>
            <a:r>
              <a:rPr kumimoji="1" lang="ja-JP" altLang="en-US" dirty="0"/>
              <a:t>注視していない　という様に可視化しました。</a:t>
            </a: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224</a:t>
            </a:fld>
            <a:endParaRPr kumimoji="1" lang="ja-JP" altLang="en-US"/>
          </a:p>
        </p:txBody>
      </p:sp>
    </p:spTree>
    <p:extLst>
      <p:ext uri="{BB962C8B-B14F-4D97-AF65-F5344CB8AC3E}">
        <p14:creationId xmlns:p14="http://schemas.microsoft.com/office/powerpoint/2010/main" val="1569366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ja-JP" altLang="en-US" dirty="0"/>
              <a:t>多義図形か一義図形かを識別</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17</a:t>
            </a:fld>
            <a:endParaRPr kumimoji="1" lang="ja-JP" altLang="en-US"/>
          </a:p>
        </p:txBody>
      </p:sp>
    </p:spTree>
    <p:extLst>
      <p:ext uri="{BB962C8B-B14F-4D97-AF65-F5344CB8AC3E}">
        <p14:creationId xmlns:p14="http://schemas.microsoft.com/office/powerpoint/2010/main" val="343867739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227</a:t>
            </a:fld>
            <a:endParaRPr kumimoji="1" lang="ja-JP" altLang="en-US"/>
          </a:p>
        </p:txBody>
      </p:sp>
    </p:spTree>
    <p:extLst>
      <p:ext uri="{BB962C8B-B14F-4D97-AF65-F5344CB8AC3E}">
        <p14:creationId xmlns:p14="http://schemas.microsoft.com/office/powerpoint/2010/main" val="286420180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本研究の一番の動機は，私の幼少期からの愛読書たちです</a:t>
            </a:r>
            <a:endParaRPr kumimoji="1" lang="en-US" altLang="ja-JP" dirty="0"/>
          </a:p>
          <a:p>
            <a:r>
              <a:rPr kumimoji="1" lang="ja-JP" altLang="en-US" dirty="0"/>
              <a:t>これらの絵をよー</a:t>
            </a:r>
            <a:r>
              <a:rPr kumimoji="1" lang="ja-JP" altLang="en-US" dirty="0" err="1"/>
              <a:t>く</a:t>
            </a:r>
            <a:r>
              <a:rPr kumimoji="1" lang="ja-JP" altLang="en-US" dirty="0"/>
              <a:t>見てください</a:t>
            </a:r>
            <a:endParaRPr kumimoji="1" lang="en-US" altLang="ja-JP" dirty="0"/>
          </a:p>
          <a:p>
            <a:r>
              <a:rPr kumimoji="1" lang="ja-JP" altLang="en-US" dirty="0"/>
              <a:t>何か変わったところはありませんか？</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237</a:t>
            </a:fld>
            <a:endParaRPr kumimoji="1" lang="ja-JP" altLang="en-US"/>
          </a:p>
        </p:txBody>
      </p:sp>
    </p:spTree>
    <p:extLst>
      <p:ext uri="{BB962C8B-B14F-4D97-AF65-F5344CB8AC3E}">
        <p14:creationId xmlns:p14="http://schemas.microsoft.com/office/powerpoint/2010/main" val="235148285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見つけられましたか？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左：森の風景が水面に映っていますが，途中から雲が女性になっています．</a:t>
            </a:r>
          </a:p>
          <a:p>
            <a:r>
              <a:rPr kumimoji="1" lang="ja-JP" altLang="en-US" dirty="0"/>
              <a:t>右：森の風景が描かれていますが，よく見ると動物が隠れています．</a:t>
            </a:r>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238</a:t>
            </a:fld>
            <a:endParaRPr kumimoji="1" lang="ja-JP" altLang="en-US"/>
          </a:p>
        </p:txBody>
      </p:sp>
    </p:spTree>
    <p:extLst>
      <p:ext uri="{BB962C8B-B14F-4D97-AF65-F5344CB8AC3E}">
        <p14:creationId xmlns:p14="http://schemas.microsoft.com/office/powerpoint/2010/main" val="20384795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一見普通の絵に見えても，よく見るとだまし絵である，という絵はよくあるので</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239</a:t>
            </a:fld>
            <a:endParaRPr kumimoji="1" lang="ja-JP" altLang="en-US"/>
          </a:p>
        </p:txBody>
      </p:sp>
    </p:spTree>
    <p:extLst>
      <p:ext uri="{BB962C8B-B14F-4D97-AF65-F5344CB8AC3E}">
        <p14:creationId xmlns:p14="http://schemas.microsoft.com/office/powerpoint/2010/main" val="3203194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240</a:t>
            </a:fld>
            <a:endParaRPr kumimoji="1" lang="ja-JP" altLang="en-US"/>
          </a:p>
        </p:txBody>
      </p:sp>
    </p:spTree>
    <p:extLst>
      <p:ext uri="{BB962C8B-B14F-4D97-AF65-F5344CB8AC3E}">
        <p14:creationId xmlns:p14="http://schemas.microsoft.com/office/powerpoint/2010/main" val="28699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多義図形に描かれるオブジェクトを識別</a:t>
            </a:r>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18</a:t>
            </a:fld>
            <a:endParaRPr kumimoji="1" lang="ja-JP" altLang="en-US"/>
          </a:p>
        </p:txBody>
      </p:sp>
    </p:spTree>
    <p:extLst>
      <p:ext uri="{BB962C8B-B14F-4D97-AF65-F5344CB8AC3E}">
        <p14:creationId xmlns:p14="http://schemas.microsoft.com/office/powerpoint/2010/main" val="1937862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まずは実験に合わせたデータセットを作成</a:t>
            </a:r>
            <a:endParaRPr kumimoji="1" lang="en-US" altLang="ja-JP" dirty="0"/>
          </a:p>
          <a:p>
            <a:r>
              <a:rPr kumimoji="1" lang="en-US" altLang="ja-JP" dirty="0"/>
              <a:t>CNN</a:t>
            </a:r>
            <a:r>
              <a:rPr kumimoji="1" lang="ja-JP" altLang="en-US" dirty="0"/>
              <a:t>によってそれらの画像を学習</a:t>
            </a:r>
            <a:r>
              <a:rPr kumimoji="1" lang="en-US" altLang="ja-JP" dirty="0"/>
              <a:t>-</a:t>
            </a:r>
          </a:p>
          <a:p>
            <a:r>
              <a:rPr kumimoji="1" lang="en-US" altLang="ja-JP" dirty="0"/>
              <a:t>Grad-CAM</a:t>
            </a:r>
            <a:r>
              <a:rPr kumimoji="1" lang="ja-JP" altLang="en-US" dirty="0"/>
              <a:t>を用いて学習を解析</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19</a:t>
            </a:fld>
            <a:endParaRPr kumimoji="1" lang="ja-JP" altLang="en-US"/>
          </a:p>
        </p:txBody>
      </p:sp>
    </p:spTree>
    <p:extLst>
      <p:ext uri="{BB962C8B-B14F-4D97-AF65-F5344CB8AC3E}">
        <p14:creationId xmlns:p14="http://schemas.microsoft.com/office/powerpoint/2010/main" val="319608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2</a:t>
            </a:fld>
            <a:endParaRPr kumimoji="1" lang="ja-JP" altLang="en-US"/>
          </a:p>
        </p:txBody>
      </p:sp>
    </p:spTree>
    <p:extLst>
      <p:ext uri="{BB962C8B-B14F-4D97-AF65-F5344CB8AC3E}">
        <p14:creationId xmlns:p14="http://schemas.microsoft.com/office/powerpoint/2010/main" val="4123772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baseline="0" dirty="0">
                <a:solidFill>
                  <a:schemeClr val="tx1"/>
                </a:solidFill>
                <a:latin typeface="+mn-lt"/>
                <a:ea typeface="+mn-ea"/>
                <a:cs typeface="+mn-cs"/>
              </a:rPr>
              <a:t>実験では，</a:t>
            </a:r>
            <a:r>
              <a:rPr kumimoji="1" lang="en-US" altLang="ja-JP" sz="1200" b="0" i="0" u="none" strike="noStrike" kern="1200" baseline="0" dirty="0">
                <a:solidFill>
                  <a:schemeClr val="tx1"/>
                </a:solidFill>
                <a:latin typeface="+mn-lt"/>
                <a:ea typeface="+mn-ea"/>
                <a:cs typeface="+mn-cs"/>
              </a:rPr>
              <a:t>ImageNet</a:t>
            </a:r>
            <a:r>
              <a:rPr kumimoji="1" lang="ja-JP" altLang="en-US" sz="1200" b="0" i="0" u="none" strike="noStrike" kern="1200" baseline="0" dirty="0">
                <a:solidFill>
                  <a:schemeClr val="tx1"/>
                </a:solidFill>
                <a:latin typeface="+mn-lt"/>
                <a:ea typeface="+mn-ea"/>
                <a:cs typeface="+mn-cs"/>
              </a:rPr>
              <a:t>で学習済みの</a:t>
            </a:r>
            <a:r>
              <a:rPr kumimoji="1" lang="en-US" altLang="ja-JP" sz="1200" b="0" i="0" u="none" strike="noStrike" kern="1200" baseline="0" dirty="0">
                <a:solidFill>
                  <a:schemeClr val="tx1"/>
                </a:solidFill>
                <a:latin typeface="+mn-lt"/>
                <a:ea typeface="+mn-ea"/>
                <a:cs typeface="+mn-cs"/>
              </a:rPr>
              <a:t>VGG16</a:t>
            </a:r>
            <a:r>
              <a:rPr kumimoji="1" lang="ja-JP" altLang="en-US" sz="1200" b="0" i="0" u="none" strike="noStrike" kern="1200" baseline="0" dirty="0">
                <a:solidFill>
                  <a:schemeClr val="tx1"/>
                </a:solidFill>
                <a:latin typeface="+mn-lt"/>
                <a:ea typeface="+mn-ea"/>
                <a:cs typeface="+mn-cs"/>
              </a:rPr>
              <a:t>の最終</a:t>
            </a:r>
            <a:r>
              <a:rPr kumimoji="1" lang="en-US" altLang="ja-JP" sz="1200" b="0" i="0" u="none" strike="noStrike" kern="1200" baseline="0" dirty="0">
                <a:solidFill>
                  <a:schemeClr val="tx1"/>
                </a:solidFill>
                <a:latin typeface="+mn-lt"/>
                <a:ea typeface="+mn-ea"/>
                <a:cs typeface="+mn-cs"/>
              </a:rPr>
              <a:t>conv</a:t>
            </a:r>
            <a:r>
              <a:rPr kumimoji="1" lang="ja-JP" altLang="en-US" sz="1200" b="0" i="0" u="none" strike="noStrike" kern="1200" baseline="0" dirty="0">
                <a:solidFill>
                  <a:schemeClr val="tx1"/>
                </a:solidFill>
                <a:latin typeface="+mn-lt"/>
                <a:ea typeface="+mn-ea"/>
                <a:cs typeface="+mn-cs"/>
              </a:rPr>
              <a:t>層</a:t>
            </a:r>
            <a:r>
              <a:rPr kumimoji="1" lang="en-US" altLang="ja-JP" sz="1200" b="0" i="0" u="none" strike="noStrike" kern="1200" baseline="0" dirty="0">
                <a:solidFill>
                  <a:schemeClr val="tx1"/>
                </a:solidFill>
                <a:latin typeface="+mn-lt"/>
                <a:ea typeface="+mn-ea"/>
                <a:cs typeface="+mn-cs"/>
              </a:rPr>
              <a:t>3</a:t>
            </a:r>
            <a:r>
              <a:rPr kumimoji="1" lang="ja-JP" altLang="en-US" sz="1200" b="0" i="0" u="none" strike="noStrike" kern="1200" baseline="0" dirty="0">
                <a:solidFill>
                  <a:schemeClr val="tx1"/>
                </a:solidFill>
                <a:latin typeface="+mn-lt"/>
                <a:ea typeface="+mn-ea"/>
                <a:cs typeface="+mn-cs"/>
              </a:rPr>
              <a:t>層以降の</a:t>
            </a:r>
            <a:r>
              <a:rPr kumimoji="1" lang="en-US" altLang="ja-JP" sz="1200" b="0" i="0" u="none" strike="noStrike" kern="1200" baseline="0" dirty="0">
                <a:solidFill>
                  <a:schemeClr val="tx1"/>
                </a:solidFill>
                <a:latin typeface="+mn-lt"/>
                <a:ea typeface="+mn-ea"/>
                <a:cs typeface="+mn-cs"/>
              </a:rPr>
              <a:t>Transfer Learning</a:t>
            </a:r>
            <a:r>
              <a:rPr kumimoji="1" lang="ja-JP" altLang="en-US" sz="1200" b="0" i="0" u="none" strike="noStrike" kern="1200" baseline="0" dirty="0">
                <a:solidFill>
                  <a:schemeClr val="tx1"/>
                </a:solidFill>
                <a:latin typeface="+mn-lt"/>
                <a:ea typeface="+mn-ea"/>
                <a:cs typeface="+mn-cs"/>
              </a:rPr>
              <a:t>によって，これらのデータを学習させた．</a:t>
            </a:r>
            <a:r>
              <a:rPr kumimoji="1" lang="en-US" altLang="ja-JP" sz="1200" b="0" i="0" u="none" strike="noStrike" kern="1200" baseline="0" dirty="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baseline="0" dirty="0">
                <a:solidFill>
                  <a:schemeClr val="tx1"/>
                </a:solidFill>
                <a:latin typeface="+mn-lt"/>
                <a:ea typeface="+mn-ea"/>
                <a:cs typeface="+mn-cs"/>
              </a:rPr>
              <a:t>最後に，評価検証として，学習済みモデルを</a:t>
            </a:r>
            <a:r>
              <a:rPr kumimoji="1" lang="en-US" altLang="ja-JP" sz="1200" b="0" i="0" u="none" strike="noStrike" kern="1200" baseline="0" dirty="0">
                <a:solidFill>
                  <a:schemeClr val="tx1"/>
                </a:solidFill>
                <a:latin typeface="+mn-lt"/>
                <a:ea typeface="+mn-ea"/>
                <a:cs typeface="+mn-cs"/>
              </a:rPr>
              <a:t>Grad-CAM </a:t>
            </a:r>
            <a:r>
              <a:rPr kumimoji="1" lang="ja-JP" altLang="en-US" sz="1200" b="0" i="0" u="none" strike="noStrike" kern="1200" baseline="0" dirty="0">
                <a:solidFill>
                  <a:schemeClr val="tx1"/>
                </a:solidFill>
                <a:latin typeface="+mn-lt"/>
                <a:ea typeface="+mn-ea"/>
                <a:cs typeface="+mn-cs"/>
              </a:rPr>
              <a:t>や混同行列で評価した．</a:t>
            </a:r>
            <a:endParaRPr kumimoji="1" lang="ja-JP" altLang="en-US" dirty="0"/>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20</a:t>
            </a:fld>
            <a:endParaRPr kumimoji="1" lang="ja-JP" altLang="en-US"/>
          </a:p>
        </p:txBody>
      </p:sp>
    </p:spTree>
    <p:extLst>
      <p:ext uri="{BB962C8B-B14F-4D97-AF65-F5344CB8AC3E}">
        <p14:creationId xmlns:p14="http://schemas.microsoft.com/office/powerpoint/2010/main" val="3675480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21</a:t>
            </a:fld>
            <a:endParaRPr kumimoji="1" lang="ja-JP" altLang="en-US"/>
          </a:p>
        </p:txBody>
      </p:sp>
    </p:spTree>
    <p:extLst>
      <p:ext uri="{BB962C8B-B14F-4D97-AF65-F5344CB8AC3E}">
        <p14:creationId xmlns:p14="http://schemas.microsoft.com/office/powerpoint/2010/main" val="3165099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22</a:t>
            </a:fld>
            <a:endParaRPr kumimoji="1" lang="ja-JP" altLang="en-US"/>
          </a:p>
        </p:txBody>
      </p:sp>
    </p:spTree>
    <p:extLst>
      <p:ext uri="{BB962C8B-B14F-4D97-AF65-F5344CB8AC3E}">
        <p14:creationId xmlns:p14="http://schemas.microsoft.com/office/powerpoint/2010/main" val="503936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24</a:t>
            </a:fld>
            <a:endParaRPr kumimoji="1" lang="ja-JP" altLang="en-US"/>
          </a:p>
        </p:txBody>
      </p:sp>
    </p:spTree>
    <p:extLst>
      <p:ext uri="{BB962C8B-B14F-4D97-AF65-F5344CB8AC3E}">
        <p14:creationId xmlns:p14="http://schemas.microsoft.com/office/powerpoint/2010/main" val="3138476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25</a:t>
            </a:fld>
            <a:endParaRPr kumimoji="1" lang="ja-JP" altLang="en-US"/>
          </a:p>
        </p:txBody>
      </p:sp>
    </p:spTree>
    <p:extLst>
      <p:ext uri="{BB962C8B-B14F-4D97-AF65-F5344CB8AC3E}">
        <p14:creationId xmlns:p14="http://schemas.microsoft.com/office/powerpoint/2010/main" val="2445441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a:t>
            </a:r>
          </a:p>
          <a:p>
            <a:r>
              <a:rPr kumimoji="1" lang="en-US" altLang="ja-JP" sz="1200" b="0" i="0" u="none" strike="noStrike" kern="1200" baseline="0" dirty="0">
                <a:solidFill>
                  <a:schemeClr val="tx1"/>
                </a:solidFill>
                <a:latin typeface="+mn-lt"/>
                <a:ea typeface="+mn-ea"/>
                <a:cs typeface="+mn-cs"/>
              </a:rPr>
              <a:t>(</a:t>
            </a:r>
            <a:r>
              <a:rPr kumimoji="1" lang="ja-JP" altLang="en-US" sz="1200" b="0" i="0" u="none" strike="noStrike" kern="1200" baseline="0" dirty="0">
                <a:solidFill>
                  <a:schemeClr val="tx1"/>
                </a:solidFill>
                <a:latin typeface="+mn-lt"/>
                <a:ea typeface="+mn-ea"/>
                <a:cs typeface="+mn-cs"/>
              </a:rPr>
              <a:t>データセットとして，風景画に </a:t>
            </a:r>
            <a:r>
              <a:rPr kumimoji="1" lang="en-US" altLang="ja-JP" sz="1200" b="0" i="0" u="none" strike="noStrike" kern="1200" baseline="0" dirty="0" err="1">
                <a:solidFill>
                  <a:schemeClr val="tx1"/>
                </a:solidFill>
                <a:latin typeface="+mn-lt"/>
                <a:ea typeface="+mn-ea"/>
                <a:cs typeface="+mn-cs"/>
              </a:rPr>
              <a:t>WikiArt</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の ”</a:t>
            </a:r>
            <a:r>
              <a:rPr kumimoji="1" lang="en-US" altLang="ja-JP" sz="1200" b="0" i="0" u="none" strike="noStrike" kern="1200" baseline="0" dirty="0">
                <a:solidFill>
                  <a:schemeClr val="tx1"/>
                </a:solidFill>
                <a:latin typeface="+mn-lt"/>
                <a:ea typeface="+mn-ea"/>
                <a:cs typeface="+mn-cs"/>
              </a:rPr>
              <a:t>landscape”, ”cityscape” </a:t>
            </a:r>
            <a:r>
              <a:rPr kumimoji="1" lang="ja-JP" altLang="en-US" sz="1200" b="0" i="0" u="none" strike="noStrike" kern="1200" baseline="0" dirty="0">
                <a:solidFill>
                  <a:schemeClr val="tx1"/>
                </a:solidFill>
                <a:latin typeface="+mn-lt"/>
                <a:ea typeface="+mn-ea"/>
                <a:cs typeface="+mn-cs"/>
              </a:rPr>
              <a:t>ラベルの画像，肖像画に </a:t>
            </a:r>
            <a:r>
              <a:rPr kumimoji="1" lang="en-US" altLang="ja-JP" sz="1200" b="0" i="0" u="none" strike="noStrike" kern="1200" baseline="0" dirty="0" err="1">
                <a:solidFill>
                  <a:schemeClr val="tx1"/>
                </a:solidFill>
                <a:latin typeface="+mn-lt"/>
                <a:ea typeface="+mn-ea"/>
                <a:cs typeface="+mn-cs"/>
              </a:rPr>
              <a:t>WikiArt</a:t>
            </a:r>
            <a:r>
              <a:rPr kumimoji="1" lang="ja-JP" altLang="en-US" sz="1200" b="0" i="0" u="none" strike="noStrike" kern="1200" baseline="0" dirty="0">
                <a:solidFill>
                  <a:schemeClr val="tx1"/>
                </a:solidFill>
                <a:latin typeface="+mn-lt"/>
                <a:ea typeface="+mn-ea"/>
                <a:cs typeface="+mn-cs"/>
              </a:rPr>
              <a:t> 中の ”</a:t>
            </a:r>
            <a:r>
              <a:rPr kumimoji="1" lang="en-US" altLang="ja-JP" sz="1200" b="0" i="0" u="none" strike="noStrike" kern="1200" baseline="0" dirty="0">
                <a:solidFill>
                  <a:schemeClr val="tx1"/>
                </a:solidFill>
                <a:latin typeface="+mn-lt"/>
                <a:ea typeface="+mn-ea"/>
                <a:cs typeface="+mn-cs"/>
              </a:rPr>
              <a:t>portrait” </a:t>
            </a:r>
            <a:r>
              <a:rPr kumimoji="1" lang="ja-JP" altLang="en-US" sz="1200" b="0" i="0" u="none" strike="noStrike" kern="1200" baseline="0" dirty="0">
                <a:solidFill>
                  <a:schemeClr val="tx1"/>
                </a:solidFill>
                <a:latin typeface="+mn-lt"/>
                <a:ea typeface="+mn-ea"/>
                <a:cs typeface="+mn-cs"/>
              </a:rPr>
              <a:t>ラベルの画像を使用した．風景と顔の 多義図形については，書籍やインターネット検索からデータセットを自作した</a:t>
            </a:r>
            <a:r>
              <a:rPr kumimoji="1" lang="en-US" altLang="ja-JP" sz="1200" b="0" i="0" u="none" strike="noStrike" kern="1200" baseline="0" dirty="0">
                <a:solidFill>
                  <a:schemeClr val="tx1"/>
                </a:solidFill>
                <a:latin typeface="+mn-lt"/>
                <a:ea typeface="+mn-ea"/>
                <a:cs typeface="+mn-cs"/>
              </a:rPr>
              <a:t>)-</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26</a:t>
            </a:fld>
            <a:endParaRPr kumimoji="1" lang="ja-JP" altLang="en-US"/>
          </a:p>
        </p:txBody>
      </p:sp>
    </p:spTree>
    <p:extLst>
      <p:ext uri="{BB962C8B-B14F-4D97-AF65-F5344CB8AC3E}">
        <p14:creationId xmlns:p14="http://schemas.microsoft.com/office/powerpoint/2010/main" val="367163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27</a:t>
            </a:fld>
            <a:endParaRPr kumimoji="1" lang="ja-JP" altLang="en-US"/>
          </a:p>
        </p:txBody>
      </p:sp>
    </p:spTree>
    <p:extLst>
      <p:ext uri="{BB962C8B-B14F-4D97-AF65-F5344CB8AC3E}">
        <p14:creationId xmlns:p14="http://schemas.microsoft.com/office/powerpoint/2010/main" val="1134544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縦軸を真値，横軸を</a:t>
            </a:r>
            <a:r>
              <a:rPr kumimoji="1" lang="en-US" altLang="ja-JP" dirty="0"/>
              <a:t>CNN</a:t>
            </a:r>
            <a:r>
              <a:rPr kumimoji="1" lang="ja-JP" altLang="en-US" dirty="0"/>
              <a:t>による予測値とした混同行列を示す．</a:t>
            </a:r>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28</a:t>
            </a:fld>
            <a:endParaRPr kumimoji="1" lang="ja-JP" altLang="en-US"/>
          </a:p>
        </p:txBody>
      </p:sp>
    </p:spTree>
    <p:extLst>
      <p:ext uri="{BB962C8B-B14F-4D97-AF65-F5344CB8AC3E}">
        <p14:creationId xmlns:p14="http://schemas.microsoft.com/office/powerpoint/2010/main" val="512869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本発表では、赤が最も勾配が大きい</a:t>
            </a:r>
            <a:r>
              <a:rPr kumimoji="1" lang="en-US" altLang="ja-JP" dirty="0"/>
              <a:t>=</a:t>
            </a:r>
            <a:r>
              <a:rPr kumimoji="1" lang="ja-JP" altLang="en-US" dirty="0"/>
              <a:t>判断に大きな影響を及ぼしている、青が最も勾配が小さい</a:t>
            </a:r>
            <a:r>
              <a:rPr kumimoji="1" lang="en-US" altLang="ja-JP" dirty="0"/>
              <a:t>=</a:t>
            </a:r>
            <a:r>
              <a:rPr kumimoji="1" lang="ja-JP" altLang="en-US" dirty="0"/>
              <a:t>判断にあまり影響を及ぼしていない　という様に可視化しました。</a:t>
            </a:r>
            <a:endParaRPr kumimoji="1" lang="en-US" altLang="ja-JP" dirty="0"/>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29</a:t>
            </a:fld>
            <a:endParaRPr kumimoji="1" lang="ja-JP" altLang="en-US"/>
          </a:p>
        </p:txBody>
      </p:sp>
    </p:spTree>
    <p:extLst>
      <p:ext uri="{BB962C8B-B14F-4D97-AF65-F5344CB8AC3E}">
        <p14:creationId xmlns:p14="http://schemas.microsoft.com/office/powerpoint/2010/main" val="2917930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30</a:t>
            </a:fld>
            <a:endParaRPr kumimoji="1" lang="ja-JP" altLang="en-US"/>
          </a:p>
        </p:txBody>
      </p:sp>
    </p:spTree>
    <p:extLst>
      <p:ext uri="{BB962C8B-B14F-4D97-AF65-F5344CB8AC3E}">
        <p14:creationId xmlns:p14="http://schemas.microsoft.com/office/powerpoint/2010/main" val="274682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3</a:t>
            </a:fld>
            <a:endParaRPr kumimoji="1" lang="ja-JP" altLang="en-US"/>
          </a:p>
        </p:txBody>
      </p:sp>
    </p:spTree>
    <p:extLst>
      <p:ext uri="{BB962C8B-B14F-4D97-AF65-F5344CB8AC3E}">
        <p14:creationId xmlns:p14="http://schemas.microsoft.com/office/powerpoint/2010/main" val="2388848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この図より，多義図形は人の顔の領域に判断根拠があることがわかる．</a:t>
            </a:r>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31</a:t>
            </a:fld>
            <a:endParaRPr kumimoji="1" lang="ja-JP" altLang="en-US"/>
          </a:p>
        </p:txBody>
      </p:sp>
    </p:spTree>
    <p:extLst>
      <p:ext uri="{BB962C8B-B14F-4D97-AF65-F5344CB8AC3E}">
        <p14:creationId xmlns:p14="http://schemas.microsoft.com/office/powerpoint/2010/main" val="3878573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この図より，多義図形は人の顔の領域に判断根拠があることがわかる．</a:t>
            </a:r>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32</a:t>
            </a:fld>
            <a:endParaRPr kumimoji="1" lang="ja-JP" altLang="en-US"/>
          </a:p>
        </p:txBody>
      </p:sp>
    </p:spTree>
    <p:extLst>
      <p:ext uri="{BB962C8B-B14F-4D97-AF65-F5344CB8AC3E}">
        <p14:creationId xmlns:p14="http://schemas.microsoft.com/office/powerpoint/2010/main" val="3385503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33</a:t>
            </a:fld>
            <a:endParaRPr kumimoji="1" lang="ja-JP" altLang="en-US"/>
          </a:p>
        </p:txBody>
      </p:sp>
    </p:spTree>
    <p:extLst>
      <p:ext uri="{BB962C8B-B14F-4D97-AF65-F5344CB8AC3E}">
        <p14:creationId xmlns:p14="http://schemas.microsoft.com/office/powerpoint/2010/main" val="2782269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この図より，肖像画は人の顔の領域に判断根拠があることがわかる．</a:t>
            </a:r>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34</a:t>
            </a:fld>
            <a:endParaRPr kumimoji="1" lang="ja-JP" altLang="en-US"/>
          </a:p>
        </p:txBody>
      </p:sp>
    </p:spTree>
    <p:extLst>
      <p:ext uri="{BB962C8B-B14F-4D97-AF65-F5344CB8AC3E}">
        <p14:creationId xmlns:p14="http://schemas.microsoft.com/office/powerpoint/2010/main" val="797170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この図より，肖像画は人の顔の領域に判断根拠があることがわかる．</a:t>
            </a:r>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35</a:t>
            </a:fld>
            <a:endParaRPr kumimoji="1" lang="ja-JP" altLang="en-US"/>
          </a:p>
        </p:txBody>
      </p:sp>
    </p:spTree>
    <p:extLst>
      <p:ext uri="{BB962C8B-B14F-4D97-AF65-F5344CB8AC3E}">
        <p14:creationId xmlns:p14="http://schemas.microsoft.com/office/powerpoint/2010/main" val="3876226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36</a:t>
            </a:fld>
            <a:endParaRPr kumimoji="1" lang="ja-JP" altLang="en-US"/>
          </a:p>
        </p:txBody>
      </p:sp>
    </p:spTree>
    <p:extLst>
      <p:ext uri="{BB962C8B-B14F-4D97-AF65-F5344CB8AC3E}">
        <p14:creationId xmlns:p14="http://schemas.microsoft.com/office/powerpoint/2010/main" val="1890992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37</a:t>
            </a:fld>
            <a:endParaRPr kumimoji="1" lang="ja-JP" altLang="en-US"/>
          </a:p>
        </p:txBody>
      </p:sp>
    </p:spTree>
    <p:extLst>
      <p:ext uri="{BB962C8B-B14F-4D97-AF65-F5344CB8AC3E}">
        <p14:creationId xmlns:p14="http://schemas.microsoft.com/office/powerpoint/2010/main" val="12294600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この図より，風景画は全体に満遍なく判断根拠がある</a:t>
            </a:r>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38</a:t>
            </a:fld>
            <a:endParaRPr kumimoji="1" lang="ja-JP" altLang="en-US"/>
          </a:p>
        </p:txBody>
      </p:sp>
    </p:spTree>
    <p:extLst>
      <p:ext uri="{BB962C8B-B14F-4D97-AF65-F5344CB8AC3E}">
        <p14:creationId xmlns:p14="http://schemas.microsoft.com/office/powerpoint/2010/main" val="1500656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この図より，風景画は全体に満遍なく判断根拠がある</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39</a:t>
            </a:fld>
            <a:endParaRPr kumimoji="1" lang="ja-JP" altLang="en-US"/>
          </a:p>
        </p:txBody>
      </p:sp>
    </p:spTree>
    <p:extLst>
      <p:ext uri="{BB962C8B-B14F-4D97-AF65-F5344CB8AC3E}">
        <p14:creationId xmlns:p14="http://schemas.microsoft.com/office/powerpoint/2010/main" val="2542617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ヒストグラム類似度</a:t>
            </a:r>
            <a:r>
              <a:rPr kumimoji="1" lang="en-US" altLang="ja-JP" dirty="0"/>
              <a:t>0.9</a:t>
            </a:r>
            <a:r>
              <a:rPr kumimoji="1" lang="ja-JP" altLang="en-US" dirty="0"/>
              <a:t>以下かつ</a:t>
            </a:r>
            <a:r>
              <a:rPr kumimoji="1" lang="en-US" altLang="ja-JP" dirty="0"/>
              <a:t>AKAZE</a:t>
            </a:r>
            <a:r>
              <a:rPr kumimoji="1" lang="ja-JP" altLang="en-US" dirty="0"/>
              <a:t>類似度</a:t>
            </a:r>
            <a:r>
              <a:rPr kumimoji="1" lang="en-US" altLang="ja-JP" dirty="0"/>
              <a:t>120</a:t>
            </a:r>
            <a:r>
              <a:rPr kumimoji="1" lang="ja-JP" altLang="en-US" dirty="0"/>
              <a:t>以上</a:t>
            </a:r>
            <a:endParaRPr kumimoji="1" lang="en-US" altLang="ja-JP" dirty="0"/>
          </a:p>
          <a:p>
            <a:r>
              <a:rPr kumimoji="1" lang="ja-JP" altLang="en-US" dirty="0"/>
              <a:t>類似画像であっても、</a:t>
            </a:r>
            <a:r>
              <a:rPr kumimoji="1" lang="en-US" altLang="ja-JP" dirty="0"/>
              <a:t>CNN</a:t>
            </a:r>
            <a:r>
              <a:rPr kumimoji="1" lang="ja-JP" altLang="en-US" dirty="0"/>
              <a:t>の判断根拠は全く違うことがわかる。</a:t>
            </a:r>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40</a:t>
            </a:fld>
            <a:endParaRPr kumimoji="1" lang="ja-JP" altLang="en-US"/>
          </a:p>
        </p:txBody>
      </p:sp>
    </p:spTree>
    <p:extLst>
      <p:ext uri="{BB962C8B-B14F-4D97-AF65-F5344CB8AC3E}">
        <p14:creationId xmlns:p14="http://schemas.microsoft.com/office/powerpoint/2010/main" val="3063631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近年</a:t>
            </a:r>
            <a:r>
              <a:rPr kumimoji="1" lang="en-US" altLang="ja-JP" dirty="0"/>
              <a:t>,</a:t>
            </a:r>
            <a:r>
              <a:rPr kumimoji="1" lang="ja-JP" altLang="en-US" dirty="0"/>
              <a:t>さまざまな分野において人工知能の活躍が注目されている．一方，人間の感性</a:t>
            </a: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4</a:t>
            </a:fld>
            <a:endParaRPr kumimoji="1" lang="ja-JP" altLang="en-US" dirty="0"/>
          </a:p>
        </p:txBody>
      </p:sp>
    </p:spTree>
    <p:extLst>
      <p:ext uri="{BB962C8B-B14F-4D97-AF65-F5344CB8AC3E}">
        <p14:creationId xmlns:p14="http://schemas.microsoft.com/office/powerpoint/2010/main" val="2075941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ヒストグラム類似度</a:t>
            </a:r>
            <a:r>
              <a:rPr kumimoji="1" lang="en-US" altLang="ja-JP" dirty="0"/>
              <a:t>0.9</a:t>
            </a:r>
            <a:r>
              <a:rPr kumimoji="1" lang="ja-JP" altLang="en-US" dirty="0"/>
              <a:t>以下かつ</a:t>
            </a:r>
            <a:r>
              <a:rPr kumimoji="1" lang="en-US" altLang="ja-JP" dirty="0"/>
              <a:t>AKAZE</a:t>
            </a:r>
            <a:r>
              <a:rPr kumimoji="1" lang="ja-JP" altLang="en-US" dirty="0"/>
              <a:t>類似度</a:t>
            </a:r>
            <a:r>
              <a:rPr kumimoji="1" lang="en-US" altLang="ja-JP" dirty="0"/>
              <a:t>120</a:t>
            </a:r>
            <a:r>
              <a:rPr kumimoji="1" lang="ja-JP" altLang="en-US" dirty="0"/>
              <a:t>以上</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41</a:t>
            </a:fld>
            <a:endParaRPr kumimoji="1" lang="ja-JP" altLang="en-US"/>
          </a:p>
        </p:txBody>
      </p:sp>
    </p:spTree>
    <p:extLst>
      <p:ext uri="{BB962C8B-B14F-4D97-AF65-F5344CB8AC3E}">
        <p14:creationId xmlns:p14="http://schemas.microsoft.com/office/powerpoint/2010/main" val="3699478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先ほどの混同行列を，多義図形かそうでないか，に書き換えた混同行列がこちらです．</a:t>
            </a: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42</a:t>
            </a:fld>
            <a:endParaRPr kumimoji="1" lang="ja-JP" altLang="en-US"/>
          </a:p>
        </p:txBody>
      </p:sp>
    </p:spTree>
    <p:extLst>
      <p:ext uri="{BB962C8B-B14F-4D97-AF65-F5344CB8AC3E}">
        <p14:creationId xmlns:p14="http://schemas.microsoft.com/office/powerpoint/2010/main" val="2288251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この行列より，多義図形か一義図形かの識別の精度は</a:t>
            </a:r>
            <a:r>
              <a:rPr kumimoji="1" lang="en-US" altLang="ja-JP" dirty="0"/>
              <a:t>94%</a:t>
            </a:r>
            <a:r>
              <a:rPr kumimoji="1" lang="ja-JP" altLang="en-US" dirty="0"/>
              <a:t>にものぼることがわかります．</a:t>
            </a:r>
            <a:endParaRPr kumimoji="1" lang="en-US" altLang="ja-JP" dirty="0"/>
          </a:p>
          <a:p>
            <a:r>
              <a:rPr kumimoji="1" lang="ja-JP" altLang="en-US" dirty="0"/>
              <a:t>よって，</a:t>
            </a:r>
            <a:r>
              <a:rPr kumimoji="1" lang="en-US" altLang="ja-JP" dirty="0"/>
              <a:t>CNN</a:t>
            </a:r>
            <a:r>
              <a:rPr kumimoji="1" lang="ja-JP" altLang="en-US" dirty="0"/>
              <a:t>によって多義図形か一義図形かを識別可能と考えられます．</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43</a:t>
            </a:fld>
            <a:endParaRPr kumimoji="1" lang="ja-JP" altLang="en-US"/>
          </a:p>
        </p:txBody>
      </p:sp>
    </p:spTree>
    <p:extLst>
      <p:ext uri="{BB962C8B-B14F-4D97-AF65-F5344CB8AC3E}">
        <p14:creationId xmlns:p14="http://schemas.microsoft.com/office/powerpoint/2010/main" val="26222389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まずは，実験</a:t>
            </a:r>
            <a:r>
              <a:rPr kumimoji="1" lang="en-US" altLang="ja-JP" dirty="0"/>
              <a:t>2</a:t>
            </a:r>
            <a:r>
              <a:rPr kumimoji="1" lang="ja-JP" altLang="en-US" dirty="0"/>
              <a:t>で用いる馬蛙画像，兎鴨画像がどのようなものかお見せします．</a:t>
            </a:r>
            <a:endParaRPr kumimoji="1" lang="en-US" altLang="ja-JP" dirty="0"/>
          </a:p>
          <a:p>
            <a:r>
              <a:rPr kumimoji="1" lang="ja-JP" altLang="en-US" dirty="0"/>
              <a:t>また質問なのですが、皆さんこの画像、何に見えますか？</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45</a:t>
            </a:fld>
            <a:endParaRPr kumimoji="1" lang="ja-JP" altLang="en-US"/>
          </a:p>
        </p:txBody>
      </p:sp>
    </p:spTree>
    <p:extLst>
      <p:ext uri="{BB962C8B-B14F-4D97-AF65-F5344CB8AC3E}">
        <p14:creationId xmlns:p14="http://schemas.microsoft.com/office/powerpoint/2010/main" val="3908283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46</a:t>
            </a:fld>
            <a:endParaRPr kumimoji="1" lang="ja-JP" altLang="en-US"/>
          </a:p>
        </p:txBody>
      </p:sp>
    </p:spTree>
    <p:extLst>
      <p:ext uri="{BB962C8B-B14F-4D97-AF65-F5344CB8AC3E}">
        <p14:creationId xmlns:p14="http://schemas.microsoft.com/office/powerpoint/2010/main" val="1657424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47</a:t>
            </a:fld>
            <a:endParaRPr kumimoji="1" lang="ja-JP" altLang="en-US"/>
          </a:p>
        </p:txBody>
      </p:sp>
    </p:spTree>
    <p:extLst>
      <p:ext uri="{BB962C8B-B14F-4D97-AF65-F5344CB8AC3E}">
        <p14:creationId xmlns:p14="http://schemas.microsoft.com/office/powerpoint/2010/main" val="4024059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48</a:t>
            </a:fld>
            <a:endParaRPr kumimoji="1" lang="ja-JP" altLang="en-US"/>
          </a:p>
        </p:txBody>
      </p:sp>
    </p:spTree>
    <p:extLst>
      <p:ext uri="{BB962C8B-B14F-4D97-AF65-F5344CB8AC3E}">
        <p14:creationId xmlns:p14="http://schemas.microsoft.com/office/powerpoint/2010/main" val="654515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49</a:t>
            </a:fld>
            <a:endParaRPr kumimoji="1" lang="ja-JP" altLang="en-US"/>
          </a:p>
        </p:txBody>
      </p:sp>
    </p:spTree>
    <p:extLst>
      <p:ext uri="{BB962C8B-B14F-4D97-AF65-F5344CB8AC3E}">
        <p14:creationId xmlns:p14="http://schemas.microsoft.com/office/powerpoint/2010/main" val="4276328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では，このような多義図形の回転による変化に着目することにしました．</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50</a:t>
            </a:fld>
            <a:endParaRPr kumimoji="1" lang="ja-JP" altLang="en-US"/>
          </a:p>
        </p:txBody>
      </p:sp>
    </p:spTree>
    <p:extLst>
      <p:ext uri="{BB962C8B-B14F-4D97-AF65-F5344CB8AC3E}">
        <p14:creationId xmlns:p14="http://schemas.microsoft.com/office/powerpoint/2010/main" val="50894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r>
              <a:rPr kumimoji="1" lang="ja-JP" altLang="en-US" dirty="0"/>
              <a:t>実験</a:t>
            </a:r>
            <a:r>
              <a:rPr kumimoji="1" lang="en-US" altLang="ja-JP" dirty="0"/>
              <a:t>2</a:t>
            </a:r>
            <a:r>
              <a:rPr kumimoji="1" lang="ja-JP" altLang="en-US" dirty="0"/>
              <a:t>の目的は，一義図形を学習したネットワークが，多義図形内のオブジェクトを識別できるか確かめることです．</a:t>
            </a:r>
            <a:endParaRPr kumimoji="1" lang="en-US" altLang="ja-JP" dirty="0"/>
          </a:p>
          <a:p>
            <a:r>
              <a:rPr kumimoji="1" lang="ja-JP" altLang="en-US" dirty="0"/>
              <a:t>実験</a:t>
            </a:r>
            <a:r>
              <a:rPr kumimoji="1" lang="en-US" altLang="ja-JP" dirty="0"/>
              <a:t>2-1</a:t>
            </a:r>
            <a:r>
              <a:rPr kumimoji="1" lang="ja-JP" altLang="en-US" dirty="0"/>
              <a:t>では馬蛙画像，実験</a:t>
            </a:r>
            <a:r>
              <a:rPr kumimoji="1" lang="en-US" altLang="ja-JP" dirty="0"/>
              <a:t>2-2</a:t>
            </a:r>
            <a:r>
              <a:rPr kumimoji="1" lang="ja-JP" altLang="en-US" dirty="0"/>
              <a:t>では兎鴨画像を識別できるか実験しました．</a:t>
            </a:r>
            <a:endParaRPr kumimoji="1" lang="en-US" altLang="ja-JP" dirty="0"/>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51</a:t>
            </a:fld>
            <a:endParaRPr kumimoji="1" lang="ja-JP" altLang="en-US"/>
          </a:p>
        </p:txBody>
      </p:sp>
    </p:spTree>
    <p:extLst>
      <p:ext uri="{BB962C8B-B14F-4D97-AF65-F5344CB8AC3E}">
        <p14:creationId xmlns:p14="http://schemas.microsoft.com/office/powerpoint/2010/main" val="1008519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本研究では，特に人間の視覚認知の多義性を計算機に理解させることを目的としている</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5</a:t>
            </a:fld>
            <a:endParaRPr kumimoji="1" lang="ja-JP" altLang="en-US"/>
          </a:p>
        </p:txBody>
      </p:sp>
    </p:spTree>
    <p:extLst>
      <p:ext uri="{BB962C8B-B14F-4D97-AF65-F5344CB8AC3E}">
        <p14:creationId xmlns:p14="http://schemas.microsoft.com/office/powerpoint/2010/main" val="41965449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53</a:t>
            </a:fld>
            <a:endParaRPr kumimoji="1" lang="ja-JP" altLang="en-US"/>
          </a:p>
        </p:txBody>
      </p:sp>
    </p:spTree>
    <p:extLst>
      <p:ext uri="{BB962C8B-B14F-4D97-AF65-F5344CB8AC3E}">
        <p14:creationId xmlns:p14="http://schemas.microsoft.com/office/powerpoint/2010/main" val="2802637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54</a:t>
            </a:fld>
            <a:endParaRPr kumimoji="1" lang="ja-JP" altLang="en-US"/>
          </a:p>
        </p:txBody>
      </p:sp>
    </p:spTree>
    <p:extLst>
      <p:ext uri="{BB962C8B-B14F-4D97-AF65-F5344CB8AC3E}">
        <p14:creationId xmlns:p14="http://schemas.microsoft.com/office/powerpoint/2010/main" val="2565555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57</a:t>
            </a:fld>
            <a:endParaRPr kumimoji="1" lang="ja-JP" altLang="en-US"/>
          </a:p>
        </p:txBody>
      </p:sp>
    </p:spTree>
    <p:extLst>
      <p:ext uri="{BB962C8B-B14F-4D97-AF65-F5344CB8AC3E}">
        <p14:creationId xmlns:p14="http://schemas.microsoft.com/office/powerpoint/2010/main" val="3910382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58</a:t>
            </a:fld>
            <a:endParaRPr kumimoji="1" lang="ja-JP" altLang="en-US"/>
          </a:p>
        </p:txBody>
      </p:sp>
    </p:spTree>
    <p:extLst>
      <p:ext uri="{BB962C8B-B14F-4D97-AF65-F5344CB8AC3E}">
        <p14:creationId xmlns:p14="http://schemas.microsoft.com/office/powerpoint/2010/main" val="971747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59</a:t>
            </a:fld>
            <a:endParaRPr kumimoji="1" lang="ja-JP" altLang="en-US"/>
          </a:p>
        </p:txBody>
      </p:sp>
    </p:spTree>
    <p:extLst>
      <p:ext uri="{BB962C8B-B14F-4D97-AF65-F5344CB8AC3E}">
        <p14:creationId xmlns:p14="http://schemas.microsoft.com/office/powerpoint/2010/main" val="36395104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60</a:t>
            </a:fld>
            <a:endParaRPr kumimoji="1" lang="ja-JP" altLang="en-US"/>
          </a:p>
        </p:txBody>
      </p:sp>
    </p:spTree>
    <p:extLst>
      <p:ext uri="{BB962C8B-B14F-4D97-AF65-F5344CB8AC3E}">
        <p14:creationId xmlns:p14="http://schemas.microsoft.com/office/powerpoint/2010/main" val="1262324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61</a:t>
            </a:fld>
            <a:endParaRPr kumimoji="1" lang="ja-JP" altLang="en-US"/>
          </a:p>
        </p:txBody>
      </p:sp>
    </p:spTree>
    <p:extLst>
      <p:ext uri="{BB962C8B-B14F-4D97-AF65-F5344CB8AC3E}">
        <p14:creationId xmlns:p14="http://schemas.microsoft.com/office/powerpoint/2010/main" val="1451539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62</a:t>
            </a:fld>
            <a:endParaRPr kumimoji="1" lang="ja-JP" altLang="en-US"/>
          </a:p>
        </p:txBody>
      </p:sp>
    </p:spTree>
    <p:extLst>
      <p:ext uri="{BB962C8B-B14F-4D97-AF65-F5344CB8AC3E}">
        <p14:creationId xmlns:p14="http://schemas.microsoft.com/office/powerpoint/2010/main" val="31489953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63</a:t>
            </a:fld>
            <a:endParaRPr kumimoji="1" lang="ja-JP" altLang="en-US"/>
          </a:p>
        </p:txBody>
      </p:sp>
    </p:spTree>
    <p:extLst>
      <p:ext uri="{BB962C8B-B14F-4D97-AF65-F5344CB8AC3E}">
        <p14:creationId xmlns:p14="http://schemas.microsoft.com/office/powerpoint/2010/main" val="11796259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兎・鴨の 多義図形は、回転によって兎から鴨に変化する境目がわかりにくい</a:t>
            </a:r>
            <a:r>
              <a:rPr kumimoji="1" lang="en-US" altLang="ja-JP" dirty="0"/>
              <a:t>.</a:t>
            </a:r>
            <a:r>
              <a:rPr kumimoji="1" lang="ja-JP" altLang="en-US" dirty="0"/>
              <a:t>よってアンケート調査によって優位に見える方を決めることにしました．</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69</a:t>
            </a:fld>
            <a:endParaRPr kumimoji="1" lang="ja-JP" altLang="en-US"/>
          </a:p>
        </p:txBody>
      </p:sp>
    </p:spTree>
    <p:extLst>
      <p:ext uri="{BB962C8B-B14F-4D97-AF65-F5344CB8AC3E}">
        <p14:creationId xmlns:p14="http://schemas.microsoft.com/office/powerpoint/2010/main" val="273389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6</a:t>
            </a:fld>
            <a:endParaRPr kumimoji="1" lang="ja-JP" altLang="en-US"/>
          </a:p>
        </p:txBody>
      </p:sp>
    </p:spTree>
    <p:extLst>
      <p:ext uri="{BB962C8B-B14F-4D97-AF65-F5344CB8AC3E}">
        <p14:creationId xmlns:p14="http://schemas.microsoft.com/office/powerpoint/2010/main" val="6571819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r>
              <a:rPr kumimoji="1" lang="ja-JP" altLang="en-US" dirty="0"/>
              <a:t>研究室内の </a:t>
            </a:r>
            <a:r>
              <a:rPr kumimoji="1" lang="en-US" altLang="ja-JP" dirty="0"/>
              <a:t>16 </a:t>
            </a:r>
            <a:r>
              <a:rPr kumimoji="1" lang="ja-JP" altLang="en-US" dirty="0"/>
              <a:t>人に </a:t>
            </a:r>
            <a:r>
              <a:rPr kumimoji="1" lang="en-US" altLang="ja-JP" dirty="0"/>
              <a:t>7 </a:t>
            </a:r>
            <a:r>
              <a:rPr kumimoji="1" lang="ja-JP" altLang="en-US" dirty="0"/>
              <a:t>枚の兎・鴨画像について </a:t>
            </a:r>
            <a:r>
              <a:rPr kumimoji="1" lang="en-US" altLang="ja-JP" dirty="0"/>
              <a:t>15 </a:t>
            </a:r>
            <a:r>
              <a:rPr kumimoji="1" lang="ja-JP" altLang="en-US" dirty="0"/>
              <a:t>度ずつ </a:t>
            </a:r>
            <a:r>
              <a:rPr kumimoji="1" lang="en-US" altLang="ja-JP" dirty="0"/>
              <a:t>360 </a:t>
            </a:r>
            <a:r>
              <a:rPr kumimoji="1" lang="ja-JP" altLang="en-US" dirty="0"/>
              <a:t>度回転させた画像計 </a:t>
            </a:r>
            <a:r>
              <a:rPr kumimoji="1" lang="en-US" altLang="ja-JP" dirty="0"/>
              <a:t>168 </a:t>
            </a:r>
            <a:r>
              <a:rPr kumimoji="1" lang="ja-JP" altLang="en-US" dirty="0"/>
              <a:t>枚を見せ，それぞれ兎に見える，鴨に見える，どちらとも</a:t>
            </a:r>
            <a:r>
              <a:rPr kumimoji="1" lang="ja-JP" altLang="en-US" dirty="0" err="1"/>
              <a:t>言えないの</a:t>
            </a:r>
            <a:r>
              <a:rPr kumimoji="1" lang="ja-JP" altLang="en-US" dirty="0"/>
              <a:t>いずれかを選択してもらうアンケートを取った．</a:t>
            </a:r>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70</a:t>
            </a:fld>
            <a:endParaRPr kumimoji="1" lang="ja-JP" altLang="en-US"/>
          </a:p>
        </p:txBody>
      </p:sp>
    </p:spTree>
    <p:extLst>
      <p:ext uri="{BB962C8B-B14F-4D97-AF65-F5344CB8AC3E}">
        <p14:creationId xmlns:p14="http://schemas.microsoft.com/office/powerpoint/2010/main" val="2470093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71</a:t>
            </a:fld>
            <a:endParaRPr kumimoji="1" lang="ja-JP" altLang="en-US"/>
          </a:p>
        </p:txBody>
      </p:sp>
    </p:spTree>
    <p:extLst>
      <p:ext uri="{BB962C8B-B14F-4D97-AF65-F5344CB8AC3E}">
        <p14:creationId xmlns:p14="http://schemas.microsoft.com/office/powerpoint/2010/main" val="39738920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縦軸をアンケート結果，横軸を人工知能による認識結果</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72</a:t>
            </a:fld>
            <a:endParaRPr kumimoji="1" lang="ja-JP" altLang="en-US"/>
          </a:p>
        </p:txBody>
      </p:sp>
    </p:spTree>
    <p:extLst>
      <p:ext uri="{BB962C8B-B14F-4D97-AF65-F5344CB8AC3E}">
        <p14:creationId xmlns:p14="http://schemas.microsoft.com/office/powerpoint/2010/main" val="20566083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73</a:t>
            </a:fld>
            <a:endParaRPr kumimoji="1" lang="ja-JP" altLang="en-US"/>
          </a:p>
        </p:txBody>
      </p:sp>
    </p:spTree>
    <p:extLst>
      <p:ext uri="{BB962C8B-B14F-4D97-AF65-F5344CB8AC3E}">
        <p14:creationId xmlns:p14="http://schemas.microsoft.com/office/powerpoint/2010/main" val="35825266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ここで，回転による</a:t>
            </a:r>
            <a:r>
              <a:rPr kumimoji="1" lang="en-US" altLang="ja-JP" dirty="0"/>
              <a:t>CNN</a:t>
            </a:r>
            <a:r>
              <a:rPr kumimoji="1" lang="ja-JP" altLang="en-US" dirty="0"/>
              <a:t>の判断根拠の推移をヒトに対する注視点の先行研究で用いられたこちらの画像で見てみます．</a:t>
            </a:r>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80</a:t>
            </a:fld>
            <a:endParaRPr kumimoji="1" lang="ja-JP" altLang="en-US"/>
          </a:p>
        </p:txBody>
      </p:sp>
    </p:spTree>
    <p:extLst>
      <p:ext uri="{BB962C8B-B14F-4D97-AF65-F5344CB8AC3E}">
        <p14:creationId xmlns:p14="http://schemas.microsoft.com/office/powerpoint/2010/main" val="22250533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これらの結果より，先行研究では，人は</a:t>
            </a:r>
            <a:r>
              <a:rPr kumimoji="1" lang="en-US" altLang="ja-JP" dirty="0"/>
              <a:t>-</a:t>
            </a:r>
          </a:p>
          <a:p>
            <a:r>
              <a:rPr kumimoji="1" lang="ja-JP" altLang="en-US" dirty="0"/>
              <a:t>一方、私の研究によって，</a:t>
            </a:r>
            <a:r>
              <a:rPr kumimoji="1" lang="en-US" altLang="ja-JP" dirty="0"/>
              <a:t>CNN</a:t>
            </a:r>
            <a:r>
              <a:rPr kumimoji="1" lang="ja-JP" altLang="en-US" dirty="0"/>
              <a:t>は</a:t>
            </a:r>
            <a:r>
              <a:rPr kumimoji="1" lang="en-US" altLang="ja-JP" dirty="0"/>
              <a:t>-</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81</a:t>
            </a:fld>
            <a:endParaRPr kumimoji="1" lang="ja-JP" altLang="en-US"/>
          </a:p>
        </p:txBody>
      </p:sp>
    </p:spTree>
    <p:extLst>
      <p:ext uri="{BB962C8B-B14F-4D97-AF65-F5344CB8AC3E}">
        <p14:creationId xmlns:p14="http://schemas.microsoft.com/office/powerpoint/2010/main" val="39128491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82</a:t>
            </a:fld>
            <a:endParaRPr kumimoji="1" lang="ja-JP" altLang="en-US"/>
          </a:p>
        </p:txBody>
      </p:sp>
    </p:spTree>
    <p:extLst>
      <p:ext uri="{BB962C8B-B14F-4D97-AF65-F5344CB8AC3E}">
        <p14:creationId xmlns:p14="http://schemas.microsoft.com/office/powerpoint/2010/main" val="1660469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83</a:t>
            </a:fld>
            <a:endParaRPr kumimoji="1" lang="ja-JP" altLang="en-US"/>
          </a:p>
        </p:txBody>
      </p:sp>
    </p:spTree>
    <p:extLst>
      <p:ext uri="{BB962C8B-B14F-4D97-AF65-F5344CB8AC3E}">
        <p14:creationId xmlns:p14="http://schemas.microsoft.com/office/powerpoint/2010/main" val="578950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84</a:t>
            </a:fld>
            <a:endParaRPr kumimoji="1" lang="ja-JP" altLang="en-US"/>
          </a:p>
        </p:txBody>
      </p:sp>
    </p:spTree>
    <p:extLst>
      <p:ext uri="{BB962C8B-B14F-4D97-AF65-F5344CB8AC3E}">
        <p14:creationId xmlns:p14="http://schemas.microsoft.com/office/powerpoint/2010/main" val="17544512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ここで、人の注視点と</a:t>
            </a:r>
            <a:r>
              <a:rPr kumimoji="1" lang="en-US" altLang="ja-JP" dirty="0"/>
              <a:t>CNN</a:t>
            </a:r>
            <a:r>
              <a:rPr kumimoji="1" lang="ja-JP" altLang="en-US" dirty="0"/>
              <a:t>の判断根拠を安直に比較しても良いのか疑問に思い、次のことを考えました。</a:t>
            </a: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86</a:t>
            </a:fld>
            <a:endParaRPr kumimoji="1" lang="ja-JP" altLang="en-US"/>
          </a:p>
        </p:txBody>
      </p:sp>
    </p:spTree>
    <p:extLst>
      <p:ext uri="{BB962C8B-B14F-4D97-AF65-F5344CB8AC3E}">
        <p14:creationId xmlns:p14="http://schemas.microsoft.com/office/powerpoint/2010/main" val="49473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7</a:t>
            </a:fld>
            <a:endParaRPr kumimoji="1" lang="ja-JP" altLang="en-US"/>
          </a:p>
        </p:txBody>
      </p:sp>
    </p:spTree>
    <p:extLst>
      <p:ext uri="{BB962C8B-B14F-4D97-AF65-F5344CB8AC3E}">
        <p14:creationId xmlns:p14="http://schemas.microsoft.com/office/powerpoint/2010/main" val="5172906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ja-JP" altLang="en-US" sz="1200" dirty="0"/>
              <a:t>人は注視点の周囲は徐々にぼやけて見える</a:t>
            </a:r>
            <a:endParaRPr lang="en-US" altLang="ja-JP" sz="1200" dirty="0"/>
          </a:p>
          <a:p>
            <a:r>
              <a:rPr lang="en-US" altLang="ja-JP" sz="1200" dirty="0"/>
              <a:t>CNN</a:t>
            </a:r>
            <a:r>
              <a:rPr lang="ja-JP" altLang="en-US" sz="1200" dirty="0"/>
              <a:t>は画面全体を平等に見る</a:t>
            </a:r>
            <a:endParaRPr lang="en-US" altLang="ja-JP" sz="1200" dirty="0"/>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88</a:t>
            </a:fld>
            <a:endParaRPr kumimoji="1" lang="ja-JP" altLang="en-US"/>
          </a:p>
        </p:txBody>
      </p:sp>
    </p:spTree>
    <p:extLst>
      <p:ext uri="{BB962C8B-B14F-4D97-AF65-F5344CB8AC3E}">
        <p14:creationId xmlns:p14="http://schemas.microsoft.com/office/powerpoint/2010/main" val="23487118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lang="en-US" altLang="ja-JP" sz="1200" dirty="0"/>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89</a:t>
            </a:fld>
            <a:endParaRPr kumimoji="1" lang="ja-JP" altLang="en-US"/>
          </a:p>
        </p:txBody>
      </p:sp>
    </p:spTree>
    <p:extLst>
      <p:ext uri="{BB962C8B-B14F-4D97-AF65-F5344CB8AC3E}">
        <p14:creationId xmlns:p14="http://schemas.microsoft.com/office/powerpoint/2010/main" val="190376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ja-JP" altLang="en-US" sz="1200" dirty="0"/>
              <a:t>人は同じ画像を見ても注視点推移により違う対象が描かれているように見える</a:t>
            </a:r>
            <a:endParaRPr lang="en-US" altLang="ja-JP" sz="1200" dirty="0"/>
          </a:p>
          <a:p>
            <a:r>
              <a:rPr lang="ja-JP" altLang="en-US" sz="1200" dirty="0"/>
              <a:t>人工知能は同じ画像の捉え方は </a:t>
            </a:r>
            <a:r>
              <a:rPr lang="en-US" altLang="ja-JP" sz="1200" dirty="0"/>
              <a:t>1 </a:t>
            </a:r>
            <a:r>
              <a:rPr lang="ja-JP" altLang="en-US" sz="1200" dirty="0"/>
              <a:t>通り</a:t>
            </a:r>
            <a:endParaRPr lang="en-US" altLang="ja-JP" sz="1200" dirty="0"/>
          </a:p>
          <a:p>
            <a:endParaRPr lang="en-US" altLang="ja-JP" sz="1200" dirty="0"/>
          </a:p>
          <a:p>
            <a:pPr marL="0" indent="0">
              <a:buNone/>
            </a:pPr>
            <a:r>
              <a:rPr lang="ja-JP" altLang="en-US" sz="1200" dirty="0"/>
              <a:t>→マスクのかけ方で人工知能による</a:t>
            </a:r>
            <a:r>
              <a:rPr lang="en-US" altLang="ja-JP" sz="1200" dirty="0"/>
              <a:t> test</a:t>
            </a:r>
            <a:r>
              <a:rPr lang="ja-JP" altLang="en-US" sz="1200" dirty="0"/>
              <a:t> 結果が変われば</a:t>
            </a:r>
            <a:r>
              <a:rPr lang="en-US" altLang="ja-JP" sz="1200" dirty="0"/>
              <a:t>-</a:t>
            </a:r>
            <a:r>
              <a:rPr lang="ja-JP" altLang="en-US" sz="1200" dirty="0"/>
              <a:t>？</a:t>
            </a:r>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90</a:t>
            </a:fld>
            <a:endParaRPr kumimoji="1" lang="ja-JP" altLang="en-US"/>
          </a:p>
        </p:txBody>
      </p:sp>
    </p:spTree>
    <p:extLst>
      <p:ext uri="{BB962C8B-B14F-4D97-AF65-F5344CB8AC3E}">
        <p14:creationId xmlns:p14="http://schemas.microsoft.com/office/powerpoint/2010/main" val="10598337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ja-JP" altLang="en-US" sz="1200" dirty="0"/>
              <a:t>人は同じ画像を見ても注視点推移により違う対象が描かれているように見える</a:t>
            </a:r>
            <a:endParaRPr lang="en-US" altLang="ja-JP" sz="1200" dirty="0"/>
          </a:p>
          <a:p>
            <a:r>
              <a:rPr lang="ja-JP" altLang="en-US" sz="1200" dirty="0"/>
              <a:t>人工知能は同じ画像の捉え方は </a:t>
            </a:r>
            <a:r>
              <a:rPr lang="en-US" altLang="ja-JP" sz="1200" dirty="0"/>
              <a:t>1 </a:t>
            </a:r>
            <a:r>
              <a:rPr lang="ja-JP" altLang="en-US" sz="1200" dirty="0"/>
              <a:t>通り</a:t>
            </a:r>
            <a:endParaRPr lang="en-US" altLang="ja-JP" sz="1200" dirty="0"/>
          </a:p>
          <a:p>
            <a:endParaRPr lang="en-US" altLang="ja-JP" sz="1200" dirty="0"/>
          </a:p>
          <a:p>
            <a:pPr marL="0" indent="0">
              <a:buNone/>
            </a:pPr>
            <a:r>
              <a:rPr lang="ja-JP" altLang="en-US" sz="1200" dirty="0"/>
              <a:t>→マスクのかけ方で人工知能による</a:t>
            </a:r>
            <a:r>
              <a:rPr lang="en-US" altLang="ja-JP" sz="1200" dirty="0"/>
              <a:t> test</a:t>
            </a:r>
            <a:r>
              <a:rPr lang="ja-JP" altLang="en-US" sz="1200" dirty="0"/>
              <a:t> 結果が変われば</a:t>
            </a:r>
            <a:r>
              <a:rPr lang="en-US" altLang="ja-JP" sz="1200" dirty="0"/>
              <a:t>-</a:t>
            </a:r>
            <a:r>
              <a:rPr lang="ja-JP" altLang="en-US" sz="1200" dirty="0"/>
              <a:t>？</a:t>
            </a:r>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91</a:t>
            </a:fld>
            <a:endParaRPr kumimoji="1" lang="ja-JP" altLang="en-US"/>
          </a:p>
        </p:txBody>
      </p:sp>
    </p:spTree>
    <p:extLst>
      <p:ext uri="{BB962C8B-B14F-4D97-AF65-F5344CB8AC3E}">
        <p14:creationId xmlns:p14="http://schemas.microsoft.com/office/powerpoint/2010/main" val="9736774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よって，マスク解析実験を行いました．</a:t>
            </a:r>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93</a:t>
            </a:fld>
            <a:endParaRPr kumimoji="1" lang="ja-JP" altLang="en-US"/>
          </a:p>
        </p:txBody>
      </p:sp>
    </p:spTree>
    <p:extLst>
      <p:ext uri="{BB962C8B-B14F-4D97-AF65-F5344CB8AC3E}">
        <p14:creationId xmlns:p14="http://schemas.microsoft.com/office/powerpoint/2010/main" val="27400897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よって，マスク解析実験を行いました．</a:t>
            </a:r>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94</a:t>
            </a:fld>
            <a:endParaRPr kumimoji="1" lang="ja-JP" altLang="en-US"/>
          </a:p>
        </p:txBody>
      </p:sp>
    </p:spTree>
    <p:extLst>
      <p:ext uri="{BB962C8B-B14F-4D97-AF65-F5344CB8AC3E}">
        <p14:creationId xmlns:p14="http://schemas.microsoft.com/office/powerpoint/2010/main" val="21751568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よって，マスク解析実験を行いました．</a:t>
            </a:r>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95</a:t>
            </a:fld>
            <a:endParaRPr kumimoji="1" lang="ja-JP" altLang="en-US"/>
          </a:p>
        </p:txBody>
      </p:sp>
    </p:spTree>
    <p:extLst>
      <p:ext uri="{BB962C8B-B14F-4D97-AF65-F5344CB8AC3E}">
        <p14:creationId xmlns:p14="http://schemas.microsoft.com/office/powerpoint/2010/main" val="14251837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よって，マスク解析実験を行いました．</a:t>
            </a:r>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96</a:t>
            </a:fld>
            <a:endParaRPr kumimoji="1" lang="ja-JP" altLang="en-US"/>
          </a:p>
        </p:txBody>
      </p:sp>
    </p:spTree>
    <p:extLst>
      <p:ext uri="{BB962C8B-B14F-4D97-AF65-F5344CB8AC3E}">
        <p14:creationId xmlns:p14="http://schemas.microsoft.com/office/powerpoint/2010/main" val="7209509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97</a:t>
            </a:fld>
            <a:endParaRPr kumimoji="1" lang="ja-JP" altLang="en-US"/>
          </a:p>
        </p:txBody>
      </p:sp>
    </p:spTree>
    <p:extLst>
      <p:ext uri="{BB962C8B-B14F-4D97-AF65-F5344CB8AC3E}">
        <p14:creationId xmlns:p14="http://schemas.microsoft.com/office/powerpoint/2010/main" val="20165504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98</a:t>
            </a:fld>
            <a:endParaRPr kumimoji="1" lang="ja-JP" altLang="en-US"/>
          </a:p>
        </p:txBody>
      </p:sp>
    </p:spTree>
    <p:extLst>
      <p:ext uri="{BB962C8B-B14F-4D97-AF65-F5344CB8AC3E}">
        <p14:creationId xmlns:p14="http://schemas.microsoft.com/office/powerpoint/2010/main" val="339470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多義図形とは</a:t>
            </a:r>
            <a:r>
              <a:rPr kumimoji="1" lang="en-US" altLang="ja-JP" sz="1200" b="0" i="0" u="none" strike="noStrike" kern="1200" baseline="0" dirty="0">
                <a:solidFill>
                  <a:schemeClr val="tx1"/>
                </a:solidFill>
                <a:latin typeface="+mn-lt"/>
                <a:ea typeface="+mn-ea"/>
                <a:cs typeface="+mn-cs"/>
              </a:rPr>
              <a:t>-</a:t>
            </a:r>
          </a:p>
          <a:p>
            <a:r>
              <a:rPr kumimoji="1" lang="en-US" altLang="ja-JP" sz="1200" b="0" i="0" u="none" strike="noStrike" kern="1200" baseline="0" dirty="0">
                <a:solidFill>
                  <a:schemeClr val="tx1"/>
                </a:solidFill>
                <a:latin typeface="+mn-lt"/>
                <a:ea typeface="+mn-ea"/>
                <a:cs typeface="+mn-cs"/>
              </a:rPr>
              <a:t>-(</a:t>
            </a:r>
            <a:r>
              <a:rPr kumimoji="1" lang="ja-JP" altLang="en-US" sz="1200" b="0" i="0" u="none" strike="noStrike" kern="1200" baseline="0" dirty="0">
                <a:solidFill>
                  <a:schemeClr val="tx1"/>
                </a:solidFill>
                <a:latin typeface="+mn-lt"/>
                <a:ea typeface="+mn-ea"/>
                <a:cs typeface="+mn-cs"/>
              </a:rPr>
              <a:t>従来研究より，点</a:t>
            </a:r>
            <a:r>
              <a:rPr kumimoji="1" lang="en-US" altLang="ja-JP" sz="1200" b="0" i="0" u="none" strike="noStrike" kern="1200" baseline="0" dirty="0">
                <a:solidFill>
                  <a:schemeClr val="tx1"/>
                </a:solidFill>
                <a:latin typeface="+mn-lt"/>
                <a:ea typeface="+mn-ea"/>
                <a:cs typeface="+mn-cs"/>
              </a:rPr>
              <a:t>1 </a:t>
            </a:r>
            <a:r>
              <a:rPr kumimoji="1" lang="ja-JP" altLang="en-US" sz="1200" b="0" i="0" u="none" strike="noStrike" kern="1200" baseline="0" dirty="0">
                <a:solidFill>
                  <a:schemeClr val="tx1"/>
                </a:solidFill>
                <a:latin typeface="+mn-lt"/>
                <a:ea typeface="+mn-ea"/>
                <a:cs typeface="+mn-cs"/>
              </a:rPr>
              <a:t>を注視しているときは</a:t>
            </a:r>
            <a:r>
              <a:rPr kumimoji="1" lang="en-US" altLang="ja-JP" sz="1200" b="0" i="0" u="none" strike="noStrike" kern="1200" baseline="0" dirty="0">
                <a:solidFill>
                  <a:schemeClr val="tx1"/>
                </a:solidFill>
                <a:latin typeface="+mn-lt"/>
                <a:ea typeface="+mn-ea"/>
                <a:cs typeface="+mn-cs"/>
              </a:rPr>
              <a:t>98 % </a:t>
            </a:r>
            <a:r>
              <a:rPr kumimoji="1" lang="ja-JP" altLang="en-US" sz="1200" b="0" i="0" u="none" strike="noStrike" kern="1200" baseline="0" dirty="0">
                <a:solidFill>
                  <a:schemeClr val="tx1"/>
                </a:solidFill>
                <a:latin typeface="+mn-lt"/>
                <a:ea typeface="+mn-ea"/>
                <a:cs typeface="+mn-cs"/>
              </a:rPr>
              <a:t>の割合で「鴨」と認識される一方，点</a:t>
            </a:r>
            <a:r>
              <a:rPr kumimoji="1" lang="en-US" altLang="ja-JP" sz="1200" b="0" i="0" u="none" strike="noStrike" kern="1200" baseline="0" dirty="0">
                <a:solidFill>
                  <a:schemeClr val="tx1"/>
                </a:solidFill>
                <a:latin typeface="+mn-lt"/>
                <a:ea typeface="+mn-ea"/>
                <a:cs typeface="+mn-cs"/>
              </a:rPr>
              <a:t>5 </a:t>
            </a:r>
            <a:r>
              <a:rPr kumimoji="1" lang="ja-JP" altLang="en-US" sz="1200" b="0" i="0" u="none" strike="noStrike" kern="1200" baseline="0" dirty="0">
                <a:solidFill>
                  <a:schemeClr val="tx1"/>
                </a:solidFill>
                <a:latin typeface="+mn-lt"/>
                <a:ea typeface="+mn-ea"/>
                <a:cs typeface="+mn-cs"/>
              </a:rPr>
              <a:t>を注視している時は</a:t>
            </a:r>
            <a:r>
              <a:rPr kumimoji="1" lang="en-US" altLang="ja-JP" sz="1200" b="0" i="0" u="none" strike="noStrike" kern="1200" baseline="0" dirty="0">
                <a:solidFill>
                  <a:schemeClr val="tx1"/>
                </a:solidFill>
                <a:latin typeface="+mn-lt"/>
                <a:ea typeface="+mn-ea"/>
                <a:cs typeface="+mn-cs"/>
              </a:rPr>
              <a:t>94 % </a:t>
            </a:r>
            <a:r>
              <a:rPr kumimoji="1" lang="ja-JP" altLang="en-US" sz="1200" b="0" i="0" u="none" strike="noStrike" kern="1200" baseline="0" dirty="0">
                <a:solidFill>
                  <a:schemeClr val="tx1"/>
                </a:solidFill>
                <a:latin typeface="+mn-lt"/>
                <a:ea typeface="+mn-ea"/>
                <a:cs typeface="+mn-cs"/>
              </a:rPr>
              <a:t>の割合で「兎」として解釈されるとされる．</a:t>
            </a:r>
            <a:r>
              <a:rPr kumimoji="1" lang="en-US" altLang="ja-JP" sz="1200" b="0" i="0" u="none" strike="noStrike" kern="1200" baseline="0" dirty="0">
                <a:solidFill>
                  <a:schemeClr val="tx1"/>
                </a:solidFill>
                <a:latin typeface="+mn-lt"/>
                <a:ea typeface="+mn-ea"/>
                <a:cs typeface="+mn-cs"/>
              </a:rPr>
              <a:t>)</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8</a:t>
            </a:fld>
            <a:endParaRPr kumimoji="1" lang="ja-JP" altLang="en-US"/>
          </a:p>
        </p:txBody>
      </p:sp>
    </p:spTree>
    <p:extLst>
      <p:ext uri="{BB962C8B-B14F-4D97-AF65-F5344CB8AC3E}">
        <p14:creationId xmlns:p14="http://schemas.microsoft.com/office/powerpoint/2010/main" val="33679443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99</a:t>
            </a:fld>
            <a:endParaRPr kumimoji="1" lang="ja-JP" altLang="en-US"/>
          </a:p>
        </p:txBody>
      </p:sp>
    </p:spTree>
    <p:extLst>
      <p:ext uri="{BB962C8B-B14F-4D97-AF65-F5344CB8AC3E}">
        <p14:creationId xmlns:p14="http://schemas.microsoft.com/office/powerpoint/2010/main" val="4010673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100</a:t>
            </a:fld>
            <a:endParaRPr kumimoji="1" lang="ja-JP" altLang="en-US"/>
          </a:p>
        </p:txBody>
      </p:sp>
    </p:spTree>
    <p:extLst>
      <p:ext uri="{BB962C8B-B14F-4D97-AF65-F5344CB8AC3E}">
        <p14:creationId xmlns:p14="http://schemas.microsoft.com/office/powerpoint/2010/main" val="36150457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それぞれを足すと</a:t>
            </a:r>
            <a:r>
              <a:rPr kumimoji="1" lang="en-US" altLang="ja-JP" dirty="0"/>
              <a:t>1</a:t>
            </a:r>
            <a:r>
              <a:rPr kumimoji="1" lang="ja-JP" altLang="en-US" dirty="0"/>
              <a:t>になる</a:t>
            </a:r>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101</a:t>
            </a:fld>
            <a:endParaRPr kumimoji="1" lang="ja-JP" altLang="en-US"/>
          </a:p>
        </p:txBody>
      </p:sp>
    </p:spTree>
    <p:extLst>
      <p:ext uri="{BB962C8B-B14F-4D97-AF65-F5344CB8AC3E}">
        <p14:creationId xmlns:p14="http://schemas.microsoft.com/office/powerpoint/2010/main" val="631073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ABFD80F-2049-460F-843D-16CA1D4A130D}" type="slidenum">
              <a:rPr kumimoji="1" lang="ja-JP" altLang="en-US" smtClean="0"/>
              <a:t>102</a:t>
            </a:fld>
            <a:endParaRPr kumimoji="1" lang="ja-JP" altLang="en-US"/>
          </a:p>
        </p:txBody>
      </p:sp>
    </p:spTree>
    <p:extLst>
      <p:ext uri="{BB962C8B-B14F-4D97-AF65-F5344CB8AC3E}">
        <p14:creationId xmlns:p14="http://schemas.microsoft.com/office/powerpoint/2010/main" val="30345140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私の研究では，特に人間の視覚認知の多義性を計算機に理解させることを目的としている</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ここで、多義的、一義的とはどのような意味でしょうか？まずはこちらの図を見てください。何に見えますか？</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104</a:t>
            </a:fld>
            <a:endParaRPr kumimoji="1" lang="ja-JP" altLang="en-US"/>
          </a:p>
        </p:txBody>
      </p:sp>
    </p:spTree>
    <p:extLst>
      <p:ext uri="{BB962C8B-B14F-4D97-AF65-F5344CB8AC3E}">
        <p14:creationId xmlns:p14="http://schemas.microsoft.com/office/powerpoint/2010/main" val="33388740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105</a:t>
            </a:fld>
            <a:endParaRPr kumimoji="1" lang="ja-JP" altLang="en-US"/>
          </a:p>
        </p:txBody>
      </p:sp>
    </p:spTree>
    <p:extLst>
      <p:ext uri="{BB962C8B-B14F-4D97-AF65-F5344CB8AC3E}">
        <p14:creationId xmlns:p14="http://schemas.microsoft.com/office/powerpoint/2010/main" val="23434464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106</a:t>
            </a:fld>
            <a:endParaRPr kumimoji="1" lang="ja-JP" altLang="en-US"/>
          </a:p>
        </p:txBody>
      </p:sp>
    </p:spTree>
    <p:extLst>
      <p:ext uri="{BB962C8B-B14F-4D97-AF65-F5344CB8AC3E}">
        <p14:creationId xmlns:p14="http://schemas.microsoft.com/office/powerpoint/2010/main" val="1197679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107</a:t>
            </a:fld>
            <a:endParaRPr kumimoji="1" lang="ja-JP" altLang="en-US"/>
          </a:p>
        </p:txBody>
      </p:sp>
    </p:spTree>
    <p:extLst>
      <p:ext uri="{BB962C8B-B14F-4D97-AF65-F5344CB8AC3E}">
        <p14:creationId xmlns:p14="http://schemas.microsoft.com/office/powerpoint/2010/main" val="31251756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縦軸を真値，横軸を人工知能による予測値とした混同行列を示す．</a:t>
            </a:r>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108</a:t>
            </a:fld>
            <a:endParaRPr kumimoji="1" lang="ja-JP" altLang="en-US"/>
          </a:p>
        </p:txBody>
      </p:sp>
    </p:spTree>
    <p:extLst>
      <p:ext uri="{BB962C8B-B14F-4D97-AF65-F5344CB8AC3E}">
        <p14:creationId xmlns:p14="http://schemas.microsoft.com/office/powerpoint/2010/main" val="20951474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縦軸を真値，横軸を人工知能による予測値とした混同行列を示す．</a:t>
            </a:r>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110</a:t>
            </a:fld>
            <a:endParaRPr kumimoji="1" lang="ja-JP" altLang="en-US"/>
          </a:p>
        </p:txBody>
      </p:sp>
    </p:spTree>
    <p:extLst>
      <p:ext uri="{BB962C8B-B14F-4D97-AF65-F5344CB8AC3E}">
        <p14:creationId xmlns:p14="http://schemas.microsoft.com/office/powerpoint/2010/main" val="1659784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多義図形とは</a:t>
            </a:r>
            <a:r>
              <a:rPr kumimoji="1" lang="en-US" altLang="ja-JP" sz="1200" b="0" i="0" u="none" strike="noStrike" kern="1200" baseline="0" dirty="0">
                <a:solidFill>
                  <a:schemeClr val="tx1"/>
                </a:solidFill>
                <a:latin typeface="+mn-lt"/>
                <a:ea typeface="+mn-ea"/>
                <a:cs typeface="+mn-cs"/>
              </a:rPr>
              <a:t>-</a:t>
            </a:r>
          </a:p>
          <a:p>
            <a:r>
              <a:rPr kumimoji="1" lang="en-US" altLang="ja-JP" sz="1200" b="0" i="0" u="none" strike="noStrike" kern="1200" baseline="0" dirty="0">
                <a:solidFill>
                  <a:schemeClr val="tx1"/>
                </a:solidFill>
                <a:latin typeface="+mn-lt"/>
                <a:ea typeface="+mn-ea"/>
                <a:cs typeface="+mn-cs"/>
              </a:rPr>
              <a:t>-(</a:t>
            </a:r>
            <a:r>
              <a:rPr kumimoji="1" lang="ja-JP" altLang="en-US" sz="1200" b="0" i="0" u="none" strike="noStrike" kern="1200" baseline="0" dirty="0">
                <a:solidFill>
                  <a:schemeClr val="tx1"/>
                </a:solidFill>
                <a:latin typeface="+mn-lt"/>
                <a:ea typeface="+mn-ea"/>
                <a:cs typeface="+mn-cs"/>
              </a:rPr>
              <a:t>従来研究より，点</a:t>
            </a:r>
            <a:r>
              <a:rPr kumimoji="1" lang="en-US" altLang="ja-JP" sz="1200" b="0" i="0" u="none" strike="noStrike" kern="1200" baseline="0" dirty="0">
                <a:solidFill>
                  <a:schemeClr val="tx1"/>
                </a:solidFill>
                <a:latin typeface="+mn-lt"/>
                <a:ea typeface="+mn-ea"/>
                <a:cs typeface="+mn-cs"/>
              </a:rPr>
              <a:t>1 </a:t>
            </a:r>
            <a:r>
              <a:rPr kumimoji="1" lang="ja-JP" altLang="en-US" sz="1200" b="0" i="0" u="none" strike="noStrike" kern="1200" baseline="0" dirty="0">
                <a:solidFill>
                  <a:schemeClr val="tx1"/>
                </a:solidFill>
                <a:latin typeface="+mn-lt"/>
                <a:ea typeface="+mn-ea"/>
                <a:cs typeface="+mn-cs"/>
              </a:rPr>
              <a:t>を注視しているときは</a:t>
            </a:r>
            <a:r>
              <a:rPr kumimoji="1" lang="en-US" altLang="ja-JP" sz="1200" b="0" i="0" u="none" strike="noStrike" kern="1200" baseline="0" dirty="0">
                <a:solidFill>
                  <a:schemeClr val="tx1"/>
                </a:solidFill>
                <a:latin typeface="+mn-lt"/>
                <a:ea typeface="+mn-ea"/>
                <a:cs typeface="+mn-cs"/>
              </a:rPr>
              <a:t>98 % </a:t>
            </a:r>
            <a:r>
              <a:rPr kumimoji="1" lang="ja-JP" altLang="en-US" sz="1200" b="0" i="0" u="none" strike="noStrike" kern="1200" baseline="0" dirty="0">
                <a:solidFill>
                  <a:schemeClr val="tx1"/>
                </a:solidFill>
                <a:latin typeface="+mn-lt"/>
                <a:ea typeface="+mn-ea"/>
                <a:cs typeface="+mn-cs"/>
              </a:rPr>
              <a:t>の割合で「鴨」と認識される一方，点</a:t>
            </a:r>
            <a:r>
              <a:rPr kumimoji="1" lang="en-US" altLang="ja-JP" sz="1200" b="0" i="0" u="none" strike="noStrike" kern="1200" baseline="0" dirty="0">
                <a:solidFill>
                  <a:schemeClr val="tx1"/>
                </a:solidFill>
                <a:latin typeface="+mn-lt"/>
                <a:ea typeface="+mn-ea"/>
                <a:cs typeface="+mn-cs"/>
              </a:rPr>
              <a:t>5 </a:t>
            </a:r>
            <a:r>
              <a:rPr kumimoji="1" lang="ja-JP" altLang="en-US" sz="1200" b="0" i="0" u="none" strike="noStrike" kern="1200" baseline="0" dirty="0">
                <a:solidFill>
                  <a:schemeClr val="tx1"/>
                </a:solidFill>
                <a:latin typeface="+mn-lt"/>
                <a:ea typeface="+mn-ea"/>
                <a:cs typeface="+mn-cs"/>
              </a:rPr>
              <a:t>を注視している時は</a:t>
            </a:r>
            <a:r>
              <a:rPr kumimoji="1" lang="en-US" altLang="ja-JP" sz="1200" b="0" i="0" u="none" strike="noStrike" kern="1200" baseline="0" dirty="0">
                <a:solidFill>
                  <a:schemeClr val="tx1"/>
                </a:solidFill>
                <a:latin typeface="+mn-lt"/>
                <a:ea typeface="+mn-ea"/>
                <a:cs typeface="+mn-cs"/>
              </a:rPr>
              <a:t>94 % </a:t>
            </a:r>
            <a:r>
              <a:rPr kumimoji="1" lang="ja-JP" altLang="en-US" sz="1200" b="0" i="0" u="none" strike="noStrike" kern="1200" baseline="0" dirty="0">
                <a:solidFill>
                  <a:schemeClr val="tx1"/>
                </a:solidFill>
                <a:latin typeface="+mn-lt"/>
                <a:ea typeface="+mn-ea"/>
                <a:cs typeface="+mn-cs"/>
              </a:rPr>
              <a:t>の割合で「兎」として解釈されるとされる．</a:t>
            </a:r>
            <a:r>
              <a:rPr kumimoji="1" lang="en-US" altLang="ja-JP" sz="1200" b="0" i="0" u="none" strike="noStrike" kern="1200" baseline="0" dirty="0">
                <a:solidFill>
                  <a:schemeClr val="tx1"/>
                </a:solidFill>
                <a:latin typeface="+mn-lt"/>
                <a:ea typeface="+mn-ea"/>
                <a:cs typeface="+mn-cs"/>
              </a:rPr>
              <a:t>)</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9</a:t>
            </a:fld>
            <a:endParaRPr kumimoji="1" lang="ja-JP" altLang="en-US"/>
          </a:p>
        </p:txBody>
      </p:sp>
    </p:spTree>
    <p:extLst>
      <p:ext uri="{BB962C8B-B14F-4D97-AF65-F5344CB8AC3E}">
        <p14:creationId xmlns:p14="http://schemas.microsoft.com/office/powerpoint/2010/main" val="13129936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BFD80F-2049-460F-843D-16CA1D4A130D}" type="slidenum">
              <a:rPr kumimoji="1" lang="ja-JP" altLang="en-US" smtClean="0"/>
              <a:t>116</a:t>
            </a:fld>
            <a:endParaRPr kumimoji="1" lang="ja-JP" altLang="en-US"/>
          </a:p>
        </p:txBody>
      </p:sp>
    </p:spTree>
    <p:extLst>
      <p:ext uri="{BB962C8B-B14F-4D97-AF65-F5344CB8AC3E}">
        <p14:creationId xmlns:p14="http://schemas.microsoft.com/office/powerpoint/2010/main" val="1281664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dirty="0"/>
              <a:t>上段はマスクをかけていない人工知能による識別結果です．鴨らしさと兎らしさが同じぐらいであることがわかります．</a:t>
            </a:r>
            <a:endParaRPr kumimoji="1" lang="en-US" altLang="ja-JP" dirty="0"/>
          </a:p>
          <a:p>
            <a:r>
              <a:rPr kumimoji="1" lang="ja-JP" altLang="en-US" dirty="0"/>
              <a:t>下段はそれぞれ左が鴨として識別する時の注視点，右が兎として識別する時の注視点以外をマスクしたものです．</a:t>
            </a:r>
            <a:endParaRPr kumimoji="1" lang="en-US" altLang="ja-JP" dirty="0"/>
          </a:p>
          <a:p>
            <a:r>
              <a:rPr kumimoji="1" lang="ja-JP" altLang="en-US" dirty="0"/>
              <a:t>それぞれ鴨から兎へと識別が変化していることがわかります．</a:t>
            </a:r>
            <a:endParaRPr kumimoji="1" lang="en-US" altLang="ja-JP"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118</a:t>
            </a:fld>
            <a:endParaRPr kumimoji="1" lang="ja-JP" altLang="en-US"/>
          </a:p>
        </p:txBody>
      </p:sp>
    </p:spTree>
    <p:extLst>
      <p:ext uri="{BB962C8B-B14F-4D97-AF65-F5344CB8AC3E}">
        <p14:creationId xmlns:p14="http://schemas.microsoft.com/office/powerpoint/2010/main" val="22159429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119</a:t>
            </a:fld>
            <a:endParaRPr kumimoji="1" lang="ja-JP" altLang="en-US"/>
          </a:p>
        </p:txBody>
      </p:sp>
    </p:spTree>
    <p:extLst>
      <p:ext uri="{BB962C8B-B14F-4D97-AF65-F5344CB8AC3E}">
        <p14:creationId xmlns:p14="http://schemas.microsoft.com/office/powerpoint/2010/main" val="2369975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120</a:t>
            </a:fld>
            <a:endParaRPr kumimoji="1" lang="ja-JP" altLang="en-US"/>
          </a:p>
        </p:txBody>
      </p:sp>
    </p:spTree>
    <p:extLst>
      <p:ext uri="{BB962C8B-B14F-4D97-AF65-F5344CB8AC3E}">
        <p14:creationId xmlns:p14="http://schemas.microsoft.com/office/powerpoint/2010/main" val="38442889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baseline="0" dirty="0">
                <a:solidFill>
                  <a:schemeClr val="tx1"/>
                </a:solidFill>
                <a:latin typeface="+mn-lt"/>
                <a:ea typeface="+mn-ea"/>
                <a:cs typeface="+mn-cs"/>
              </a:rPr>
              <a:t>実験では，</a:t>
            </a:r>
            <a:r>
              <a:rPr kumimoji="1" lang="en-US" altLang="ja-JP" sz="1200" b="0" i="0" u="none" strike="noStrike" kern="1200" baseline="0" dirty="0">
                <a:solidFill>
                  <a:schemeClr val="tx1"/>
                </a:solidFill>
                <a:latin typeface="+mn-lt"/>
                <a:ea typeface="+mn-ea"/>
                <a:cs typeface="+mn-cs"/>
              </a:rPr>
              <a:t>ImageNet</a:t>
            </a:r>
            <a:r>
              <a:rPr kumimoji="1" lang="ja-JP" altLang="en-US" sz="1200" b="0" i="0" u="none" strike="noStrike" kern="1200" baseline="0" dirty="0">
                <a:solidFill>
                  <a:schemeClr val="tx1"/>
                </a:solidFill>
                <a:latin typeface="+mn-lt"/>
                <a:ea typeface="+mn-ea"/>
                <a:cs typeface="+mn-cs"/>
              </a:rPr>
              <a:t>で学習済みの</a:t>
            </a:r>
            <a:r>
              <a:rPr kumimoji="1" lang="en-US" altLang="ja-JP" sz="1200" b="0" i="0" u="none" strike="noStrike" kern="1200" baseline="0" dirty="0">
                <a:solidFill>
                  <a:schemeClr val="tx1"/>
                </a:solidFill>
                <a:latin typeface="+mn-lt"/>
                <a:ea typeface="+mn-ea"/>
                <a:cs typeface="+mn-cs"/>
              </a:rPr>
              <a:t>VGG16</a:t>
            </a:r>
            <a:r>
              <a:rPr kumimoji="1" lang="ja-JP" altLang="en-US" sz="1200" b="0" i="0" u="none" strike="noStrike" kern="1200" baseline="0" dirty="0">
                <a:solidFill>
                  <a:schemeClr val="tx1"/>
                </a:solidFill>
                <a:latin typeface="+mn-lt"/>
                <a:ea typeface="+mn-ea"/>
                <a:cs typeface="+mn-cs"/>
              </a:rPr>
              <a:t>の</a:t>
            </a:r>
            <a:r>
              <a:rPr kumimoji="1" lang="en-US" altLang="ja-JP" sz="1200" b="0" i="0" u="none" strike="noStrike" kern="1200" baseline="0" dirty="0">
                <a:solidFill>
                  <a:schemeClr val="tx1"/>
                </a:solidFill>
                <a:latin typeface="+mn-lt"/>
                <a:ea typeface="+mn-ea"/>
                <a:cs typeface="+mn-cs"/>
              </a:rPr>
              <a:t>Transfer Learning</a:t>
            </a:r>
            <a:r>
              <a:rPr kumimoji="1" lang="ja-JP" altLang="en-US" sz="1200" b="0" i="0" u="none" strike="noStrike" kern="1200" baseline="0" dirty="0">
                <a:solidFill>
                  <a:schemeClr val="tx1"/>
                </a:solidFill>
                <a:latin typeface="+mn-lt"/>
                <a:ea typeface="+mn-ea"/>
                <a:cs typeface="+mn-cs"/>
              </a:rPr>
              <a:t>によって，これらのデータを学習させた．</a:t>
            </a:r>
            <a:r>
              <a:rPr kumimoji="1" lang="en-US" altLang="ja-JP" sz="1200" b="0" i="0" u="none" strike="noStrike" kern="1200" baseline="0" dirty="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baseline="0" dirty="0">
                <a:solidFill>
                  <a:schemeClr val="tx1"/>
                </a:solidFill>
                <a:latin typeface="+mn-lt"/>
                <a:ea typeface="+mn-ea"/>
                <a:cs typeface="+mn-cs"/>
              </a:rPr>
              <a:t>最後に，評価検証として，学習済みモデルを</a:t>
            </a:r>
            <a:r>
              <a:rPr kumimoji="1" lang="en-US" altLang="ja-JP" sz="1200" b="0" i="0" u="none" strike="noStrike" kern="1200" baseline="0" dirty="0">
                <a:solidFill>
                  <a:schemeClr val="tx1"/>
                </a:solidFill>
                <a:latin typeface="+mn-lt"/>
                <a:ea typeface="+mn-ea"/>
                <a:cs typeface="+mn-cs"/>
              </a:rPr>
              <a:t>Grad-CAM </a:t>
            </a:r>
            <a:r>
              <a:rPr kumimoji="1" lang="ja-JP" altLang="en-US" sz="1200" b="0" i="0" u="none" strike="noStrike" kern="1200" baseline="0" dirty="0">
                <a:solidFill>
                  <a:schemeClr val="tx1"/>
                </a:solidFill>
                <a:latin typeface="+mn-lt"/>
                <a:ea typeface="+mn-ea"/>
                <a:cs typeface="+mn-cs"/>
              </a:rPr>
              <a:t>や混同行列で評価した．</a:t>
            </a:r>
            <a:endParaRPr kumimoji="1" lang="ja-JP" altLang="en-US" dirty="0"/>
          </a:p>
        </p:txBody>
      </p:sp>
      <p:sp>
        <p:nvSpPr>
          <p:cNvPr id="4" name="スライド番号プレースホルダ 3"/>
          <p:cNvSpPr>
            <a:spLocks noGrp="1"/>
          </p:cNvSpPr>
          <p:nvPr>
            <p:ph type="sldNum" sz="quarter" idx="10"/>
          </p:nvPr>
        </p:nvSpPr>
        <p:spPr/>
        <p:txBody>
          <a:bodyPr/>
          <a:lstStyle/>
          <a:p>
            <a:fld id="{1325DC4B-CBE8-49DC-90E8-471A12BB22CC}" type="slidenum">
              <a:rPr kumimoji="1" lang="ja-JP" altLang="en-US" smtClean="0"/>
              <a:pPr/>
              <a:t>122</a:t>
            </a:fld>
            <a:endParaRPr kumimoji="1" lang="ja-JP" altLang="en-US"/>
          </a:p>
        </p:txBody>
      </p:sp>
    </p:spTree>
    <p:extLst>
      <p:ext uri="{BB962C8B-B14F-4D97-AF65-F5344CB8AC3E}">
        <p14:creationId xmlns:p14="http://schemas.microsoft.com/office/powerpoint/2010/main" val="10827877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前処理として，多義図形のデータセットが致命的に少ないという問題を軽減するため，回転と上下方向の反転を除き，様々な処理を加えて </a:t>
            </a:r>
            <a:r>
              <a:rPr kumimoji="1" lang="en-US" altLang="ja-JP" sz="1200" b="0" i="0" u="none" strike="noStrike" kern="1200" baseline="0" dirty="0">
                <a:solidFill>
                  <a:schemeClr val="tx1"/>
                </a:solidFill>
                <a:latin typeface="+mn-lt"/>
                <a:ea typeface="+mn-ea"/>
                <a:cs typeface="+mn-cs"/>
              </a:rPr>
              <a:t>Data </a:t>
            </a:r>
            <a:r>
              <a:rPr kumimoji="1" lang="en-US" altLang="ja-JP" sz="1200" b="0" i="0" u="none" strike="noStrike" kern="1200" baseline="0" dirty="0" err="1">
                <a:solidFill>
                  <a:schemeClr val="tx1"/>
                </a:solidFill>
                <a:latin typeface="+mn-lt"/>
                <a:ea typeface="+mn-ea"/>
                <a:cs typeface="+mn-cs"/>
              </a:rPr>
              <a:t>Augumentation</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を行った．</a:t>
            </a:r>
            <a:r>
              <a:rPr kumimoji="1" lang="en-US" altLang="ja-JP" sz="1200" b="0" i="0" u="none" strike="noStrike" kern="1200" baseline="0" dirty="0">
                <a:solidFill>
                  <a:schemeClr val="tx1"/>
                </a:solidFill>
                <a:latin typeface="+mn-lt"/>
                <a:ea typeface="+mn-ea"/>
                <a:cs typeface="+mn-cs"/>
              </a:rPr>
              <a:t>Data Augmentation </a:t>
            </a:r>
            <a:r>
              <a:rPr kumimoji="1" lang="ja-JP" altLang="en-US" sz="1200" b="0" i="0" u="none" strike="noStrike" kern="1200" baseline="0" dirty="0">
                <a:solidFill>
                  <a:schemeClr val="tx1"/>
                </a:solidFill>
                <a:latin typeface="+mn-lt"/>
                <a:ea typeface="+mn-ea"/>
                <a:cs typeface="+mn-cs"/>
              </a:rPr>
              <a:t>とは，訓練データの画像に対して様々な処理を加えることで，データ数を人為的に水増しする手法である．</a:t>
            </a:r>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a:t>
            </a:r>
            <a:r>
              <a:rPr kumimoji="1" lang="ja-JP" altLang="en-US" sz="1200" b="0" i="0" u="none" strike="noStrike" kern="1200" baseline="0" dirty="0">
                <a:solidFill>
                  <a:schemeClr val="tx1"/>
                </a:solidFill>
                <a:latin typeface="+mn-lt"/>
                <a:ea typeface="+mn-ea"/>
                <a:cs typeface="+mn-cs"/>
              </a:rPr>
              <a:t>今回は，回転と上下方向の反転を除いた様々な処理を加えて</a:t>
            </a:r>
            <a:r>
              <a:rPr kumimoji="1" lang="en-US" altLang="ja-JP" sz="1200" b="0" i="0" u="none" strike="noStrike" kern="1200" baseline="0" dirty="0">
                <a:solidFill>
                  <a:schemeClr val="tx1"/>
                </a:solidFill>
                <a:latin typeface="+mn-lt"/>
                <a:ea typeface="+mn-ea"/>
                <a:cs typeface="+mn-cs"/>
              </a:rPr>
              <a:t>Data </a:t>
            </a:r>
            <a:r>
              <a:rPr kumimoji="1" lang="en-US" altLang="ja-JP" sz="1200" b="0" i="0" u="none" strike="noStrike" kern="1200" baseline="0" dirty="0" err="1">
                <a:solidFill>
                  <a:schemeClr val="tx1"/>
                </a:solidFill>
                <a:latin typeface="+mn-lt"/>
                <a:ea typeface="+mn-ea"/>
                <a:cs typeface="+mn-cs"/>
              </a:rPr>
              <a:t>Augumentation</a:t>
            </a:r>
            <a:r>
              <a:rPr kumimoji="1" lang="ja-JP" altLang="en-US" sz="1200" b="0" i="0" u="none" strike="noStrike" kern="1200" baseline="0" dirty="0">
                <a:solidFill>
                  <a:schemeClr val="tx1"/>
                </a:solidFill>
                <a:latin typeface="+mn-lt"/>
                <a:ea typeface="+mn-ea"/>
                <a:cs typeface="+mn-cs"/>
              </a:rPr>
              <a:t>をした．</a:t>
            </a:r>
            <a:r>
              <a:rPr kumimoji="1" lang="en-US" altLang="ja-JP" sz="1200" b="0" i="0" u="none" strike="noStrike" kern="1200" baseline="0" dirty="0">
                <a:solidFill>
                  <a:schemeClr val="tx1"/>
                </a:solidFill>
                <a:latin typeface="+mn-lt"/>
                <a:ea typeface="+mn-ea"/>
                <a:cs typeface="+mn-cs"/>
              </a:rPr>
              <a:t>)</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123</a:t>
            </a:fld>
            <a:endParaRPr kumimoji="1" lang="ja-JP" altLang="en-US"/>
          </a:p>
        </p:txBody>
      </p:sp>
    </p:spTree>
    <p:extLst>
      <p:ext uri="{BB962C8B-B14F-4D97-AF65-F5344CB8AC3E}">
        <p14:creationId xmlns:p14="http://schemas.microsoft.com/office/powerpoint/2010/main" val="671498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前処理として，多義図形のデータセットが致命的に少ないという問題を軽減するため，回転と上下方向の反転を除き，様々な処理を加えて </a:t>
            </a:r>
            <a:r>
              <a:rPr kumimoji="1" lang="en-US" altLang="ja-JP" sz="1200" b="0" i="0" u="none" strike="noStrike" kern="1200" baseline="0" dirty="0">
                <a:solidFill>
                  <a:schemeClr val="tx1"/>
                </a:solidFill>
                <a:latin typeface="+mn-lt"/>
                <a:ea typeface="+mn-ea"/>
                <a:cs typeface="+mn-cs"/>
              </a:rPr>
              <a:t>Data </a:t>
            </a:r>
            <a:r>
              <a:rPr kumimoji="1" lang="en-US" altLang="ja-JP" sz="1200" b="0" i="0" u="none" strike="noStrike" kern="1200" baseline="0" dirty="0" err="1">
                <a:solidFill>
                  <a:schemeClr val="tx1"/>
                </a:solidFill>
                <a:latin typeface="+mn-lt"/>
                <a:ea typeface="+mn-ea"/>
                <a:cs typeface="+mn-cs"/>
              </a:rPr>
              <a:t>Augumentation</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を行った．</a:t>
            </a:r>
            <a:r>
              <a:rPr kumimoji="1" lang="en-US" altLang="ja-JP" sz="1200" b="0" i="0" u="none" strike="noStrike" kern="1200" baseline="0" dirty="0">
                <a:solidFill>
                  <a:schemeClr val="tx1"/>
                </a:solidFill>
                <a:latin typeface="+mn-lt"/>
                <a:ea typeface="+mn-ea"/>
                <a:cs typeface="+mn-cs"/>
              </a:rPr>
              <a:t>Data Augmentation </a:t>
            </a:r>
            <a:r>
              <a:rPr kumimoji="1" lang="ja-JP" altLang="en-US" sz="1200" b="0" i="0" u="none" strike="noStrike" kern="1200" baseline="0" dirty="0">
                <a:solidFill>
                  <a:schemeClr val="tx1"/>
                </a:solidFill>
                <a:latin typeface="+mn-lt"/>
                <a:ea typeface="+mn-ea"/>
                <a:cs typeface="+mn-cs"/>
              </a:rPr>
              <a:t>とは，訓練データの画像に対して様々な処理を加えることで，データ数を人為的に水増しする手法である．</a:t>
            </a:r>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a:t>
            </a:r>
            <a:r>
              <a:rPr kumimoji="1" lang="ja-JP" altLang="en-US" sz="1200" b="0" i="0" u="none" strike="noStrike" kern="1200" baseline="0" dirty="0">
                <a:solidFill>
                  <a:schemeClr val="tx1"/>
                </a:solidFill>
                <a:latin typeface="+mn-lt"/>
                <a:ea typeface="+mn-ea"/>
                <a:cs typeface="+mn-cs"/>
              </a:rPr>
              <a:t>今回は，回転と上下方向の反転を除いた様々な処理を加えて</a:t>
            </a:r>
            <a:r>
              <a:rPr kumimoji="1" lang="en-US" altLang="ja-JP" sz="1200" b="0" i="0" u="none" strike="noStrike" kern="1200" baseline="0" dirty="0">
                <a:solidFill>
                  <a:schemeClr val="tx1"/>
                </a:solidFill>
                <a:latin typeface="+mn-lt"/>
                <a:ea typeface="+mn-ea"/>
                <a:cs typeface="+mn-cs"/>
              </a:rPr>
              <a:t>Data </a:t>
            </a:r>
            <a:r>
              <a:rPr kumimoji="1" lang="en-US" altLang="ja-JP" sz="1200" b="0" i="0" u="none" strike="noStrike" kern="1200" baseline="0" dirty="0" err="1">
                <a:solidFill>
                  <a:schemeClr val="tx1"/>
                </a:solidFill>
                <a:latin typeface="+mn-lt"/>
                <a:ea typeface="+mn-ea"/>
                <a:cs typeface="+mn-cs"/>
              </a:rPr>
              <a:t>Augumentation</a:t>
            </a:r>
            <a:r>
              <a:rPr kumimoji="1" lang="ja-JP" altLang="en-US" sz="1200" b="0" i="0" u="none" strike="noStrike" kern="1200" baseline="0" dirty="0">
                <a:solidFill>
                  <a:schemeClr val="tx1"/>
                </a:solidFill>
                <a:latin typeface="+mn-lt"/>
                <a:ea typeface="+mn-ea"/>
                <a:cs typeface="+mn-cs"/>
              </a:rPr>
              <a:t>をした．</a:t>
            </a:r>
            <a:r>
              <a:rPr kumimoji="1" lang="en-US" altLang="ja-JP" sz="1200" b="0" i="0" u="none" strike="noStrike" kern="1200" baseline="0" dirty="0">
                <a:solidFill>
                  <a:schemeClr val="tx1"/>
                </a:solidFill>
                <a:latin typeface="+mn-lt"/>
                <a:ea typeface="+mn-ea"/>
                <a:cs typeface="+mn-cs"/>
              </a:rPr>
              <a:t>)</a:t>
            </a:r>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124</a:t>
            </a:fld>
            <a:endParaRPr kumimoji="1" lang="ja-JP" altLang="en-US"/>
          </a:p>
        </p:txBody>
      </p:sp>
    </p:spTree>
    <p:extLst>
      <p:ext uri="{BB962C8B-B14F-4D97-AF65-F5344CB8AC3E}">
        <p14:creationId xmlns:p14="http://schemas.microsoft.com/office/powerpoint/2010/main" val="12495040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Transfer</a:t>
            </a:r>
            <a:r>
              <a:rPr kumimoji="1" lang="ja-JP" altLang="en-US" sz="1200" b="0" i="0" u="none" strike="noStrike" kern="1200" baseline="0" dirty="0">
                <a:solidFill>
                  <a:schemeClr val="tx1"/>
                </a:solidFill>
                <a:latin typeface="+mn-lt"/>
                <a:ea typeface="+mn-ea"/>
                <a:cs typeface="+mn-cs"/>
              </a:rPr>
              <a:t> </a:t>
            </a:r>
            <a:r>
              <a:rPr kumimoji="1" lang="en-US" altLang="ja-JP" sz="1200" b="0" i="0" u="none" strike="noStrike" kern="1200" baseline="0" dirty="0">
                <a:solidFill>
                  <a:schemeClr val="tx1"/>
                </a:solidFill>
                <a:latin typeface="+mn-lt"/>
                <a:ea typeface="+mn-ea"/>
                <a:cs typeface="+mn-cs"/>
              </a:rPr>
              <a:t>Learning</a:t>
            </a:r>
            <a:r>
              <a:rPr kumimoji="1" lang="ja-JP" altLang="en-US" sz="1200" b="0" i="0" u="none" strike="noStrike" kern="1200" baseline="0" dirty="0">
                <a:solidFill>
                  <a:schemeClr val="tx1"/>
                </a:solidFill>
                <a:latin typeface="+mn-lt"/>
                <a:ea typeface="+mn-ea"/>
                <a:cs typeface="+mn-cs"/>
              </a:rPr>
              <a:t>とは</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既存のネットワークモデルの重みデータを一部再学習して他のタスクに転用する，深層学習における学習手法である</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既存の学習済みネットワークに対し</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そのネットワークでは事前には学習されていないクラスを含むデータを与えて学習させることで</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異なるタスクが実行可能になる</a:t>
            </a:r>
            <a:r>
              <a:rPr kumimoji="1" lang="en-US" altLang="ja-JP" sz="1200" b="0" i="0" u="none" strike="noStrike" kern="1200" baseline="0" dirty="0">
                <a:solidFill>
                  <a:schemeClr val="tx1"/>
                </a:solidFill>
                <a:latin typeface="+mn-lt"/>
                <a:ea typeface="+mn-ea"/>
                <a:cs typeface="+mn-cs"/>
              </a:rPr>
              <a:t>. (Transfer Learning</a:t>
            </a:r>
            <a:r>
              <a:rPr kumimoji="1" lang="ja-JP" altLang="en-US" sz="1200" b="0" i="0" u="none" strike="noStrike" kern="1200" baseline="0" dirty="0">
                <a:solidFill>
                  <a:schemeClr val="tx1"/>
                </a:solidFill>
                <a:latin typeface="+mn-lt"/>
                <a:ea typeface="+mn-ea"/>
                <a:cs typeface="+mn-cs"/>
              </a:rPr>
              <a:t>は</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ゼロからネットワークを学習させる場合と比較して必要な学習コストがはるかに少なくて済むという利点があり</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計算時間を大幅に短縮可能となる上に，少ない画像数でも高い精度が出やすい．</a:t>
            </a:r>
            <a:r>
              <a:rPr kumimoji="1" lang="en-US" altLang="ja-JP" sz="1200" b="0" i="0" u="none" strike="noStrike" kern="1200" baseline="0" dirty="0">
                <a:solidFill>
                  <a:schemeClr val="tx1"/>
                </a:solidFill>
                <a:latin typeface="+mn-lt"/>
                <a:ea typeface="+mn-ea"/>
                <a:cs typeface="+mn-cs"/>
              </a:rPr>
              <a:t>)</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125</a:t>
            </a:fld>
            <a:endParaRPr kumimoji="1" lang="ja-JP" altLang="en-US"/>
          </a:p>
        </p:txBody>
      </p:sp>
    </p:spTree>
    <p:extLst>
      <p:ext uri="{BB962C8B-B14F-4D97-AF65-F5344CB8AC3E}">
        <p14:creationId xmlns:p14="http://schemas.microsoft.com/office/powerpoint/2010/main" val="39424758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Transfer</a:t>
            </a:r>
            <a:r>
              <a:rPr kumimoji="1" lang="ja-JP" altLang="en-US" sz="1200" b="0" i="0" u="none" strike="noStrike" kern="1200" baseline="0" dirty="0">
                <a:solidFill>
                  <a:schemeClr val="tx1"/>
                </a:solidFill>
                <a:latin typeface="+mn-lt"/>
                <a:ea typeface="+mn-ea"/>
                <a:cs typeface="+mn-cs"/>
              </a:rPr>
              <a:t> </a:t>
            </a:r>
            <a:r>
              <a:rPr kumimoji="1" lang="en-US" altLang="ja-JP" sz="1200" b="0" i="0" u="none" strike="noStrike" kern="1200" baseline="0" dirty="0">
                <a:solidFill>
                  <a:schemeClr val="tx1"/>
                </a:solidFill>
                <a:latin typeface="+mn-lt"/>
                <a:ea typeface="+mn-ea"/>
                <a:cs typeface="+mn-cs"/>
              </a:rPr>
              <a:t>Learning</a:t>
            </a:r>
            <a:r>
              <a:rPr kumimoji="1" lang="ja-JP" altLang="en-US" sz="1200" b="0" i="0" u="none" strike="noStrike" kern="1200" baseline="0" dirty="0">
                <a:solidFill>
                  <a:schemeClr val="tx1"/>
                </a:solidFill>
                <a:latin typeface="+mn-lt"/>
                <a:ea typeface="+mn-ea"/>
                <a:cs typeface="+mn-cs"/>
              </a:rPr>
              <a:t>とは</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既存のネットワークモデルの重みデータを一部再学習して他のタスクに転用する，深層学習における学習手法である</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既存の学習済みネットワークに対し</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そのネットワークでは事前には学習されていないクラスを含むデータを与えて学習させることで</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異なるタスクが実行可能になる</a:t>
            </a:r>
            <a:r>
              <a:rPr kumimoji="1" lang="en-US" altLang="ja-JP" sz="1200" b="0" i="0" u="none" strike="noStrike" kern="1200" baseline="0" dirty="0">
                <a:solidFill>
                  <a:schemeClr val="tx1"/>
                </a:solidFill>
                <a:latin typeface="+mn-lt"/>
                <a:ea typeface="+mn-ea"/>
                <a:cs typeface="+mn-cs"/>
              </a:rPr>
              <a:t>. (Transfer Learning</a:t>
            </a:r>
            <a:r>
              <a:rPr kumimoji="1" lang="ja-JP" altLang="en-US" sz="1200" b="0" i="0" u="none" strike="noStrike" kern="1200" baseline="0" dirty="0">
                <a:solidFill>
                  <a:schemeClr val="tx1"/>
                </a:solidFill>
                <a:latin typeface="+mn-lt"/>
                <a:ea typeface="+mn-ea"/>
                <a:cs typeface="+mn-cs"/>
              </a:rPr>
              <a:t>は</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ゼロからネットワークを学習させる場合と比較して必要な学習コストがはるかに少なくて済むという利点があり</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計算時間を大幅に短縮可能となる上に，少ない画像数でも高い精度が出やすい．</a:t>
            </a:r>
            <a:r>
              <a:rPr kumimoji="1" lang="en-US" altLang="ja-JP" sz="1200" b="0" i="0" u="none" strike="noStrike" kern="1200" baseline="0" dirty="0">
                <a:solidFill>
                  <a:schemeClr val="tx1"/>
                </a:solidFill>
                <a:latin typeface="+mn-lt"/>
                <a:ea typeface="+mn-ea"/>
                <a:cs typeface="+mn-cs"/>
              </a:rPr>
              <a:t>)</a:t>
            </a:r>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126</a:t>
            </a:fld>
            <a:endParaRPr kumimoji="1" lang="ja-JP" altLang="en-US"/>
          </a:p>
        </p:txBody>
      </p:sp>
    </p:spTree>
    <p:extLst>
      <p:ext uri="{BB962C8B-B14F-4D97-AF65-F5344CB8AC3E}">
        <p14:creationId xmlns:p14="http://schemas.microsoft.com/office/powerpoint/2010/main" val="15756936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a:t>
            </a:r>
          </a:p>
          <a:p>
            <a:r>
              <a:rPr kumimoji="1" lang="en-US" altLang="ja-JP" sz="1200" b="0" i="0" u="none" strike="noStrike" kern="1200" baseline="0" dirty="0">
                <a:solidFill>
                  <a:schemeClr val="tx1"/>
                </a:solidFill>
                <a:latin typeface="+mn-lt"/>
                <a:ea typeface="+mn-ea"/>
                <a:cs typeface="+mn-cs"/>
              </a:rPr>
              <a:t>(</a:t>
            </a:r>
            <a:r>
              <a:rPr kumimoji="1" lang="ja-JP" altLang="en-US" sz="1200" b="0" i="0" u="none" strike="noStrike" kern="1200" baseline="0" dirty="0">
                <a:solidFill>
                  <a:schemeClr val="tx1"/>
                </a:solidFill>
                <a:latin typeface="+mn-lt"/>
                <a:ea typeface="+mn-ea"/>
                <a:cs typeface="+mn-cs"/>
              </a:rPr>
              <a:t>ハイパーパラメータとは</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機械学習アルゴリズムの挙動を制御するパラメータのことであり，特に深層学習では勾配法による最適化が適さないパラメータに相当する。例えば</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学習率やバッチサイズ，ニューラルネットワークの層数などが挙げられる。深層学習はハイパーパラメータの数が多い傾向があり，その調整が性能を大きく左右する．</a:t>
            </a:r>
            <a:r>
              <a:rPr kumimoji="1" lang="en-US" altLang="ja-JP" sz="1200" b="0" i="0" u="none" strike="noStrike" kern="1200" baseline="0" dirty="0">
                <a:solidFill>
                  <a:schemeClr val="tx1"/>
                </a:solidFill>
                <a:latin typeface="+mn-lt"/>
                <a:ea typeface="+mn-ea"/>
                <a:cs typeface="+mn-cs"/>
              </a:rPr>
              <a:t>)</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1325DC4B-CBE8-49DC-90E8-471A12BB22CC}" type="slidenum">
              <a:rPr kumimoji="1" lang="ja-JP" altLang="en-US" smtClean="0"/>
              <a:pPr/>
              <a:t>127</a:t>
            </a:fld>
            <a:endParaRPr kumimoji="1" lang="ja-JP" altLang="en-US"/>
          </a:p>
        </p:txBody>
      </p:sp>
    </p:spTree>
    <p:extLst>
      <p:ext uri="{BB962C8B-B14F-4D97-AF65-F5344CB8AC3E}">
        <p14:creationId xmlns:p14="http://schemas.microsoft.com/office/powerpoint/2010/main" val="3029804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85B8BB0-A804-4DCB-AA83-9C936DF7E305}" type="datetime1">
              <a:rPr kumimoji="1" lang="ja-JP" altLang="en-US" smtClean="0"/>
              <a:t>2020/6/11</a:t>
            </a:fld>
            <a:endParaRPr kumimoji="1" lang="ja-JP" altLang="en-US"/>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843749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130CE0A-ECA2-415C-8FD1-3C982536B8D3}" type="datetime1">
              <a:rPr kumimoji="1" lang="ja-JP" altLang="en-US" smtClean="0"/>
              <a:t>2020/6/11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31411877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21ADD53-C4C3-4098-BAC2-DA8B2ADC1C9C}" type="datetime1">
              <a:rPr kumimoji="1" lang="ja-JP" altLang="en-US" smtClean="0"/>
              <a:t>2020/6/11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2330524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FE6801B-50DB-4CFF-997C-40A554ADE12E}" type="datetime1">
              <a:rPr kumimoji="1" lang="ja-JP" altLang="en-US" smtClean="0"/>
              <a:t>2020/6/11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1574341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48EF1F5-3FFD-4475-A805-9D55ED5C9878}" type="datetime1">
              <a:rPr kumimoji="1" lang="ja-JP" altLang="en-US" smtClean="0"/>
              <a:t>2020/6/11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143771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DF64982-4518-411E-BDCE-182F1C18AC42}" type="datetime1">
              <a:rPr kumimoji="1" lang="ja-JP" altLang="en-US" smtClean="0"/>
              <a:t>2020/6/11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35717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FA3DB25-E925-4DB4-93AA-35BEFA12DAC0}" type="datetime1">
              <a:rPr kumimoji="1" lang="ja-JP" altLang="en-US" smtClean="0"/>
              <a:t>2020/6/11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102850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ABFC7CE-B0C6-4FEB-8233-AC8A8C0B43FC}" type="datetime1">
              <a:rPr kumimoji="1" lang="ja-JP" altLang="en-US" smtClean="0"/>
              <a:t>2020/6/11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836682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73746-A1B9-46B2-A954-DAED7F8AB907}" type="datetime1">
              <a:rPr kumimoji="1" lang="ja-JP" altLang="en-US" smtClean="0"/>
              <a:t>2020/6/11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3266501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130CE0A-ECA2-415C-8FD1-3C982536B8D3}" type="datetime1">
              <a:rPr kumimoji="1" lang="ja-JP" altLang="en-US" smtClean="0"/>
              <a:t>2020/6/11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16702451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EB843E-DBB9-464D-97BB-BB5569A96A59}" type="datetime1">
              <a:rPr kumimoji="1" lang="ja-JP" altLang="en-US" smtClean="0"/>
              <a:t>2020/6/11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3685991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30CE0A-ECA2-415C-8FD1-3C982536B8D3}" type="datetime1">
              <a:rPr kumimoji="1" lang="ja-JP" altLang="en-US" smtClean="0"/>
              <a:t>2020/6/11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7A1D6A-3572-40BB-9D27-6835D027DDEA}" type="slidenum">
              <a:rPr kumimoji="1" lang="ja-JP" altLang="en-US" smtClean="0"/>
              <a:t>‹#›</a:t>
            </a:fld>
            <a:endParaRPr kumimoji="1" lang="ja-JP" altLang="en-US"/>
          </a:p>
        </p:txBody>
      </p:sp>
    </p:spTree>
    <p:extLst>
      <p:ext uri="{BB962C8B-B14F-4D97-AF65-F5344CB8AC3E}">
        <p14:creationId xmlns:p14="http://schemas.microsoft.com/office/powerpoint/2010/main" val="4487775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10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105.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3.jpg"/><Relationship Id="rId3" Type="http://schemas.openxmlformats.org/officeDocument/2006/relationships/image" Target="../media/image53.jpg"/><Relationship Id="rId7" Type="http://schemas.openxmlformats.org/officeDocument/2006/relationships/image" Target="../media/image57.jpg"/><Relationship Id="rId12" Type="http://schemas.openxmlformats.org/officeDocument/2006/relationships/image" Target="../media/image62.jpg"/><Relationship Id="rId17" Type="http://schemas.openxmlformats.org/officeDocument/2006/relationships/image" Target="../media/image67.jpeg"/><Relationship Id="rId2" Type="http://schemas.openxmlformats.org/officeDocument/2006/relationships/notesSlide" Target="../notesSlides/notesSlide91.xml"/><Relationship Id="rId16"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56.jpg"/><Relationship Id="rId11" Type="http://schemas.openxmlformats.org/officeDocument/2006/relationships/image" Target="../media/image61.jpg"/><Relationship Id="rId5" Type="http://schemas.openxmlformats.org/officeDocument/2006/relationships/image" Target="../media/image55.jpg"/><Relationship Id="rId15" Type="http://schemas.openxmlformats.org/officeDocument/2006/relationships/image" Target="../media/image65.jpeg"/><Relationship Id="rId10" Type="http://schemas.openxmlformats.org/officeDocument/2006/relationships/image" Target="../media/image60.jpg"/><Relationship Id="rId4" Type="http://schemas.openxmlformats.org/officeDocument/2006/relationships/image" Target="../media/image54.jpg"/><Relationship Id="rId9" Type="http://schemas.openxmlformats.org/officeDocument/2006/relationships/image" Target="../media/image59.jpg"/><Relationship Id="rId14" Type="http://schemas.openxmlformats.org/officeDocument/2006/relationships/image" Target="../media/image64.jpg"/></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87.jpg"/><Relationship Id="rId5" Type="http://schemas.openxmlformats.org/officeDocument/2006/relationships/image" Target="../media/image86.jpeg"/><Relationship Id="rId4" Type="http://schemas.openxmlformats.org/officeDocument/2006/relationships/image" Target="../media/image8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87.jpg"/><Relationship Id="rId5" Type="http://schemas.openxmlformats.org/officeDocument/2006/relationships/image" Target="../media/image86.jpeg"/><Relationship Id="rId4" Type="http://schemas.openxmlformats.org/officeDocument/2006/relationships/image" Target="../media/image8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7.jpeg"/><Relationship Id="rId7" Type="http://schemas.openxmlformats.org/officeDocument/2006/relationships/image" Target="../media/image27.jpeg"/><Relationship Id="rId12" Type="http://schemas.openxmlformats.org/officeDocument/2006/relationships/image" Target="../media/image96.jpe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95.jpg"/><Relationship Id="rId5" Type="http://schemas.openxmlformats.org/officeDocument/2006/relationships/image" Target="../media/image25.jpeg"/><Relationship Id="rId10" Type="http://schemas.openxmlformats.org/officeDocument/2006/relationships/image" Target="../media/image94.jpeg"/><Relationship Id="rId4" Type="http://schemas.openxmlformats.org/officeDocument/2006/relationships/image" Target="../media/image24.jpeg"/><Relationship Id="rId9" Type="http://schemas.openxmlformats.org/officeDocument/2006/relationships/image" Target="../media/image93.jpg"/></Relationships>
</file>

<file path=ppt/slides/_rels/slide13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93.jpg"/><Relationship Id="rId7" Type="http://schemas.openxmlformats.org/officeDocument/2006/relationships/image" Target="../media/image7.jpeg"/><Relationship Id="rId12" Type="http://schemas.openxmlformats.org/officeDocument/2006/relationships/image" Target="../media/image23.jp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96.jpeg"/><Relationship Id="rId11" Type="http://schemas.openxmlformats.org/officeDocument/2006/relationships/image" Target="../media/image27.jpeg"/><Relationship Id="rId5" Type="http://schemas.openxmlformats.org/officeDocument/2006/relationships/image" Target="../media/image95.jpg"/><Relationship Id="rId10" Type="http://schemas.openxmlformats.org/officeDocument/2006/relationships/image" Target="../media/image26.jpeg"/><Relationship Id="rId4" Type="http://schemas.openxmlformats.org/officeDocument/2006/relationships/image" Target="../media/image94.jpeg"/><Relationship Id="rId9" Type="http://schemas.openxmlformats.org/officeDocument/2006/relationships/image" Target="../media/image25.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14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108.jpg"/><Relationship Id="rId13" Type="http://schemas.openxmlformats.org/officeDocument/2006/relationships/image" Target="../media/image113.jpg"/><Relationship Id="rId3" Type="http://schemas.openxmlformats.org/officeDocument/2006/relationships/image" Target="../media/image103.jpg"/><Relationship Id="rId7" Type="http://schemas.openxmlformats.org/officeDocument/2006/relationships/image" Target="../media/image107.jpg"/><Relationship Id="rId12" Type="http://schemas.openxmlformats.org/officeDocument/2006/relationships/image" Target="../media/image112.jpg"/><Relationship Id="rId17" Type="http://schemas.openxmlformats.org/officeDocument/2006/relationships/image" Target="../media/image117.jpg"/><Relationship Id="rId2" Type="http://schemas.openxmlformats.org/officeDocument/2006/relationships/image" Target="../media/image102.jpg"/><Relationship Id="rId16" Type="http://schemas.openxmlformats.org/officeDocument/2006/relationships/image" Target="../media/image116.jpg"/><Relationship Id="rId1" Type="http://schemas.openxmlformats.org/officeDocument/2006/relationships/slideLayout" Target="../slideLayouts/slideLayout2.xml"/><Relationship Id="rId6" Type="http://schemas.openxmlformats.org/officeDocument/2006/relationships/image" Target="../media/image106.jpg"/><Relationship Id="rId11" Type="http://schemas.openxmlformats.org/officeDocument/2006/relationships/image" Target="../media/image111.jpg"/><Relationship Id="rId5" Type="http://schemas.openxmlformats.org/officeDocument/2006/relationships/image" Target="../media/image105.jpg"/><Relationship Id="rId15" Type="http://schemas.openxmlformats.org/officeDocument/2006/relationships/image" Target="../media/image115.jpg"/><Relationship Id="rId10" Type="http://schemas.openxmlformats.org/officeDocument/2006/relationships/image" Target="../media/image110.jpg"/><Relationship Id="rId4" Type="http://schemas.openxmlformats.org/officeDocument/2006/relationships/image" Target="../media/image104.jpg"/><Relationship Id="rId9" Type="http://schemas.openxmlformats.org/officeDocument/2006/relationships/image" Target="../media/image109.jpg"/><Relationship Id="rId14" Type="http://schemas.openxmlformats.org/officeDocument/2006/relationships/image" Target="../media/image11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59.jpg"/><Relationship Id="rId13" Type="http://schemas.openxmlformats.org/officeDocument/2006/relationships/image" Target="../media/image121.jpg"/><Relationship Id="rId3" Type="http://schemas.openxmlformats.org/officeDocument/2006/relationships/image" Target="../media/image54.jpg"/><Relationship Id="rId7" Type="http://schemas.openxmlformats.org/officeDocument/2006/relationships/image" Target="../media/image119.jpg"/><Relationship Id="rId12" Type="http://schemas.openxmlformats.org/officeDocument/2006/relationships/image" Target="../media/image64.jp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8.jpg"/><Relationship Id="rId11" Type="http://schemas.openxmlformats.org/officeDocument/2006/relationships/image" Target="../media/image62.jpg"/><Relationship Id="rId5" Type="http://schemas.openxmlformats.org/officeDocument/2006/relationships/image" Target="../media/image55.jpg"/><Relationship Id="rId10" Type="http://schemas.openxmlformats.org/officeDocument/2006/relationships/image" Target="../media/image120.jpg"/><Relationship Id="rId4" Type="http://schemas.openxmlformats.org/officeDocument/2006/relationships/image" Target="../media/image118.jpg"/><Relationship Id="rId9" Type="http://schemas.openxmlformats.org/officeDocument/2006/relationships/image" Target="../media/image61.jp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7.jpeg"/><Relationship Id="rId7" Type="http://schemas.openxmlformats.org/officeDocument/2006/relationships/image" Target="../media/image27.jpe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15.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png"/><Relationship Id="rId4" Type="http://schemas.openxmlformats.org/officeDocument/2006/relationships/image" Target="../media/image2.jpeg"/></Relationships>
</file>

<file path=ppt/slides/_rels/slide16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72.jpeg"/><Relationship Id="rId4" Type="http://schemas.openxmlformats.org/officeDocument/2006/relationships/image" Target="../media/image71.jpeg"/></Relationships>
</file>

<file path=ppt/slides/_rels/slide163.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2.jpeg"/><Relationship Id="rId7" Type="http://schemas.openxmlformats.org/officeDocument/2006/relationships/image" Target="../media/image124.jpe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72.jpeg"/><Relationship Id="rId4" Type="http://schemas.openxmlformats.org/officeDocument/2006/relationships/image" Target="../media/image71.jpeg"/></Relationships>
</file>

<file path=ppt/slides/_rels/slide16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2.jpeg"/><Relationship Id="rId7" Type="http://schemas.openxmlformats.org/officeDocument/2006/relationships/image" Target="../media/image124.jpe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72.jpeg"/><Relationship Id="rId4" Type="http://schemas.openxmlformats.org/officeDocument/2006/relationships/image" Target="../media/image71.jpe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image" Target="../media/image128.jpeg"/></Relationships>
</file>

<file path=ppt/slides/_rels/slide17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image" Target="../media/image128.jpeg"/></Relationships>
</file>

<file path=ppt/slides/_rels/slide17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image" Target="../media/image128.jpe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1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135.jpeg"/><Relationship Id="rId4" Type="http://schemas.openxmlformats.org/officeDocument/2006/relationships/image" Target="../media/image134.jpeg"/></Relationships>
</file>

<file path=ppt/slides/_rels/slide185.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133.jpeg"/><Relationship Id="rId7" Type="http://schemas.openxmlformats.org/officeDocument/2006/relationships/image" Target="../media/image137.jpe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186.xml.rels><?xml version="1.0" encoding="UTF-8" standalone="yes"?>
<Relationships xmlns="http://schemas.openxmlformats.org/package/2006/relationships"><Relationship Id="rId8" Type="http://schemas.openxmlformats.org/officeDocument/2006/relationships/image" Target="../media/image138.jpeg"/><Relationship Id="rId13" Type="http://schemas.openxmlformats.org/officeDocument/2006/relationships/image" Target="../media/image143.jpeg"/><Relationship Id="rId3" Type="http://schemas.openxmlformats.org/officeDocument/2006/relationships/image" Target="../media/image133.jpeg"/><Relationship Id="rId7" Type="http://schemas.openxmlformats.org/officeDocument/2006/relationships/image" Target="../media/image137.jpeg"/><Relationship Id="rId12" Type="http://schemas.openxmlformats.org/officeDocument/2006/relationships/image" Target="../media/image142.jpe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36.jpeg"/><Relationship Id="rId11" Type="http://schemas.openxmlformats.org/officeDocument/2006/relationships/image" Target="../media/image141.jpeg"/><Relationship Id="rId5" Type="http://schemas.openxmlformats.org/officeDocument/2006/relationships/image" Target="../media/image135.jpeg"/><Relationship Id="rId10" Type="http://schemas.openxmlformats.org/officeDocument/2006/relationships/image" Target="../media/image140.jpeg"/><Relationship Id="rId4" Type="http://schemas.openxmlformats.org/officeDocument/2006/relationships/image" Target="../media/image134.jpeg"/><Relationship Id="rId9" Type="http://schemas.openxmlformats.org/officeDocument/2006/relationships/image" Target="../media/image139.jpeg"/><Relationship Id="rId14" Type="http://schemas.openxmlformats.org/officeDocument/2006/relationships/image" Target="../media/image144.jpeg"/></Relationships>
</file>

<file path=ppt/slides/_rels/slide1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s>
</file>

<file path=ppt/slides/_rels/slide191.xml.rels><?xml version="1.0" encoding="UTF-8" standalone="yes"?>
<Relationships xmlns="http://schemas.openxmlformats.org/package/2006/relationships"><Relationship Id="rId8" Type="http://schemas.openxmlformats.org/officeDocument/2006/relationships/image" Target="../media/image150.jpeg"/><Relationship Id="rId3" Type="http://schemas.openxmlformats.org/officeDocument/2006/relationships/image" Target="../media/image145.jpeg"/><Relationship Id="rId7" Type="http://schemas.openxmlformats.org/officeDocument/2006/relationships/image" Target="../media/image149.jpe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48.jpeg"/><Relationship Id="rId5" Type="http://schemas.openxmlformats.org/officeDocument/2006/relationships/image" Target="../media/image147.jpeg"/><Relationship Id="rId10" Type="http://schemas.openxmlformats.org/officeDocument/2006/relationships/image" Target="../media/image152.jpeg"/><Relationship Id="rId4" Type="http://schemas.openxmlformats.org/officeDocument/2006/relationships/image" Target="../media/image146.jpeg"/><Relationship Id="rId9" Type="http://schemas.openxmlformats.org/officeDocument/2006/relationships/image" Target="../media/image151.jpeg"/></Relationships>
</file>

<file path=ppt/slides/_rels/slide1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155.jpeg"/><Relationship Id="rId4" Type="http://schemas.openxmlformats.org/officeDocument/2006/relationships/image" Target="../media/image154.jpeg"/></Relationships>
</file>

<file path=ppt/slides/_rels/slide19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155.jpeg"/><Relationship Id="rId4" Type="http://schemas.openxmlformats.org/officeDocument/2006/relationships/image" Target="../media/image154.jpeg"/></Relationships>
</file>

<file path=ppt/slides/_rels/slide196.xml.rels><?xml version="1.0" encoding="UTF-8" standalone="yes"?>
<Relationships xmlns="http://schemas.openxmlformats.org/package/2006/relationships"><Relationship Id="rId8" Type="http://schemas.openxmlformats.org/officeDocument/2006/relationships/image" Target="../media/image158.jpeg"/><Relationship Id="rId3" Type="http://schemas.openxmlformats.org/officeDocument/2006/relationships/image" Target="../media/image153.jpeg"/><Relationship Id="rId7" Type="http://schemas.openxmlformats.org/officeDocument/2006/relationships/image" Target="../media/image157.jpe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156.jpeg"/><Relationship Id="rId5" Type="http://schemas.openxmlformats.org/officeDocument/2006/relationships/image" Target="../media/image155.jpeg"/><Relationship Id="rId4" Type="http://schemas.openxmlformats.org/officeDocument/2006/relationships/image" Target="../media/image154.jpeg"/></Relationships>
</file>

<file path=ppt/slides/_rels/slide197.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image" Target="../media/image133.jpeg"/><Relationship Id="rId7" Type="http://schemas.openxmlformats.org/officeDocument/2006/relationships/image" Target="../media/image160.jpe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159.jpeg"/><Relationship Id="rId11" Type="http://schemas.openxmlformats.org/officeDocument/2006/relationships/image" Target="../media/image164.jpeg"/><Relationship Id="rId5" Type="http://schemas.openxmlformats.org/officeDocument/2006/relationships/image" Target="../media/image135.jpeg"/><Relationship Id="rId10" Type="http://schemas.openxmlformats.org/officeDocument/2006/relationships/image" Target="../media/image163.jpeg"/><Relationship Id="rId4" Type="http://schemas.openxmlformats.org/officeDocument/2006/relationships/image" Target="../media/image134.jpeg"/><Relationship Id="rId9" Type="http://schemas.openxmlformats.org/officeDocument/2006/relationships/image" Target="../media/image162.jpeg"/></Relationships>
</file>

<file path=ppt/slides/_rels/slide198.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165.jpeg"/><Relationship Id="rId7" Type="http://schemas.openxmlformats.org/officeDocument/2006/relationships/image" Target="../media/image168.jpe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167.jpeg"/><Relationship Id="rId5" Type="http://schemas.openxmlformats.org/officeDocument/2006/relationships/image" Target="../media/image166.jpeg"/><Relationship Id="rId10" Type="http://schemas.openxmlformats.org/officeDocument/2006/relationships/image" Target="../media/image170.jpeg"/><Relationship Id="rId4" Type="http://schemas.openxmlformats.org/officeDocument/2006/relationships/image" Target="../media/image134.jpeg"/><Relationship Id="rId9" Type="http://schemas.openxmlformats.org/officeDocument/2006/relationships/image" Target="../media/image169.jpeg"/></Relationships>
</file>

<file path=ppt/slides/_rels/slide199.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image" Target="../media/image171.jpeg"/><Relationship Id="rId7" Type="http://schemas.openxmlformats.org/officeDocument/2006/relationships/image" Target="../media/image133.jpe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73.jpeg"/><Relationship Id="rId5" Type="http://schemas.openxmlformats.org/officeDocument/2006/relationships/image" Target="../media/image172.jpeg"/><Relationship Id="rId10" Type="http://schemas.openxmlformats.org/officeDocument/2006/relationships/image" Target="../media/image176.jpeg"/><Relationship Id="rId4" Type="http://schemas.openxmlformats.org/officeDocument/2006/relationships/image" Target="../media/image137.jpeg"/><Relationship Id="rId9" Type="http://schemas.openxmlformats.org/officeDocument/2006/relationships/image" Target="../media/image17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181.jpeg"/><Relationship Id="rId3" Type="http://schemas.openxmlformats.org/officeDocument/2006/relationships/image" Target="../media/image177.jpeg"/><Relationship Id="rId7" Type="http://schemas.openxmlformats.org/officeDocument/2006/relationships/image" Target="../media/image180.jpe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79.jpeg"/><Relationship Id="rId5" Type="http://schemas.openxmlformats.org/officeDocument/2006/relationships/image" Target="../media/image178.jpeg"/><Relationship Id="rId10" Type="http://schemas.openxmlformats.org/officeDocument/2006/relationships/image" Target="../media/image183.jpeg"/><Relationship Id="rId4" Type="http://schemas.openxmlformats.org/officeDocument/2006/relationships/image" Target="../media/image138.jpeg"/><Relationship Id="rId9" Type="http://schemas.openxmlformats.org/officeDocument/2006/relationships/image" Target="../media/image182.jpeg"/></Relationships>
</file>

<file path=ppt/slides/_rels/slide201.xml.rels><?xml version="1.0" encoding="UTF-8" standalone="yes"?>
<Relationships xmlns="http://schemas.openxmlformats.org/package/2006/relationships"><Relationship Id="rId8" Type="http://schemas.openxmlformats.org/officeDocument/2006/relationships/image" Target="../media/image156.jpeg"/><Relationship Id="rId3" Type="http://schemas.openxmlformats.org/officeDocument/2006/relationships/image" Target="../media/image184.jpeg"/><Relationship Id="rId7" Type="http://schemas.openxmlformats.org/officeDocument/2006/relationships/image" Target="../media/image187.jpe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186.jpeg"/><Relationship Id="rId5" Type="http://schemas.openxmlformats.org/officeDocument/2006/relationships/image" Target="../media/image185.jpeg"/><Relationship Id="rId10" Type="http://schemas.openxmlformats.org/officeDocument/2006/relationships/image" Target="../media/image189.jpeg"/><Relationship Id="rId4" Type="http://schemas.openxmlformats.org/officeDocument/2006/relationships/image" Target="../media/image153.jpeg"/><Relationship Id="rId9" Type="http://schemas.openxmlformats.org/officeDocument/2006/relationships/image" Target="../media/image188.jpeg"/></Relationships>
</file>

<file path=ppt/slides/_rels/slide202.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90.jpeg"/><Relationship Id="rId7" Type="http://schemas.openxmlformats.org/officeDocument/2006/relationships/image" Target="../media/image193.jpe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92.jpeg"/><Relationship Id="rId5" Type="http://schemas.openxmlformats.org/officeDocument/2006/relationships/image" Target="../media/image191.jpeg"/><Relationship Id="rId10" Type="http://schemas.openxmlformats.org/officeDocument/2006/relationships/image" Target="../media/image195.jpeg"/><Relationship Id="rId4" Type="http://schemas.openxmlformats.org/officeDocument/2006/relationships/image" Target="../media/image157.jpeg"/><Relationship Id="rId9" Type="http://schemas.openxmlformats.org/officeDocument/2006/relationships/image" Target="../media/image194.jpeg"/></Relationships>
</file>

<file path=ppt/slides/_rels/slide203.xml.rels><?xml version="1.0" encoding="UTF-8" standalone="yes"?>
<Relationships xmlns="http://schemas.openxmlformats.org/package/2006/relationships"><Relationship Id="rId8" Type="http://schemas.openxmlformats.org/officeDocument/2006/relationships/image" Target="../media/image199.jpeg"/><Relationship Id="rId3" Type="http://schemas.openxmlformats.org/officeDocument/2006/relationships/image" Target="../media/image196.jpeg"/><Relationship Id="rId7" Type="http://schemas.openxmlformats.org/officeDocument/2006/relationships/image" Target="../media/image155.jpe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98.jpeg"/><Relationship Id="rId5" Type="http://schemas.openxmlformats.org/officeDocument/2006/relationships/image" Target="../media/image197.jpeg"/><Relationship Id="rId4" Type="http://schemas.openxmlformats.org/officeDocument/2006/relationships/image" Target="../media/image158.jpeg"/><Relationship Id="rId9" Type="http://schemas.openxmlformats.org/officeDocument/2006/relationships/image" Target="../media/image200.jpe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209.jpeg"/><Relationship Id="rId3" Type="http://schemas.openxmlformats.org/officeDocument/2006/relationships/image" Target="../media/image204.jpeg"/><Relationship Id="rId7" Type="http://schemas.openxmlformats.org/officeDocument/2006/relationships/image" Target="../media/image208.jpe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207.jpeg"/><Relationship Id="rId11" Type="http://schemas.openxmlformats.org/officeDocument/2006/relationships/image" Target="../media/image212.jpeg"/><Relationship Id="rId5" Type="http://schemas.openxmlformats.org/officeDocument/2006/relationships/image" Target="../media/image206.jpeg"/><Relationship Id="rId10" Type="http://schemas.openxmlformats.org/officeDocument/2006/relationships/image" Target="../media/image211.jpeg"/><Relationship Id="rId4" Type="http://schemas.openxmlformats.org/officeDocument/2006/relationships/image" Target="../media/image205.jpeg"/><Relationship Id="rId9" Type="http://schemas.openxmlformats.org/officeDocument/2006/relationships/image" Target="../media/image210.jpeg"/></Relationships>
</file>

<file path=ppt/slides/_rels/slide214.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160.xml"/><Relationship Id="rId1" Type="http://schemas.openxmlformats.org/officeDocument/2006/relationships/slideLayout" Target="../slideLayouts/slideLayout2.xml"/><Relationship Id="rId5" Type="http://schemas.openxmlformats.org/officeDocument/2006/relationships/image" Target="../media/image206.jpeg"/><Relationship Id="rId4" Type="http://schemas.openxmlformats.org/officeDocument/2006/relationships/image" Target="../media/image205.jpeg"/></Relationships>
</file>

<file path=ppt/slides/_rels/slide215.xml.rels><?xml version="1.0" encoding="UTF-8" standalone="yes"?>
<Relationships xmlns="http://schemas.openxmlformats.org/package/2006/relationships"><Relationship Id="rId8" Type="http://schemas.openxmlformats.org/officeDocument/2006/relationships/image" Target="../media/image215.jpeg"/><Relationship Id="rId3" Type="http://schemas.openxmlformats.org/officeDocument/2006/relationships/image" Target="../media/image204.jpeg"/><Relationship Id="rId7" Type="http://schemas.openxmlformats.org/officeDocument/2006/relationships/image" Target="../media/image214.jpe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213.jpeg"/><Relationship Id="rId5" Type="http://schemas.openxmlformats.org/officeDocument/2006/relationships/image" Target="../media/image206.jpeg"/><Relationship Id="rId4" Type="http://schemas.openxmlformats.org/officeDocument/2006/relationships/image" Target="../media/image205.jpeg"/><Relationship Id="rId9" Type="http://schemas.openxmlformats.org/officeDocument/2006/relationships/image" Target="../media/image216.jpeg"/></Relationships>
</file>

<file path=ppt/slides/_rels/slide216.xml.rels><?xml version="1.0" encoding="UTF-8" standalone="yes"?>
<Relationships xmlns="http://schemas.openxmlformats.org/package/2006/relationships"><Relationship Id="rId8" Type="http://schemas.openxmlformats.org/officeDocument/2006/relationships/image" Target="../media/image215.jpeg"/><Relationship Id="rId3" Type="http://schemas.openxmlformats.org/officeDocument/2006/relationships/image" Target="../media/image204.jpeg"/><Relationship Id="rId7" Type="http://schemas.openxmlformats.org/officeDocument/2006/relationships/image" Target="../media/image214.jpeg"/><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213.jpeg"/><Relationship Id="rId5" Type="http://schemas.openxmlformats.org/officeDocument/2006/relationships/image" Target="../media/image206.jpeg"/><Relationship Id="rId4" Type="http://schemas.openxmlformats.org/officeDocument/2006/relationships/image" Target="../media/image205.jpeg"/><Relationship Id="rId9" Type="http://schemas.openxmlformats.org/officeDocument/2006/relationships/image" Target="../media/image216.jpeg"/></Relationships>
</file>

<file path=ppt/slides/_rels/slide217.xml.rels><?xml version="1.0" encoding="UTF-8" standalone="yes"?>
<Relationships xmlns="http://schemas.openxmlformats.org/package/2006/relationships"><Relationship Id="rId3" Type="http://schemas.openxmlformats.org/officeDocument/2006/relationships/image" Target="../media/image217.jpeg"/><Relationship Id="rId7" Type="http://schemas.openxmlformats.org/officeDocument/2006/relationships/image" Target="../media/image221.jpe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20.jpeg"/><Relationship Id="rId5" Type="http://schemas.openxmlformats.org/officeDocument/2006/relationships/image" Target="../media/image219.jpeg"/><Relationship Id="rId4" Type="http://schemas.openxmlformats.org/officeDocument/2006/relationships/image" Target="../media/image218.jpeg"/></Relationships>
</file>

<file path=ppt/slides/_rels/slide218.xml.rels><?xml version="1.0" encoding="UTF-8" standalone="yes"?>
<Relationships xmlns="http://schemas.openxmlformats.org/package/2006/relationships"><Relationship Id="rId3" Type="http://schemas.openxmlformats.org/officeDocument/2006/relationships/image" Target="../media/image217.jpeg"/><Relationship Id="rId7" Type="http://schemas.openxmlformats.org/officeDocument/2006/relationships/image" Target="../media/image221.jpe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220.jpeg"/><Relationship Id="rId5" Type="http://schemas.openxmlformats.org/officeDocument/2006/relationships/image" Target="../media/image219.jpeg"/><Relationship Id="rId4" Type="http://schemas.openxmlformats.org/officeDocument/2006/relationships/image" Target="../media/image218.jpeg"/></Relationships>
</file>

<file path=ppt/slides/_rels/slide21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65.xm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133.jpeg"/><Relationship Id="rId7" Type="http://schemas.openxmlformats.org/officeDocument/2006/relationships/image" Target="../media/image135.jpe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image" Target="../media/image136.jpeg"/><Relationship Id="rId4" Type="http://schemas.openxmlformats.org/officeDocument/2006/relationships/image" Target="../media/image134.jpeg"/></Relationships>
</file>

<file path=ppt/slides/_rels/slide223.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5.png"/><Relationship Id="rId7" Type="http://schemas.openxmlformats.org/officeDocument/2006/relationships/image" Target="../media/image228.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8.png"/></Relationships>
</file>

<file path=ppt/slides/_rels/slide2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231.jpg"/></Relationships>
</file>

<file path=ppt/slides/_rels/slide238.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231.jpg"/></Relationships>
</file>

<file path=ppt/slides/_rels/slide239.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231.jp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13.jpeg"/></Relationships>
</file>

<file path=ppt/slides/_rels/slide24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4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4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7.jpeg"/><Relationship Id="rId7" Type="http://schemas.openxmlformats.org/officeDocument/2006/relationships/image" Target="../media/image27.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5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6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8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94.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e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95.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96.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e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97.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3.jpg"/><Relationship Id="rId3" Type="http://schemas.openxmlformats.org/officeDocument/2006/relationships/image" Target="../media/image53.jpg"/><Relationship Id="rId7" Type="http://schemas.openxmlformats.org/officeDocument/2006/relationships/image" Target="../media/image57.jpg"/><Relationship Id="rId12" Type="http://schemas.openxmlformats.org/officeDocument/2006/relationships/image" Target="../media/image62.jpg"/><Relationship Id="rId17" Type="http://schemas.openxmlformats.org/officeDocument/2006/relationships/image" Target="../media/image67.jpeg"/><Relationship Id="rId2" Type="http://schemas.openxmlformats.org/officeDocument/2006/relationships/notesSlide" Target="../notesSlides/notesSlide78.xml"/><Relationship Id="rId16"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56.jpg"/><Relationship Id="rId11" Type="http://schemas.openxmlformats.org/officeDocument/2006/relationships/image" Target="../media/image61.jpg"/><Relationship Id="rId5" Type="http://schemas.openxmlformats.org/officeDocument/2006/relationships/image" Target="../media/image55.jpg"/><Relationship Id="rId15" Type="http://schemas.openxmlformats.org/officeDocument/2006/relationships/image" Target="../media/image65.jpeg"/><Relationship Id="rId10" Type="http://schemas.openxmlformats.org/officeDocument/2006/relationships/image" Target="../media/image60.jpg"/><Relationship Id="rId4" Type="http://schemas.openxmlformats.org/officeDocument/2006/relationships/image" Target="../media/image54.jpg"/><Relationship Id="rId9" Type="http://schemas.openxmlformats.org/officeDocument/2006/relationships/image" Target="../media/image59.jpg"/><Relationship Id="rId14" Type="http://schemas.openxmlformats.org/officeDocument/2006/relationships/image" Target="../media/image64.jpg"/></Relationships>
</file>

<file path=ppt/slides/_rels/slide98.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3.jpg"/><Relationship Id="rId3" Type="http://schemas.openxmlformats.org/officeDocument/2006/relationships/image" Target="../media/image53.jpg"/><Relationship Id="rId7" Type="http://schemas.openxmlformats.org/officeDocument/2006/relationships/image" Target="../media/image57.jpg"/><Relationship Id="rId12" Type="http://schemas.openxmlformats.org/officeDocument/2006/relationships/image" Target="../media/image62.jpg"/><Relationship Id="rId17" Type="http://schemas.openxmlformats.org/officeDocument/2006/relationships/image" Target="../media/image67.jpeg"/><Relationship Id="rId2" Type="http://schemas.openxmlformats.org/officeDocument/2006/relationships/notesSlide" Target="../notesSlides/notesSlide79.xml"/><Relationship Id="rId16"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56.jpg"/><Relationship Id="rId11" Type="http://schemas.openxmlformats.org/officeDocument/2006/relationships/image" Target="../media/image61.jpg"/><Relationship Id="rId5" Type="http://schemas.openxmlformats.org/officeDocument/2006/relationships/image" Target="../media/image55.jpg"/><Relationship Id="rId15" Type="http://schemas.openxmlformats.org/officeDocument/2006/relationships/image" Target="../media/image65.jpeg"/><Relationship Id="rId10" Type="http://schemas.openxmlformats.org/officeDocument/2006/relationships/image" Target="../media/image60.jpg"/><Relationship Id="rId4" Type="http://schemas.openxmlformats.org/officeDocument/2006/relationships/image" Target="../media/image54.jpg"/><Relationship Id="rId9" Type="http://schemas.openxmlformats.org/officeDocument/2006/relationships/image" Target="../media/image59.jpg"/><Relationship Id="rId14" Type="http://schemas.openxmlformats.org/officeDocument/2006/relationships/image" Target="../media/image64.jpg"/></Relationships>
</file>

<file path=ppt/slides/_rels/slide9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69643" y="1160060"/>
            <a:ext cx="7004713" cy="2783937"/>
          </a:xfrm>
        </p:spPr>
        <p:txBody>
          <a:bodyPr>
            <a:noAutofit/>
          </a:bodyPr>
          <a:lstStyle/>
          <a:p>
            <a:r>
              <a:rPr lang="ja-JP" altLang="en-US" b="1" dirty="0"/>
              <a:t>人工知能による</a:t>
            </a:r>
            <a:br>
              <a:rPr lang="en-US" altLang="ja-JP" b="1" dirty="0"/>
            </a:br>
            <a:r>
              <a:rPr lang="ja-JP" altLang="en-US" b="1" dirty="0"/>
              <a:t>多義図形認識手法の提案及び解析</a:t>
            </a:r>
            <a:endParaRPr kumimoji="1" lang="ja-JP" altLang="en-US" b="1" dirty="0"/>
          </a:p>
        </p:txBody>
      </p:sp>
      <p:sp>
        <p:nvSpPr>
          <p:cNvPr id="3" name="サブタイトル 2"/>
          <p:cNvSpPr>
            <a:spLocks noGrp="1"/>
          </p:cNvSpPr>
          <p:nvPr>
            <p:ph type="subTitle" idx="1"/>
          </p:nvPr>
        </p:nvSpPr>
        <p:spPr>
          <a:xfrm>
            <a:off x="1143000" y="4799989"/>
            <a:ext cx="6858000" cy="1082196"/>
          </a:xfrm>
        </p:spPr>
        <p:txBody>
          <a:bodyPr>
            <a:normAutofit/>
          </a:bodyPr>
          <a:lstStyle/>
          <a:p>
            <a:r>
              <a:rPr lang="ja-JP" altLang="en-US" sz="2700" dirty="0"/>
              <a:t>ソフトウェアシステム研究グループ</a:t>
            </a:r>
            <a:endParaRPr lang="en-US" altLang="ja-JP" sz="2700" dirty="0"/>
          </a:p>
          <a:p>
            <a:r>
              <a:rPr lang="ja-JP" altLang="en-US" sz="2700" dirty="0"/>
              <a:t>堀江紗世　森直樹</a:t>
            </a:r>
          </a:p>
        </p:txBody>
      </p:sp>
    </p:spTree>
    <p:extLst>
      <p:ext uri="{BB962C8B-B14F-4D97-AF65-F5344CB8AC3E}">
        <p14:creationId xmlns:p14="http://schemas.microsoft.com/office/powerpoint/2010/main" val="95897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577" y="1173810"/>
            <a:ext cx="5284846" cy="3416637"/>
          </a:xfrm>
          <a:prstGeom prst="rect">
            <a:avLst/>
          </a:prstGeom>
        </p:spPr>
      </p:pic>
      <p:sp>
        <p:nvSpPr>
          <p:cNvPr id="2" name="タイトル 1"/>
          <p:cNvSpPr>
            <a:spLocks noGrp="1"/>
          </p:cNvSpPr>
          <p:nvPr>
            <p:ph type="title"/>
          </p:nvPr>
        </p:nvSpPr>
        <p:spPr/>
        <p:txBody>
          <a:bodyPr/>
          <a:lstStyle/>
          <a:p>
            <a:r>
              <a:rPr kumimoji="1" lang="ja-JP" altLang="en-US" dirty="0"/>
              <a:t>多義図形</a:t>
            </a:r>
          </a:p>
        </p:txBody>
      </p:sp>
      <p:sp>
        <p:nvSpPr>
          <p:cNvPr id="3" name="コンテンツ プレースホルダー 2"/>
          <p:cNvSpPr>
            <a:spLocks noGrp="1"/>
          </p:cNvSpPr>
          <p:nvPr>
            <p:ph idx="1"/>
          </p:nvPr>
        </p:nvSpPr>
        <p:spPr>
          <a:xfrm>
            <a:off x="736553" y="4705104"/>
            <a:ext cx="7778797" cy="1953703"/>
          </a:xfrm>
        </p:spPr>
        <p:txBody>
          <a:bodyPr>
            <a:normAutofit/>
          </a:bodyPr>
          <a:lstStyle/>
          <a:p>
            <a:r>
              <a:rPr lang="ja-JP" altLang="en-US" sz="3200" dirty="0"/>
              <a:t>人間の視覚系によって </a:t>
            </a:r>
            <a:r>
              <a:rPr lang="en-US" altLang="ja-JP" sz="3200" b="1" u="sng" dirty="0"/>
              <a:t>2 </a:t>
            </a:r>
            <a:r>
              <a:rPr lang="ja-JP" altLang="en-US" sz="3200" b="1" u="sng" dirty="0"/>
              <a:t>通り以上</a:t>
            </a:r>
            <a:r>
              <a:rPr lang="ja-JP" altLang="en-US" sz="3200" dirty="0"/>
              <a:t>に解釈される図形</a:t>
            </a:r>
            <a:endParaRPr lang="en-US" altLang="ja-JP" sz="3200" dirty="0"/>
          </a:p>
          <a:p>
            <a:r>
              <a:rPr lang="ja-JP" altLang="en-US" sz="3200" b="1" u="sng" dirty="0"/>
              <a:t>注視点・選択的注意</a:t>
            </a:r>
            <a:r>
              <a:rPr lang="ja-JP" altLang="en-US" sz="3200" dirty="0"/>
              <a:t>による影響</a:t>
            </a:r>
            <a:endParaRPr lang="en-US" altLang="ja-JP" sz="3200" dirty="0"/>
          </a:p>
          <a:p>
            <a:endParaRPr lang="ja-JP" altLang="en-US" sz="3200" dirty="0"/>
          </a:p>
        </p:txBody>
      </p:sp>
      <p:sp>
        <p:nvSpPr>
          <p:cNvPr id="6" name="正方形/長方形 5"/>
          <p:cNvSpPr/>
          <p:nvPr/>
        </p:nvSpPr>
        <p:spPr>
          <a:xfrm>
            <a:off x="628650" y="6467560"/>
            <a:ext cx="7388941" cy="253916"/>
          </a:xfrm>
          <a:prstGeom prst="rect">
            <a:avLst/>
          </a:prstGeom>
        </p:spPr>
        <p:txBody>
          <a:bodyPr wrap="square">
            <a:spAutoFit/>
          </a:bodyPr>
          <a:lstStyle/>
          <a:p>
            <a:r>
              <a:rPr lang="ja-JP" altLang="en-US" sz="900" dirty="0">
                <a:latin typeface="IPAexMincho"/>
              </a:rPr>
              <a:t>岸本充史</a:t>
            </a:r>
            <a:r>
              <a:rPr lang="en-US" altLang="ja-JP" sz="1050" dirty="0">
                <a:latin typeface="CMR10"/>
              </a:rPr>
              <a:t>, </a:t>
            </a:r>
            <a:r>
              <a:rPr lang="ja-JP" altLang="en-US" sz="900" dirty="0">
                <a:latin typeface="IPAexMincho"/>
              </a:rPr>
              <a:t>川端信男</a:t>
            </a:r>
            <a:r>
              <a:rPr lang="en-US" altLang="ja-JP" sz="1050" dirty="0">
                <a:latin typeface="CMR10"/>
              </a:rPr>
              <a:t>. </a:t>
            </a:r>
            <a:r>
              <a:rPr lang="ja-JP" altLang="en-US" sz="900" dirty="0">
                <a:latin typeface="IPAexMincho"/>
              </a:rPr>
              <a:t>局所的・大域的情報選択モデルによる多義図形の非あいまい化</a:t>
            </a:r>
            <a:r>
              <a:rPr lang="en-US" altLang="ja-JP" sz="1050" dirty="0">
                <a:latin typeface="CMR10"/>
              </a:rPr>
              <a:t>. </a:t>
            </a:r>
            <a:r>
              <a:rPr lang="ja-JP" altLang="en-US" sz="900" dirty="0">
                <a:latin typeface="IPAexMincho"/>
              </a:rPr>
              <a:t>テレビジョン学会誌</a:t>
            </a:r>
            <a:r>
              <a:rPr lang="en-US" altLang="ja-JP" sz="1050" dirty="0">
                <a:latin typeface="CMR10"/>
              </a:rPr>
              <a:t>, Vol. 50, No. 5, pp. 594–598, 1996.</a:t>
            </a:r>
            <a:endParaRPr lang="ja-JP" altLang="en-US" sz="900" dirty="0"/>
          </a:p>
        </p:txBody>
      </p:sp>
      <p:sp>
        <p:nvSpPr>
          <p:cNvPr id="7" name="スライド番号プレースホルダー 3">
            <a:extLst>
              <a:ext uri="{FF2B5EF4-FFF2-40B4-BE49-F238E27FC236}">
                <a16:creationId xmlns:a16="http://schemas.microsoft.com/office/drawing/2014/main" id="{CA2C6EAA-4505-474D-9C17-CC8A8703C3C7}"/>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10</a:t>
            </a:fld>
            <a:endParaRPr kumimoji="1" lang="ja-JP" altLang="en-US" dirty="0"/>
          </a:p>
        </p:txBody>
      </p:sp>
      <p:sp>
        <p:nvSpPr>
          <p:cNvPr id="8" name="楕円 7">
            <a:extLst>
              <a:ext uri="{FF2B5EF4-FFF2-40B4-BE49-F238E27FC236}">
                <a16:creationId xmlns:a16="http://schemas.microsoft.com/office/drawing/2014/main" id="{A46BADEB-FD74-4356-A67B-04BAFA0FCA77}"/>
              </a:ext>
            </a:extLst>
          </p:cNvPr>
          <p:cNvSpPr/>
          <p:nvPr/>
        </p:nvSpPr>
        <p:spPr>
          <a:xfrm>
            <a:off x="6250677" y="2039084"/>
            <a:ext cx="777923" cy="77792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28147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2-1-1 </a:t>
            </a:r>
            <a:r>
              <a:rPr kumimoji="1" lang="ja-JP" altLang="en-US" dirty="0"/>
              <a:t>実験条件</a:t>
            </a:r>
          </a:p>
        </p:txBody>
      </p:sp>
      <p:graphicFrame>
        <p:nvGraphicFramePr>
          <p:cNvPr id="5" name="コンテンツ プレースホルダー 4"/>
          <p:cNvGraphicFramePr>
            <a:graphicFrameLocks noGrp="1"/>
          </p:cNvGraphicFramePr>
          <p:nvPr>
            <p:ph idx="1"/>
          </p:nvPr>
        </p:nvGraphicFramePr>
        <p:xfrm>
          <a:off x="1277634" y="1944015"/>
          <a:ext cx="6723366" cy="3886200"/>
        </p:xfrm>
        <a:graphic>
          <a:graphicData uri="http://schemas.openxmlformats.org/drawingml/2006/table">
            <a:tbl>
              <a:tblPr firstRow="1" bandRow="1">
                <a:tableStyleId>{BC89EF96-8CEA-46FF-86C4-4CE0E7609802}</a:tableStyleId>
              </a:tblPr>
              <a:tblGrid>
                <a:gridCol w="2267417">
                  <a:extLst>
                    <a:ext uri="{9D8B030D-6E8A-4147-A177-3AD203B41FA5}">
                      <a16:colId xmlns:a16="http://schemas.microsoft.com/office/drawing/2014/main" val="3854239592"/>
                    </a:ext>
                  </a:extLst>
                </a:gridCol>
                <a:gridCol w="4455949">
                  <a:extLst>
                    <a:ext uri="{9D8B030D-6E8A-4147-A177-3AD203B41FA5}">
                      <a16:colId xmlns:a16="http://schemas.microsoft.com/office/drawing/2014/main" val="1459040577"/>
                    </a:ext>
                  </a:extLst>
                </a:gridCol>
              </a:tblGrid>
              <a:tr h="388620">
                <a:tc>
                  <a:txBody>
                    <a:bodyPr/>
                    <a:lstStyle/>
                    <a:p>
                      <a:pPr algn="ctr"/>
                      <a:r>
                        <a:rPr kumimoji="1" lang="ja-JP" altLang="en-US" sz="2100" b="0" dirty="0"/>
                        <a:t>クラス</a:t>
                      </a:r>
                    </a:p>
                  </a:txBody>
                  <a:tcPr marL="68580" marR="68580" marT="34290" marB="34290"/>
                </a:tc>
                <a:tc>
                  <a:txBody>
                    <a:bodyPr/>
                    <a:lstStyle/>
                    <a:p>
                      <a:pPr algn="ctr"/>
                      <a:r>
                        <a:rPr kumimoji="1" lang="en-US" altLang="ja-JP" sz="2100" b="0" dirty="0"/>
                        <a:t>2 </a:t>
                      </a:r>
                      <a:r>
                        <a:rPr kumimoji="1" lang="ja-JP" altLang="en-US" sz="2100" b="0" dirty="0"/>
                        <a:t>クラス</a:t>
                      </a:r>
                      <a:r>
                        <a:rPr kumimoji="1" lang="en-US" altLang="ja-JP" sz="2100" b="0" dirty="0"/>
                        <a:t>(</a:t>
                      </a:r>
                      <a:r>
                        <a:rPr kumimoji="1" lang="ja-JP" altLang="en-US" sz="2100" b="0" dirty="0"/>
                        <a:t>馬，蛙</a:t>
                      </a:r>
                      <a:r>
                        <a:rPr kumimoji="1" lang="en-US" altLang="ja-JP" sz="2100" b="0" dirty="0"/>
                        <a:t>)</a:t>
                      </a:r>
                      <a:endParaRPr kumimoji="1" lang="ja-JP" altLang="en-US" sz="2100" b="0" dirty="0"/>
                    </a:p>
                  </a:txBody>
                  <a:tcPr marL="68580" marR="68580" marT="34290" marB="34290"/>
                </a:tc>
                <a:extLst>
                  <a:ext uri="{0D108BD9-81ED-4DB2-BD59-A6C34878D82A}">
                    <a16:rowId xmlns:a16="http://schemas.microsoft.com/office/drawing/2014/main" val="2267194707"/>
                  </a:ext>
                </a:extLst>
              </a:tr>
              <a:tr h="388620">
                <a:tc>
                  <a:txBody>
                    <a:bodyPr/>
                    <a:lstStyle/>
                    <a:p>
                      <a:pPr algn="ctr"/>
                      <a:r>
                        <a:rPr kumimoji="1" lang="en-US" altLang="ja-JP" sz="2100" dirty="0"/>
                        <a:t>epoch</a:t>
                      </a:r>
                      <a:endParaRPr kumimoji="1" lang="ja-JP" altLang="en-US" sz="2100" dirty="0"/>
                    </a:p>
                  </a:txBody>
                  <a:tcPr marL="68580" marR="68580" marT="34290" marB="34290"/>
                </a:tc>
                <a:tc>
                  <a:txBody>
                    <a:bodyPr/>
                    <a:lstStyle/>
                    <a:p>
                      <a:pPr algn="ctr"/>
                      <a:r>
                        <a:rPr kumimoji="1" lang="en-US" altLang="ja-JP" sz="2100" dirty="0"/>
                        <a:t>50</a:t>
                      </a:r>
                      <a:endParaRPr kumimoji="1" lang="ja-JP" altLang="en-US" sz="2100" dirty="0"/>
                    </a:p>
                  </a:txBody>
                  <a:tcPr marL="68580" marR="68580" marT="34290" marB="34290"/>
                </a:tc>
                <a:extLst>
                  <a:ext uri="{0D108BD9-81ED-4DB2-BD59-A6C34878D82A}">
                    <a16:rowId xmlns:a16="http://schemas.microsoft.com/office/drawing/2014/main" val="2224215477"/>
                  </a:ext>
                </a:extLst>
              </a:tr>
              <a:tr h="388620">
                <a:tc>
                  <a:txBody>
                    <a:bodyPr/>
                    <a:lstStyle/>
                    <a:p>
                      <a:pPr algn="ctr"/>
                      <a:r>
                        <a:rPr kumimoji="1" lang="ja-JP" altLang="en-US" sz="2100" dirty="0"/>
                        <a:t>バッチサイズ</a:t>
                      </a:r>
                    </a:p>
                  </a:txBody>
                  <a:tcPr marL="68580" marR="68580" marT="34290" marB="34290"/>
                </a:tc>
                <a:tc>
                  <a:txBody>
                    <a:bodyPr/>
                    <a:lstStyle/>
                    <a:p>
                      <a:pPr algn="ctr"/>
                      <a:r>
                        <a:rPr kumimoji="1" lang="en-US" altLang="ja-JP" sz="2100" dirty="0"/>
                        <a:t>100</a:t>
                      </a:r>
                      <a:endParaRPr kumimoji="1" lang="ja-JP" altLang="en-US" sz="2100" dirty="0"/>
                    </a:p>
                  </a:txBody>
                  <a:tcPr marL="68580" marR="68580" marT="34290" marB="34290"/>
                </a:tc>
                <a:extLst>
                  <a:ext uri="{0D108BD9-81ED-4DB2-BD59-A6C34878D82A}">
                    <a16:rowId xmlns:a16="http://schemas.microsoft.com/office/drawing/2014/main" val="3619056834"/>
                  </a:ext>
                </a:extLst>
              </a:tr>
              <a:tr h="388620">
                <a:tc>
                  <a:txBody>
                    <a:bodyPr/>
                    <a:lstStyle/>
                    <a:p>
                      <a:pPr algn="ctr"/>
                      <a:r>
                        <a:rPr kumimoji="1" lang="en-US" altLang="ja-JP" sz="2100" dirty="0"/>
                        <a:t>Train</a:t>
                      </a:r>
                      <a:r>
                        <a:rPr kumimoji="1" lang="en-US" altLang="ja-JP" sz="2100" baseline="0" dirty="0"/>
                        <a:t> </a:t>
                      </a:r>
                      <a:r>
                        <a:rPr kumimoji="1" lang="ja-JP" altLang="en-US" sz="2100" baseline="0" dirty="0"/>
                        <a:t>枚数</a:t>
                      </a:r>
                      <a:endParaRPr kumimoji="1" lang="ja-JP" altLang="en-US" sz="2100" dirty="0"/>
                    </a:p>
                  </a:txBody>
                  <a:tcPr marL="68580" marR="68580" marT="34290" marB="34290"/>
                </a:tc>
                <a:tc>
                  <a:txBody>
                    <a:bodyPr/>
                    <a:lstStyle/>
                    <a:p>
                      <a:pPr algn="ctr"/>
                      <a:r>
                        <a:rPr kumimoji="1" lang="en-US" altLang="ja-JP" sz="2100" dirty="0"/>
                        <a:t>10000</a:t>
                      </a:r>
                      <a:r>
                        <a:rPr kumimoji="1" lang="ja-JP" altLang="en-US" sz="2100" dirty="0"/>
                        <a:t> 枚</a:t>
                      </a:r>
                      <a:r>
                        <a:rPr kumimoji="1" lang="en-US" altLang="ja-JP" sz="2100" dirty="0"/>
                        <a:t>/</a:t>
                      </a:r>
                      <a:r>
                        <a:rPr kumimoji="1" lang="ja-JP" altLang="en-US" sz="2100" dirty="0"/>
                        <a:t>クラス</a:t>
                      </a:r>
                    </a:p>
                  </a:txBody>
                  <a:tcPr marL="68580" marR="68580" marT="34290" marB="34290"/>
                </a:tc>
                <a:extLst>
                  <a:ext uri="{0D108BD9-81ED-4DB2-BD59-A6C34878D82A}">
                    <a16:rowId xmlns:a16="http://schemas.microsoft.com/office/drawing/2014/main" val="2269547339"/>
                  </a:ext>
                </a:extLst>
              </a:tr>
              <a:tr h="388620">
                <a:tc>
                  <a:txBody>
                    <a:bodyPr/>
                    <a:lstStyle/>
                    <a:p>
                      <a:pPr algn="ctr"/>
                      <a:r>
                        <a:rPr kumimoji="1" lang="en-US" altLang="ja-JP" sz="2100" dirty="0"/>
                        <a:t>Valid / Test </a:t>
                      </a:r>
                      <a:r>
                        <a:rPr kumimoji="1" lang="ja-JP" altLang="en-US" sz="2100" dirty="0"/>
                        <a:t>枚数</a:t>
                      </a:r>
                    </a:p>
                  </a:txBody>
                  <a:tcPr marL="68580" marR="68580" marT="34290" marB="34290"/>
                </a:tc>
                <a:tc>
                  <a:txBody>
                    <a:bodyPr/>
                    <a:lstStyle/>
                    <a:p>
                      <a:pPr algn="ctr"/>
                      <a:r>
                        <a:rPr kumimoji="1" lang="en-US" altLang="ja-JP" sz="2100" dirty="0"/>
                        <a:t>2000 </a:t>
                      </a:r>
                      <a:r>
                        <a:rPr kumimoji="1" lang="ja-JP" altLang="en-US" sz="2100" dirty="0"/>
                        <a:t>枚</a:t>
                      </a:r>
                      <a:r>
                        <a:rPr kumimoji="1" lang="en-US" altLang="ja-JP" sz="2100" dirty="0"/>
                        <a:t>/</a:t>
                      </a:r>
                      <a:r>
                        <a:rPr kumimoji="1" lang="ja-JP" altLang="en-US" sz="2100" dirty="0"/>
                        <a:t>クラス</a:t>
                      </a:r>
                    </a:p>
                  </a:txBody>
                  <a:tcPr marL="68580" marR="68580" marT="34290" marB="34290"/>
                </a:tc>
                <a:extLst>
                  <a:ext uri="{0D108BD9-81ED-4DB2-BD59-A6C34878D82A}">
                    <a16:rowId xmlns:a16="http://schemas.microsoft.com/office/drawing/2014/main" val="2579911050"/>
                  </a:ext>
                </a:extLst>
              </a:tr>
              <a:tr h="388620">
                <a:tc>
                  <a:txBody>
                    <a:bodyPr/>
                    <a:lstStyle/>
                    <a:p>
                      <a:pPr algn="ctr"/>
                      <a:r>
                        <a:rPr kumimoji="1" lang="ja-JP" altLang="en-US" sz="2100" dirty="0"/>
                        <a:t>データサイズ</a:t>
                      </a:r>
                    </a:p>
                  </a:txBody>
                  <a:tcPr marL="68580" marR="68580" marT="34290" marB="34290"/>
                </a:tc>
                <a:tc>
                  <a:txBody>
                    <a:bodyPr/>
                    <a:lstStyle/>
                    <a:p>
                      <a:pPr algn="ctr"/>
                      <a:r>
                        <a:rPr kumimoji="1" lang="en-US" altLang="ja-JP" sz="2100" dirty="0"/>
                        <a:t>32 × 32 × 3</a:t>
                      </a:r>
                      <a:endParaRPr kumimoji="1" lang="ja-JP" altLang="en-US" sz="2100" dirty="0"/>
                    </a:p>
                  </a:txBody>
                  <a:tcPr marL="68580" marR="68580" marT="34290" marB="34290"/>
                </a:tc>
                <a:extLst>
                  <a:ext uri="{0D108BD9-81ED-4DB2-BD59-A6C34878D82A}">
                    <a16:rowId xmlns:a16="http://schemas.microsoft.com/office/drawing/2014/main" val="1767006493"/>
                  </a:ext>
                </a:extLst>
              </a:tr>
              <a:tr h="388620">
                <a:tc>
                  <a:txBody>
                    <a:bodyPr/>
                    <a:lstStyle/>
                    <a:p>
                      <a:pPr algn="ctr"/>
                      <a:r>
                        <a:rPr kumimoji="1" lang="ja-JP" altLang="en-US" sz="2100" dirty="0"/>
                        <a:t>活性化関数</a:t>
                      </a:r>
                    </a:p>
                  </a:txBody>
                  <a:tcPr marL="68580" marR="68580" marT="34290" marB="34290"/>
                </a:tc>
                <a:tc>
                  <a:txBody>
                    <a:bodyPr/>
                    <a:lstStyle/>
                    <a:p>
                      <a:pPr algn="ctr"/>
                      <a:r>
                        <a:rPr kumimoji="1" lang="en-US" altLang="ja-JP" sz="2100" dirty="0" err="1"/>
                        <a:t>Softmax</a:t>
                      </a:r>
                      <a:endParaRPr kumimoji="1" lang="ja-JP" altLang="en-US" sz="2100" dirty="0"/>
                    </a:p>
                  </a:txBody>
                  <a:tcPr marL="68580" marR="68580" marT="34290" marB="34290"/>
                </a:tc>
                <a:extLst>
                  <a:ext uri="{0D108BD9-81ED-4DB2-BD59-A6C34878D82A}">
                    <a16:rowId xmlns:a16="http://schemas.microsoft.com/office/drawing/2014/main" val="38319810"/>
                  </a:ext>
                </a:extLst>
              </a:tr>
              <a:tr h="388620">
                <a:tc>
                  <a:txBody>
                    <a:bodyPr/>
                    <a:lstStyle/>
                    <a:p>
                      <a:pPr algn="ctr"/>
                      <a:r>
                        <a:rPr kumimoji="1" lang="ja-JP" altLang="en-US" sz="2100" dirty="0"/>
                        <a:t>最適化関数</a:t>
                      </a:r>
                    </a:p>
                  </a:txBody>
                  <a:tcPr marL="68580" marR="68580" marT="34290" marB="34290"/>
                </a:tc>
                <a:tc>
                  <a:txBody>
                    <a:bodyPr/>
                    <a:lstStyle/>
                    <a:p>
                      <a:pPr algn="ctr"/>
                      <a:r>
                        <a:rPr kumimoji="1" lang="en-US" altLang="ja-JP" sz="2100" dirty="0"/>
                        <a:t>Adam</a:t>
                      </a:r>
                      <a:endParaRPr kumimoji="1" lang="ja-JP" altLang="en-US" sz="2100" dirty="0"/>
                    </a:p>
                  </a:txBody>
                  <a:tcPr marL="68580" marR="68580" marT="34290" marB="34290"/>
                </a:tc>
                <a:extLst>
                  <a:ext uri="{0D108BD9-81ED-4DB2-BD59-A6C34878D82A}">
                    <a16:rowId xmlns:a16="http://schemas.microsoft.com/office/drawing/2014/main" val="2964032907"/>
                  </a:ext>
                </a:extLst>
              </a:tr>
              <a:tr h="388620">
                <a:tc>
                  <a:txBody>
                    <a:bodyPr/>
                    <a:lstStyle/>
                    <a:p>
                      <a:pPr algn="ctr"/>
                      <a:r>
                        <a:rPr kumimoji="1" lang="ja-JP" altLang="en-US" sz="2100" dirty="0"/>
                        <a:t>損失関数</a:t>
                      </a:r>
                    </a:p>
                  </a:txBody>
                  <a:tcPr marL="68580" marR="68580" marT="34290" marB="34290"/>
                </a:tc>
                <a:tc>
                  <a:txBody>
                    <a:bodyPr/>
                    <a:lstStyle/>
                    <a:p>
                      <a:pPr algn="ctr"/>
                      <a:r>
                        <a:rPr kumimoji="1" lang="en-US" altLang="ja-JP" sz="2100" dirty="0"/>
                        <a:t>Categorical cross entropy</a:t>
                      </a:r>
                      <a:endParaRPr kumimoji="1" lang="ja-JP" altLang="en-US" sz="2100" dirty="0"/>
                    </a:p>
                  </a:txBody>
                  <a:tcPr marL="68580" marR="68580" marT="34290" marB="34290"/>
                </a:tc>
                <a:extLst>
                  <a:ext uri="{0D108BD9-81ED-4DB2-BD59-A6C34878D82A}">
                    <a16:rowId xmlns:a16="http://schemas.microsoft.com/office/drawing/2014/main" val="2142932492"/>
                  </a:ext>
                </a:extLst>
              </a:tr>
              <a:tr h="388620">
                <a:tc>
                  <a:txBody>
                    <a:bodyPr/>
                    <a:lstStyle/>
                    <a:p>
                      <a:pPr algn="ctr"/>
                      <a:r>
                        <a:rPr kumimoji="1" lang="ja-JP" altLang="en-US" sz="2100" dirty="0"/>
                        <a:t>学習率</a:t>
                      </a:r>
                    </a:p>
                  </a:txBody>
                  <a:tcPr marL="68580" marR="68580" marT="34290" marB="34290"/>
                </a:tc>
                <a:tc>
                  <a:txBody>
                    <a:bodyPr/>
                    <a:lstStyle/>
                    <a:p>
                      <a:pPr algn="ctr"/>
                      <a:r>
                        <a:rPr kumimoji="1" lang="en-US" altLang="ja-JP" sz="2100" dirty="0"/>
                        <a:t>0.0001</a:t>
                      </a:r>
                      <a:endParaRPr kumimoji="1" lang="ja-JP" altLang="en-US" sz="2100" dirty="0"/>
                    </a:p>
                  </a:txBody>
                  <a:tcPr marL="68580" marR="68580" marT="34290" marB="34290"/>
                </a:tc>
                <a:extLst>
                  <a:ext uri="{0D108BD9-81ED-4DB2-BD59-A6C34878D82A}">
                    <a16:rowId xmlns:a16="http://schemas.microsoft.com/office/drawing/2014/main" val="1432093469"/>
                  </a:ext>
                </a:extLst>
              </a:tr>
            </a:tbl>
          </a:graphicData>
        </a:graphic>
      </p:graphicFrame>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100</a:t>
            </a:fld>
            <a:endParaRPr kumimoji="1" lang="ja-JP" altLang="en-US" dirty="0"/>
          </a:p>
        </p:txBody>
      </p:sp>
    </p:spTree>
    <p:extLst>
      <p:ext uri="{BB962C8B-B14F-4D97-AF65-F5344CB8AC3E}">
        <p14:creationId xmlns:p14="http://schemas.microsoft.com/office/powerpoint/2010/main" val="12870648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2-1-1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101</a:t>
            </a:fld>
            <a:endParaRPr kumimoji="1" lang="ja-JP" altLang="en-US" dirty="0"/>
          </a:p>
        </p:txBody>
      </p:sp>
      <p:pic>
        <p:nvPicPr>
          <p:cNvPr id="199682" name="Picture 2" descr="C:\Users\ha1f1\Documents\2019後期-20191211T124818Z-001\2019後期\2019後期研究発表会\pic\froggradcam.png"/>
          <p:cNvPicPr>
            <a:picLocks noChangeAspect="1" noChangeArrowheads="1"/>
          </p:cNvPicPr>
          <p:nvPr/>
        </p:nvPicPr>
        <p:blipFill>
          <a:blip r:embed="rId3" cstate="print"/>
          <a:srcRect b="54289"/>
          <a:stretch>
            <a:fillRect/>
          </a:stretch>
        </p:blipFill>
        <p:spPr bwMode="auto">
          <a:xfrm>
            <a:off x="3019054" y="1828698"/>
            <a:ext cx="4301728" cy="1404156"/>
          </a:xfrm>
          <a:prstGeom prst="rect">
            <a:avLst/>
          </a:prstGeom>
          <a:noFill/>
        </p:spPr>
      </p:pic>
      <p:pic>
        <p:nvPicPr>
          <p:cNvPr id="199683" name="Picture 3" descr="C:\Users\ha1f1\Documents\2019後期-20191211T124818Z-001\2019後期\2019後期研究発表会\pic\horsegradcam.jpg"/>
          <p:cNvPicPr>
            <a:picLocks noChangeAspect="1" noChangeArrowheads="1"/>
          </p:cNvPicPr>
          <p:nvPr/>
        </p:nvPicPr>
        <p:blipFill>
          <a:blip r:embed="rId4" cstate="print"/>
          <a:srcRect b="54289"/>
          <a:stretch>
            <a:fillRect/>
          </a:stretch>
        </p:blipFill>
        <p:spPr bwMode="auto">
          <a:xfrm>
            <a:off x="3020242" y="3934932"/>
            <a:ext cx="4300538" cy="1404156"/>
          </a:xfrm>
          <a:prstGeom prst="rect">
            <a:avLst/>
          </a:prstGeom>
          <a:noFill/>
        </p:spPr>
      </p:pic>
      <p:graphicFrame>
        <p:nvGraphicFramePr>
          <p:cNvPr id="3" name="表 2"/>
          <p:cNvGraphicFramePr>
            <a:graphicFrameLocks noGrp="1"/>
          </p:cNvGraphicFramePr>
          <p:nvPr/>
        </p:nvGraphicFramePr>
        <p:xfrm>
          <a:off x="1601670" y="3222386"/>
          <a:ext cx="5719112" cy="685800"/>
        </p:xfrm>
        <a:graphic>
          <a:graphicData uri="http://schemas.openxmlformats.org/drawingml/2006/table">
            <a:tbl>
              <a:tblPr firstRow="1" bandRow="1">
                <a:tableStyleId>{BC89EF96-8CEA-46FF-86C4-4CE0E7609802}</a:tableStyleId>
              </a:tblPr>
              <a:tblGrid>
                <a:gridCol w="1429778">
                  <a:extLst>
                    <a:ext uri="{9D8B030D-6E8A-4147-A177-3AD203B41FA5}">
                      <a16:colId xmlns:a16="http://schemas.microsoft.com/office/drawing/2014/main" val="253020170"/>
                    </a:ext>
                  </a:extLst>
                </a:gridCol>
                <a:gridCol w="1429778">
                  <a:extLst>
                    <a:ext uri="{9D8B030D-6E8A-4147-A177-3AD203B41FA5}">
                      <a16:colId xmlns:a16="http://schemas.microsoft.com/office/drawing/2014/main" val="658824779"/>
                    </a:ext>
                  </a:extLst>
                </a:gridCol>
                <a:gridCol w="1429778">
                  <a:extLst>
                    <a:ext uri="{9D8B030D-6E8A-4147-A177-3AD203B41FA5}">
                      <a16:colId xmlns:a16="http://schemas.microsoft.com/office/drawing/2014/main" val="1217851415"/>
                    </a:ext>
                  </a:extLst>
                </a:gridCol>
                <a:gridCol w="1429778">
                  <a:extLst>
                    <a:ext uri="{9D8B030D-6E8A-4147-A177-3AD203B41FA5}">
                      <a16:colId xmlns:a16="http://schemas.microsoft.com/office/drawing/2014/main" val="3775220976"/>
                    </a:ext>
                  </a:extLst>
                </a:gridCol>
              </a:tblGrid>
              <a:tr h="342900">
                <a:tc>
                  <a:txBody>
                    <a:bodyPr/>
                    <a:lstStyle/>
                    <a:p>
                      <a:pPr algn="ctr"/>
                      <a:r>
                        <a:rPr kumimoji="1" lang="ja-JP" altLang="en-US" sz="1800" b="0" dirty="0"/>
                        <a:t>蛙らしさ</a:t>
                      </a:r>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extLst>
                  <a:ext uri="{0D108BD9-81ED-4DB2-BD59-A6C34878D82A}">
                    <a16:rowId xmlns:a16="http://schemas.microsoft.com/office/drawing/2014/main" val="3378829876"/>
                  </a:ext>
                </a:extLst>
              </a:tr>
              <a:tr h="342900">
                <a:tc>
                  <a:txBody>
                    <a:bodyPr/>
                    <a:lstStyle/>
                    <a:p>
                      <a:pPr algn="ctr"/>
                      <a:r>
                        <a:rPr kumimoji="1" lang="ja-JP" altLang="en-US" sz="1800" b="0" dirty="0"/>
                        <a:t>馬らしさ</a:t>
                      </a:r>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extLst>
                  <a:ext uri="{0D108BD9-81ED-4DB2-BD59-A6C34878D82A}">
                    <a16:rowId xmlns:a16="http://schemas.microsoft.com/office/drawing/2014/main" val="436278192"/>
                  </a:ext>
                </a:extLst>
              </a:tr>
            </a:tbl>
          </a:graphicData>
        </a:graphic>
      </p:graphicFrame>
      <p:graphicFrame>
        <p:nvGraphicFramePr>
          <p:cNvPr id="7" name="表 6"/>
          <p:cNvGraphicFramePr>
            <a:graphicFrameLocks noGrp="1"/>
          </p:cNvGraphicFramePr>
          <p:nvPr/>
        </p:nvGraphicFramePr>
        <p:xfrm>
          <a:off x="1601670" y="5333460"/>
          <a:ext cx="5719112" cy="685800"/>
        </p:xfrm>
        <a:graphic>
          <a:graphicData uri="http://schemas.openxmlformats.org/drawingml/2006/table">
            <a:tbl>
              <a:tblPr firstRow="1" bandRow="1">
                <a:tableStyleId>{BC89EF96-8CEA-46FF-86C4-4CE0E7609802}</a:tableStyleId>
              </a:tblPr>
              <a:tblGrid>
                <a:gridCol w="1429778">
                  <a:extLst>
                    <a:ext uri="{9D8B030D-6E8A-4147-A177-3AD203B41FA5}">
                      <a16:colId xmlns:a16="http://schemas.microsoft.com/office/drawing/2014/main" val="253020170"/>
                    </a:ext>
                  </a:extLst>
                </a:gridCol>
                <a:gridCol w="1429778">
                  <a:extLst>
                    <a:ext uri="{9D8B030D-6E8A-4147-A177-3AD203B41FA5}">
                      <a16:colId xmlns:a16="http://schemas.microsoft.com/office/drawing/2014/main" val="658824779"/>
                    </a:ext>
                  </a:extLst>
                </a:gridCol>
                <a:gridCol w="1429778">
                  <a:extLst>
                    <a:ext uri="{9D8B030D-6E8A-4147-A177-3AD203B41FA5}">
                      <a16:colId xmlns:a16="http://schemas.microsoft.com/office/drawing/2014/main" val="1217851415"/>
                    </a:ext>
                  </a:extLst>
                </a:gridCol>
                <a:gridCol w="1429778">
                  <a:extLst>
                    <a:ext uri="{9D8B030D-6E8A-4147-A177-3AD203B41FA5}">
                      <a16:colId xmlns:a16="http://schemas.microsoft.com/office/drawing/2014/main" val="3775220976"/>
                    </a:ext>
                  </a:extLst>
                </a:gridCol>
              </a:tblGrid>
              <a:tr h="342900">
                <a:tc>
                  <a:txBody>
                    <a:bodyPr/>
                    <a:lstStyle/>
                    <a:p>
                      <a:pPr algn="ctr"/>
                      <a:r>
                        <a:rPr kumimoji="1" lang="ja-JP" altLang="en-US" sz="1800" b="0" dirty="0"/>
                        <a:t>蛙らしさ</a:t>
                      </a:r>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0.03</a:t>
                      </a:r>
                      <a:endParaRPr kumimoji="1" lang="ja-JP" altLang="en-US" sz="1800" b="0" dirty="0"/>
                    </a:p>
                  </a:txBody>
                  <a:tcPr marL="68580" marR="68580" marT="34290" marB="34290"/>
                </a:tc>
                <a:extLst>
                  <a:ext uri="{0D108BD9-81ED-4DB2-BD59-A6C34878D82A}">
                    <a16:rowId xmlns:a16="http://schemas.microsoft.com/office/drawing/2014/main" val="3378829876"/>
                  </a:ext>
                </a:extLst>
              </a:tr>
              <a:tr h="342900">
                <a:tc>
                  <a:txBody>
                    <a:bodyPr/>
                    <a:lstStyle/>
                    <a:p>
                      <a:pPr algn="ctr"/>
                      <a:r>
                        <a:rPr kumimoji="1" lang="ja-JP" altLang="en-US" sz="1800" b="0" dirty="0"/>
                        <a:t>馬らしさ</a:t>
                      </a:r>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0.97</a:t>
                      </a:r>
                      <a:endParaRPr kumimoji="1" lang="ja-JP" altLang="en-US" sz="1800" b="0" dirty="0"/>
                    </a:p>
                  </a:txBody>
                  <a:tcPr marL="68580" marR="68580" marT="34290" marB="34290"/>
                </a:tc>
                <a:extLst>
                  <a:ext uri="{0D108BD9-81ED-4DB2-BD59-A6C34878D82A}">
                    <a16:rowId xmlns:a16="http://schemas.microsoft.com/office/drawing/2014/main" val="436278192"/>
                  </a:ext>
                </a:extLst>
              </a:tr>
            </a:tbl>
          </a:graphicData>
        </a:graphic>
      </p:graphicFrame>
      <p:sp>
        <p:nvSpPr>
          <p:cNvPr id="8" name="四角形吹き出し 6">
            <a:extLst>
              <a:ext uri="{FF2B5EF4-FFF2-40B4-BE49-F238E27FC236}">
                <a16:creationId xmlns:a16="http://schemas.microsoft.com/office/drawing/2014/main" id="{35F95558-13E4-420D-9743-D25D58CBB896}"/>
              </a:ext>
            </a:extLst>
          </p:cNvPr>
          <p:cNvSpPr/>
          <p:nvPr/>
        </p:nvSpPr>
        <p:spPr>
          <a:xfrm>
            <a:off x="252484" y="1797112"/>
            <a:ext cx="2393900" cy="936104"/>
          </a:xfrm>
          <a:prstGeom prst="wedgeRectCallout">
            <a:avLst>
              <a:gd name="adj1" fmla="val 29419"/>
              <a:gd name="adj2" fmla="val 96806"/>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800" dirty="0" err="1"/>
              <a:t>Softmax</a:t>
            </a:r>
            <a:endParaRPr lang="en-US" altLang="ja-JP" sz="2800" dirty="0"/>
          </a:p>
          <a:p>
            <a:pPr algn="ctr"/>
            <a:r>
              <a:rPr kumimoji="1" lang="ja-JP" altLang="en-US" sz="2800" dirty="0"/>
              <a:t>の出力値</a:t>
            </a:r>
          </a:p>
        </p:txBody>
      </p:sp>
    </p:spTree>
    <p:extLst>
      <p:ext uri="{BB962C8B-B14F-4D97-AF65-F5344CB8AC3E}">
        <p14:creationId xmlns:p14="http://schemas.microsoft.com/office/powerpoint/2010/main" val="12424326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2-1-1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102</a:t>
            </a:fld>
            <a:endParaRPr kumimoji="1" lang="ja-JP" altLang="en-US" dirty="0"/>
          </a:p>
        </p:txBody>
      </p:sp>
      <p:pic>
        <p:nvPicPr>
          <p:cNvPr id="199682" name="Picture 2" descr="C:\Users\ha1f1\Documents\2019後期-20191211T124818Z-001\2019後期\2019後期研究発表会\pic\froggradcam.png"/>
          <p:cNvPicPr>
            <a:picLocks noChangeAspect="1" noChangeArrowheads="1"/>
          </p:cNvPicPr>
          <p:nvPr/>
        </p:nvPicPr>
        <p:blipFill>
          <a:blip r:embed="rId3" cstate="print"/>
          <a:srcRect b="54289"/>
          <a:stretch>
            <a:fillRect/>
          </a:stretch>
        </p:blipFill>
        <p:spPr bwMode="auto">
          <a:xfrm>
            <a:off x="3019054" y="1828698"/>
            <a:ext cx="4301728" cy="1404156"/>
          </a:xfrm>
          <a:prstGeom prst="rect">
            <a:avLst/>
          </a:prstGeom>
          <a:noFill/>
        </p:spPr>
      </p:pic>
      <p:pic>
        <p:nvPicPr>
          <p:cNvPr id="199683" name="Picture 3" descr="C:\Users\ha1f1\Documents\2019後期-20191211T124818Z-001\2019後期\2019後期研究発表会\pic\horsegradcam.jpg"/>
          <p:cNvPicPr>
            <a:picLocks noChangeAspect="1" noChangeArrowheads="1"/>
          </p:cNvPicPr>
          <p:nvPr/>
        </p:nvPicPr>
        <p:blipFill>
          <a:blip r:embed="rId4" cstate="print"/>
          <a:srcRect b="54289"/>
          <a:stretch>
            <a:fillRect/>
          </a:stretch>
        </p:blipFill>
        <p:spPr bwMode="auto">
          <a:xfrm>
            <a:off x="3020242" y="3934932"/>
            <a:ext cx="4300538" cy="1404156"/>
          </a:xfrm>
          <a:prstGeom prst="rect">
            <a:avLst/>
          </a:prstGeom>
          <a:noFill/>
        </p:spPr>
      </p:pic>
      <p:graphicFrame>
        <p:nvGraphicFramePr>
          <p:cNvPr id="3" name="表 2"/>
          <p:cNvGraphicFramePr>
            <a:graphicFrameLocks noGrp="1"/>
          </p:cNvGraphicFramePr>
          <p:nvPr/>
        </p:nvGraphicFramePr>
        <p:xfrm>
          <a:off x="1601670" y="3222386"/>
          <a:ext cx="5719112" cy="685800"/>
        </p:xfrm>
        <a:graphic>
          <a:graphicData uri="http://schemas.openxmlformats.org/drawingml/2006/table">
            <a:tbl>
              <a:tblPr firstRow="1" bandRow="1">
                <a:tableStyleId>{BC89EF96-8CEA-46FF-86C4-4CE0E7609802}</a:tableStyleId>
              </a:tblPr>
              <a:tblGrid>
                <a:gridCol w="1429778">
                  <a:extLst>
                    <a:ext uri="{9D8B030D-6E8A-4147-A177-3AD203B41FA5}">
                      <a16:colId xmlns:a16="http://schemas.microsoft.com/office/drawing/2014/main" val="253020170"/>
                    </a:ext>
                  </a:extLst>
                </a:gridCol>
                <a:gridCol w="1429778">
                  <a:extLst>
                    <a:ext uri="{9D8B030D-6E8A-4147-A177-3AD203B41FA5}">
                      <a16:colId xmlns:a16="http://schemas.microsoft.com/office/drawing/2014/main" val="658824779"/>
                    </a:ext>
                  </a:extLst>
                </a:gridCol>
                <a:gridCol w="1429778">
                  <a:extLst>
                    <a:ext uri="{9D8B030D-6E8A-4147-A177-3AD203B41FA5}">
                      <a16:colId xmlns:a16="http://schemas.microsoft.com/office/drawing/2014/main" val="1217851415"/>
                    </a:ext>
                  </a:extLst>
                </a:gridCol>
                <a:gridCol w="1429778">
                  <a:extLst>
                    <a:ext uri="{9D8B030D-6E8A-4147-A177-3AD203B41FA5}">
                      <a16:colId xmlns:a16="http://schemas.microsoft.com/office/drawing/2014/main" val="3775220976"/>
                    </a:ext>
                  </a:extLst>
                </a:gridCol>
              </a:tblGrid>
              <a:tr h="342900">
                <a:tc>
                  <a:txBody>
                    <a:bodyPr/>
                    <a:lstStyle/>
                    <a:p>
                      <a:pPr algn="ctr"/>
                      <a:r>
                        <a:rPr kumimoji="1" lang="ja-JP" altLang="en-US" sz="1800" b="0" dirty="0"/>
                        <a:t>蛙らしさ</a:t>
                      </a:r>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extLst>
                  <a:ext uri="{0D108BD9-81ED-4DB2-BD59-A6C34878D82A}">
                    <a16:rowId xmlns:a16="http://schemas.microsoft.com/office/drawing/2014/main" val="3378829876"/>
                  </a:ext>
                </a:extLst>
              </a:tr>
              <a:tr h="342900">
                <a:tc>
                  <a:txBody>
                    <a:bodyPr/>
                    <a:lstStyle/>
                    <a:p>
                      <a:pPr algn="ctr"/>
                      <a:r>
                        <a:rPr kumimoji="1" lang="ja-JP" altLang="en-US" sz="1800" b="0" dirty="0"/>
                        <a:t>馬らしさ</a:t>
                      </a:r>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extLst>
                  <a:ext uri="{0D108BD9-81ED-4DB2-BD59-A6C34878D82A}">
                    <a16:rowId xmlns:a16="http://schemas.microsoft.com/office/drawing/2014/main" val="436278192"/>
                  </a:ext>
                </a:extLst>
              </a:tr>
            </a:tbl>
          </a:graphicData>
        </a:graphic>
      </p:graphicFrame>
      <p:graphicFrame>
        <p:nvGraphicFramePr>
          <p:cNvPr id="7" name="表 6"/>
          <p:cNvGraphicFramePr>
            <a:graphicFrameLocks noGrp="1"/>
          </p:cNvGraphicFramePr>
          <p:nvPr/>
        </p:nvGraphicFramePr>
        <p:xfrm>
          <a:off x="1601670" y="5333460"/>
          <a:ext cx="5719112" cy="685800"/>
        </p:xfrm>
        <a:graphic>
          <a:graphicData uri="http://schemas.openxmlformats.org/drawingml/2006/table">
            <a:tbl>
              <a:tblPr firstRow="1" bandRow="1">
                <a:tableStyleId>{BC89EF96-8CEA-46FF-86C4-4CE0E7609802}</a:tableStyleId>
              </a:tblPr>
              <a:tblGrid>
                <a:gridCol w="1429778">
                  <a:extLst>
                    <a:ext uri="{9D8B030D-6E8A-4147-A177-3AD203B41FA5}">
                      <a16:colId xmlns:a16="http://schemas.microsoft.com/office/drawing/2014/main" val="253020170"/>
                    </a:ext>
                  </a:extLst>
                </a:gridCol>
                <a:gridCol w="1429778">
                  <a:extLst>
                    <a:ext uri="{9D8B030D-6E8A-4147-A177-3AD203B41FA5}">
                      <a16:colId xmlns:a16="http://schemas.microsoft.com/office/drawing/2014/main" val="658824779"/>
                    </a:ext>
                  </a:extLst>
                </a:gridCol>
                <a:gridCol w="1429778">
                  <a:extLst>
                    <a:ext uri="{9D8B030D-6E8A-4147-A177-3AD203B41FA5}">
                      <a16:colId xmlns:a16="http://schemas.microsoft.com/office/drawing/2014/main" val="1217851415"/>
                    </a:ext>
                  </a:extLst>
                </a:gridCol>
                <a:gridCol w="1429778">
                  <a:extLst>
                    <a:ext uri="{9D8B030D-6E8A-4147-A177-3AD203B41FA5}">
                      <a16:colId xmlns:a16="http://schemas.microsoft.com/office/drawing/2014/main" val="3775220976"/>
                    </a:ext>
                  </a:extLst>
                </a:gridCol>
              </a:tblGrid>
              <a:tr h="342900">
                <a:tc>
                  <a:txBody>
                    <a:bodyPr/>
                    <a:lstStyle/>
                    <a:p>
                      <a:pPr algn="ctr"/>
                      <a:r>
                        <a:rPr kumimoji="1" lang="ja-JP" altLang="en-US" sz="1800" b="0" dirty="0"/>
                        <a:t>蛙らしさ</a:t>
                      </a:r>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0.03</a:t>
                      </a:r>
                      <a:endParaRPr kumimoji="1" lang="ja-JP" altLang="en-US" sz="1800" b="0" dirty="0"/>
                    </a:p>
                  </a:txBody>
                  <a:tcPr marL="68580" marR="68580" marT="34290" marB="34290"/>
                </a:tc>
                <a:extLst>
                  <a:ext uri="{0D108BD9-81ED-4DB2-BD59-A6C34878D82A}">
                    <a16:rowId xmlns:a16="http://schemas.microsoft.com/office/drawing/2014/main" val="3378829876"/>
                  </a:ext>
                </a:extLst>
              </a:tr>
              <a:tr h="342900">
                <a:tc>
                  <a:txBody>
                    <a:bodyPr/>
                    <a:lstStyle/>
                    <a:p>
                      <a:pPr algn="ctr"/>
                      <a:r>
                        <a:rPr kumimoji="1" lang="ja-JP" altLang="en-US" sz="1800" b="0" dirty="0"/>
                        <a:t>馬らしさ</a:t>
                      </a:r>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0.97</a:t>
                      </a:r>
                      <a:endParaRPr kumimoji="1" lang="ja-JP" altLang="en-US" sz="1800" b="0" dirty="0"/>
                    </a:p>
                  </a:txBody>
                  <a:tcPr marL="68580" marR="68580" marT="34290" marB="34290"/>
                </a:tc>
                <a:extLst>
                  <a:ext uri="{0D108BD9-81ED-4DB2-BD59-A6C34878D82A}">
                    <a16:rowId xmlns:a16="http://schemas.microsoft.com/office/drawing/2014/main" val="436278192"/>
                  </a:ext>
                </a:extLst>
              </a:tr>
            </a:tbl>
          </a:graphicData>
        </a:graphic>
      </p:graphicFrame>
      <p:sp>
        <p:nvSpPr>
          <p:cNvPr id="8" name="正方形/長方形 7"/>
          <p:cNvSpPr/>
          <p:nvPr/>
        </p:nvSpPr>
        <p:spPr>
          <a:xfrm>
            <a:off x="3019053" y="1828698"/>
            <a:ext cx="4301727" cy="2076417"/>
          </a:xfrm>
          <a:prstGeom prst="rect">
            <a:avLst/>
          </a:prstGeom>
          <a:noFill/>
          <a:ln w="76200">
            <a:solidFill>
              <a:srgbClr val="41719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9" name="テキスト ボックス 8"/>
          <p:cNvSpPr txBox="1"/>
          <p:nvPr/>
        </p:nvSpPr>
        <p:spPr>
          <a:xfrm>
            <a:off x="3698543" y="1271629"/>
            <a:ext cx="5312229" cy="553998"/>
          </a:xfrm>
          <a:prstGeom prst="rect">
            <a:avLst/>
          </a:prstGeom>
          <a:solidFill>
            <a:schemeClr val="bg1"/>
          </a:solidFill>
          <a:ln w="76200">
            <a:solidFill>
              <a:srgbClr val="41719C"/>
            </a:solidFill>
          </a:ln>
        </p:spPr>
        <p:txBody>
          <a:bodyPr wrap="square" rtlCol="0">
            <a:spAutoFit/>
          </a:bodyPr>
          <a:lstStyle/>
          <a:p>
            <a:r>
              <a:rPr lang="ja-JP" altLang="en-US" sz="3000" dirty="0"/>
              <a:t>全て蛙として認識されている</a:t>
            </a:r>
            <a:endParaRPr lang="en-US" altLang="ja-JP" sz="3000" dirty="0"/>
          </a:p>
        </p:txBody>
      </p:sp>
    </p:spTree>
    <p:extLst>
      <p:ext uri="{BB962C8B-B14F-4D97-AF65-F5344CB8AC3E}">
        <p14:creationId xmlns:p14="http://schemas.microsoft.com/office/powerpoint/2010/main" val="22483590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2-1-1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103</a:t>
            </a:fld>
            <a:endParaRPr kumimoji="1" lang="ja-JP" altLang="en-US" dirty="0"/>
          </a:p>
        </p:txBody>
      </p:sp>
      <p:pic>
        <p:nvPicPr>
          <p:cNvPr id="199682" name="Picture 2" descr="C:\Users\ha1f1\Documents\2019後期-20191211T124818Z-001\2019後期\2019後期研究発表会\pic\froggradcam.png"/>
          <p:cNvPicPr>
            <a:picLocks noChangeAspect="1" noChangeArrowheads="1"/>
          </p:cNvPicPr>
          <p:nvPr/>
        </p:nvPicPr>
        <p:blipFill>
          <a:blip r:embed="rId2" cstate="print"/>
          <a:srcRect b="54289"/>
          <a:stretch>
            <a:fillRect/>
          </a:stretch>
        </p:blipFill>
        <p:spPr bwMode="auto">
          <a:xfrm>
            <a:off x="3019054" y="1828698"/>
            <a:ext cx="4301728" cy="1404156"/>
          </a:xfrm>
          <a:prstGeom prst="rect">
            <a:avLst/>
          </a:prstGeom>
          <a:noFill/>
        </p:spPr>
      </p:pic>
      <p:pic>
        <p:nvPicPr>
          <p:cNvPr id="199683" name="Picture 3" descr="C:\Users\ha1f1\Documents\2019後期-20191211T124818Z-001\2019後期\2019後期研究発表会\pic\horsegradcam.jpg"/>
          <p:cNvPicPr>
            <a:picLocks noChangeAspect="1" noChangeArrowheads="1"/>
          </p:cNvPicPr>
          <p:nvPr/>
        </p:nvPicPr>
        <p:blipFill>
          <a:blip r:embed="rId3" cstate="print"/>
          <a:srcRect b="54289"/>
          <a:stretch>
            <a:fillRect/>
          </a:stretch>
        </p:blipFill>
        <p:spPr bwMode="auto">
          <a:xfrm>
            <a:off x="3020242" y="3934932"/>
            <a:ext cx="4300538" cy="1404156"/>
          </a:xfrm>
          <a:prstGeom prst="rect">
            <a:avLst/>
          </a:prstGeom>
          <a:noFill/>
        </p:spPr>
      </p:pic>
      <p:graphicFrame>
        <p:nvGraphicFramePr>
          <p:cNvPr id="3" name="表 2"/>
          <p:cNvGraphicFramePr>
            <a:graphicFrameLocks noGrp="1"/>
          </p:cNvGraphicFramePr>
          <p:nvPr/>
        </p:nvGraphicFramePr>
        <p:xfrm>
          <a:off x="1601670" y="3222386"/>
          <a:ext cx="5719112" cy="685800"/>
        </p:xfrm>
        <a:graphic>
          <a:graphicData uri="http://schemas.openxmlformats.org/drawingml/2006/table">
            <a:tbl>
              <a:tblPr firstRow="1" bandRow="1">
                <a:tableStyleId>{BC89EF96-8CEA-46FF-86C4-4CE0E7609802}</a:tableStyleId>
              </a:tblPr>
              <a:tblGrid>
                <a:gridCol w="1429778">
                  <a:extLst>
                    <a:ext uri="{9D8B030D-6E8A-4147-A177-3AD203B41FA5}">
                      <a16:colId xmlns:a16="http://schemas.microsoft.com/office/drawing/2014/main" val="253020170"/>
                    </a:ext>
                  </a:extLst>
                </a:gridCol>
                <a:gridCol w="1429778">
                  <a:extLst>
                    <a:ext uri="{9D8B030D-6E8A-4147-A177-3AD203B41FA5}">
                      <a16:colId xmlns:a16="http://schemas.microsoft.com/office/drawing/2014/main" val="658824779"/>
                    </a:ext>
                  </a:extLst>
                </a:gridCol>
                <a:gridCol w="1429778">
                  <a:extLst>
                    <a:ext uri="{9D8B030D-6E8A-4147-A177-3AD203B41FA5}">
                      <a16:colId xmlns:a16="http://schemas.microsoft.com/office/drawing/2014/main" val="1217851415"/>
                    </a:ext>
                  </a:extLst>
                </a:gridCol>
                <a:gridCol w="1429778">
                  <a:extLst>
                    <a:ext uri="{9D8B030D-6E8A-4147-A177-3AD203B41FA5}">
                      <a16:colId xmlns:a16="http://schemas.microsoft.com/office/drawing/2014/main" val="3775220976"/>
                    </a:ext>
                  </a:extLst>
                </a:gridCol>
              </a:tblGrid>
              <a:tr h="342900">
                <a:tc>
                  <a:txBody>
                    <a:bodyPr/>
                    <a:lstStyle/>
                    <a:p>
                      <a:pPr algn="ctr"/>
                      <a:r>
                        <a:rPr kumimoji="1" lang="ja-JP" altLang="en-US" sz="1800" b="0" dirty="0"/>
                        <a:t>蛙らしさ</a:t>
                      </a:r>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extLst>
                  <a:ext uri="{0D108BD9-81ED-4DB2-BD59-A6C34878D82A}">
                    <a16:rowId xmlns:a16="http://schemas.microsoft.com/office/drawing/2014/main" val="3378829876"/>
                  </a:ext>
                </a:extLst>
              </a:tr>
              <a:tr h="342900">
                <a:tc>
                  <a:txBody>
                    <a:bodyPr/>
                    <a:lstStyle/>
                    <a:p>
                      <a:pPr algn="ctr"/>
                      <a:r>
                        <a:rPr kumimoji="1" lang="ja-JP" altLang="en-US" sz="1800" b="0" dirty="0"/>
                        <a:t>馬らしさ</a:t>
                      </a:r>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extLst>
                  <a:ext uri="{0D108BD9-81ED-4DB2-BD59-A6C34878D82A}">
                    <a16:rowId xmlns:a16="http://schemas.microsoft.com/office/drawing/2014/main" val="436278192"/>
                  </a:ext>
                </a:extLst>
              </a:tr>
            </a:tbl>
          </a:graphicData>
        </a:graphic>
      </p:graphicFrame>
      <p:graphicFrame>
        <p:nvGraphicFramePr>
          <p:cNvPr id="7" name="表 6"/>
          <p:cNvGraphicFramePr>
            <a:graphicFrameLocks noGrp="1"/>
          </p:cNvGraphicFramePr>
          <p:nvPr/>
        </p:nvGraphicFramePr>
        <p:xfrm>
          <a:off x="1601670" y="5333460"/>
          <a:ext cx="5719112" cy="685800"/>
        </p:xfrm>
        <a:graphic>
          <a:graphicData uri="http://schemas.openxmlformats.org/drawingml/2006/table">
            <a:tbl>
              <a:tblPr firstRow="1" bandRow="1">
                <a:tableStyleId>{BC89EF96-8CEA-46FF-86C4-4CE0E7609802}</a:tableStyleId>
              </a:tblPr>
              <a:tblGrid>
                <a:gridCol w="1429778">
                  <a:extLst>
                    <a:ext uri="{9D8B030D-6E8A-4147-A177-3AD203B41FA5}">
                      <a16:colId xmlns:a16="http://schemas.microsoft.com/office/drawing/2014/main" val="253020170"/>
                    </a:ext>
                  </a:extLst>
                </a:gridCol>
                <a:gridCol w="1429778">
                  <a:extLst>
                    <a:ext uri="{9D8B030D-6E8A-4147-A177-3AD203B41FA5}">
                      <a16:colId xmlns:a16="http://schemas.microsoft.com/office/drawing/2014/main" val="658824779"/>
                    </a:ext>
                  </a:extLst>
                </a:gridCol>
                <a:gridCol w="1429778">
                  <a:extLst>
                    <a:ext uri="{9D8B030D-6E8A-4147-A177-3AD203B41FA5}">
                      <a16:colId xmlns:a16="http://schemas.microsoft.com/office/drawing/2014/main" val="1217851415"/>
                    </a:ext>
                  </a:extLst>
                </a:gridCol>
                <a:gridCol w="1429778">
                  <a:extLst>
                    <a:ext uri="{9D8B030D-6E8A-4147-A177-3AD203B41FA5}">
                      <a16:colId xmlns:a16="http://schemas.microsoft.com/office/drawing/2014/main" val="3775220976"/>
                    </a:ext>
                  </a:extLst>
                </a:gridCol>
              </a:tblGrid>
              <a:tr h="342900">
                <a:tc>
                  <a:txBody>
                    <a:bodyPr/>
                    <a:lstStyle/>
                    <a:p>
                      <a:pPr algn="ctr"/>
                      <a:r>
                        <a:rPr kumimoji="1" lang="ja-JP" altLang="en-US" sz="1800" b="0" dirty="0"/>
                        <a:t>蛙らしさ</a:t>
                      </a:r>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1.00</a:t>
                      </a:r>
                      <a:endParaRPr kumimoji="1" lang="ja-JP" altLang="en-US" sz="1800" b="0" dirty="0"/>
                    </a:p>
                  </a:txBody>
                  <a:tcPr marL="68580" marR="68580" marT="34290" marB="34290"/>
                </a:tc>
                <a:tc>
                  <a:txBody>
                    <a:bodyPr/>
                    <a:lstStyle/>
                    <a:p>
                      <a:pPr algn="ctr"/>
                      <a:r>
                        <a:rPr kumimoji="1" lang="en-US" altLang="ja-JP" sz="1800" b="0" dirty="0"/>
                        <a:t>0.03</a:t>
                      </a:r>
                      <a:endParaRPr kumimoji="1" lang="ja-JP" altLang="en-US" sz="1800" b="0" dirty="0"/>
                    </a:p>
                  </a:txBody>
                  <a:tcPr marL="68580" marR="68580" marT="34290" marB="34290"/>
                </a:tc>
                <a:extLst>
                  <a:ext uri="{0D108BD9-81ED-4DB2-BD59-A6C34878D82A}">
                    <a16:rowId xmlns:a16="http://schemas.microsoft.com/office/drawing/2014/main" val="3378829876"/>
                  </a:ext>
                </a:extLst>
              </a:tr>
              <a:tr h="342900">
                <a:tc>
                  <a:txBody>
                    <a:bodyPr/>
                    <a:lstStyle/>
                    <a:p>
                      <a:pPr algn="ctr"/>
                      <a:r>
                        <a:rPr kumimoji="1" lang="ja-JP" altLang="en-US" sz="1800" b="0" dirty="0"/>
                        <a:t>馬らしさ</a:t>
                      </a:r>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0.00</a:t>
                      </a:r>
                      <a:endParaRPr kumimoji="1" lang="ja-JP" altLang="en-US" sz="1800" b="0" dirty="0"/>
                    </a:p>
                  </a:txBody>
                  <a:tcPr marL="68580" marR="68580" marT="34290" marB="34290"/>
                </a:tc>
                <a:tc>
                  <a:txBody>
                    <a:bodyPr/>
                    <a:lstStyle/>
                    <a:p>
                      <a:pPr algn="ctr"/>
                      <a:r>
                        <a:rPr kumimoji="1" lang="en-US" altLang="ja-JP" sz="1800" b="0" dirty="0"/>
                        <a:t>0.97</a:t>
                      </a:r>
                      <a:endParaRPr kumimoji="1" lang="ja-JP" altLang="en-US" sz="1800" b="0" dirty="0"/>
                    </a:p>
                  </a:txBody>
                  <a:tcPr marL="68580" marR="68580" marT="34290" marB="34290"/>
                </a:tc>
                <a:extLst>
                  <a:ext uri="{0D108BD9-81ED-4DB2-BD59-A6C34878D82A}">
                    <a16:rowId xmlns:a16="http://schemas.microsoft.com/office/drawing/2014/main" val="436278192"/>
                  </a:ext>
                </a:extLst>
              </a:tr>
            </a:tbl>
          </a:graphicData>
        </a:graphic>
      </p:graphicFrame>
      <p:sp>
        <p:nvSpPr>
          <p:cNvPr id="8" name="正方形/長方形 7"/>
          <p:cNvSpPr/>
          <p:nvPr/>
        </p:nvSpPr>
        <p:spPr>
          <a:xfrm>
            <a:off x="3038932" y="3960178"/>
            <a:ext cx="2861126" cy="2027276"/>
          </a:xfrm>
          <a:prstGeom prst="rect">
            <a:avLst/>
          </a:prstGeom>
          <a:noFill/>
          <a:ln w="76200">
            <a:solidFill>
              <a:srgbClr val="41719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9" name="テキスト ボックス 8"/>
          <p:cNvSpPr txBox="1"/>
          <p:nvPr/>
        </p:nvSpPr>
        <p:spPr>
          <a:xfrm>
            <a:off x="2186871" y="2008932"/>
            <a:ext cx="5133909" cy="1938992"/>
          </a:xfrm>
          <a:prstGeom prst="rect">
            <a:avLst/>
          </a:prstGeom>
          <a:solidFill>
            <a:schemeClr val="bg1"/>
          </a:solidFill>
          <a:ln w="76200">
            <a:solidFill>
              <a:srgbClr val="41719C"/>
            </a:solidFill>
          </a:ln>
        </p:spPr>
        <p:txBody>
          <a:bodyPr wrap="square" rtlCol="0">
            <a:spAutoFit/>
          </a:bodyPr>
          <a:lstStyle/>
          <a:p>
            <a:r>
              <a:rPr lang="ja-JP" altLang="en-US" sz="2400" dirty="0"/>
              <a:t>蛙として認識されている</a:t>
            </a:r>
            <a:endParaRPr lang="en-US" altLang="ja-JP" sz="2400" dirty="0"/>
          </a:p>
          <a:p>
            <a:endParaRPr lang="en-US" altLang="ja-JP" sz="2400" dirty="0"/>
          </a:p>
          <a:p>
            <a:r>
              <a:rPr lang="ja-JP" altLang="en-US" sz="2400" dirty="0"/>
              <a:t>学習した画像のサイズが小さすぎる</a:t>
            </a:r>
            <a:endParaRPr lang="en-US" altLang="ja-JP" sz="2400" dirty="0"/>
          </a:p>
          <a:p>
            <a:r>
              <a:rPr lang="ja-JP" altLang="en-US" sz="2400" dirty="0"/>
              <a:t>写真画像しかなかった</a:t>
            </a:r>
            <a:endParaRPr lang="en-US" altLang="ja-JP" sz="2400" dirty="0"/>
          </a:p>
          <a:p>
            <a:r>
              <a:rPr lang="ja-JP" altLang="en-US" sz="2400" dirty="0"/>
              <a:t>馬は全身画像のみしかなかった</a:t>
            </a:r>
            <a:endParaRPr lang="en-US" altLang="ja-JP" sz="2400" dirty="0"/>
          </a:p>
        </p:txBody>
      </p:sp>
    </p:spTree>
    <p:extLst>
      <p:ext uri="{BB962C8B-B14F-4D97-AF65-F5344CB8AC3E}">
        <p14:creationId xmlns:p14="http://schemas.microsoft.com/office/powerpoint/2010/main" val="2501495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1331743" y="1444003"/>
            <a:ext cx="6480514" cy="908510"/>
          </a:xfrm>
        </p:spPr>
        <p:txBody>
          <a:bodyPr>
            <a:noAutofit/>
          </a:bodyPr>
          <a:lstStyle/>
          <a:p>
            <a:r>
              <a:rPr lang="ja-JP" altLang="en-US" sz="3600" dirty="0"/>
              <a:t>人間の視覚認知の多義性理解</a:t>
            </a:r>
            <a:endParaRPr lang="en-US" altLang="ja-JP" sz="3600" dirty="0"/>
          </a:p>
          <a:p>
            <a:endParaRPr lang="en-US" altLang="ja-JP" sz="3600" dirty="0"/>
          </a:p>
          <a:p>
            <a:endParaRPr lang="ja-JP" altLang="en-US" sz="3600" dirty="0"/>
          </a:p>
        </p:txBody>
      </p:sp>
      <p:sp>
        <p:nvSpPr>
          <p:cNvPr id="12" name="角丸四角形 11"/>
          <p:cNvSpPr/>
          <p:nvPr/>
        </p:nvSpPr>
        <p:spPr>
          <a:xfrm>
            <a:off x="547949" y="2352513"/>
            <a:ext cx="3875207" cy="41403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テキスト ボックス 10"/>
          <p:cNvSpPr txBox="1"/>
          <p:nvPr/>
        </p:nvSpPr>
        <p:spPr>
          <a:xfrm>
            <a:off x="1777666" y="2079460"/>
            <a:ext cx="1415772" cy="584775"/>
          </a:xfrm>
          <a:prstGeom prst="rect">
            <a:avLst/>
          </a:prstGeom>
          <a:solidFill>
            <a:schemeClr val="bg1"/>
          </a:solidFill>
        </p:spPr>
        <p:txBody>
          <a:bodyPr wrap="none" rtlCol="0">
            <a:spAutoFit/>
          </a:bodyPr>
          <a:lstStyle/>
          <a:p>
            <a:r>
              <a:rPr lang="ja-JP" altLang="en-US" sz="3200" dirty="0"/>
              <a:t>多義的</a:t>
            </a:r>
          </a:p>
        </p:txBody>
      </p:sp>
      <p:sp>
        <p:nvSpPr>
          <p:cNvPr id="18" name="テキスト ボックス 17"/>
          <p:cNvSpPr txBox="1"/>
          <p:nvPr/>
        </p:nvSpPr>
        <p:spPr>
          <a:xfrm>
            <a:off x="6745741" y="3813442"/>
            <a:ext cx="184731" cy="300082"/>
          </a:xfrm>
          <a:prstGeom prst="rect">
            <a:avLst/>
          </a:prstGeom>
          <a:noFill/>
        </p:spPr>
        <p:txBody>
          <a:bodyPr wrap="none" rtlCol="0">
            <a:spAutoFit/>
          </a:bodyPr>
          <a:lstStyle/>
          <a:p>
            <a:endParaRPr lang="ja-JP" altLang="en-US" sz="1350" dirty="0"/>
          </a:p>
        </p:txBody>
      </p:sp>
      <p:sp>
        <p:nvSpPr>
          <p:cNvPr id="13" name="角丸四角形 12"/>
          <p:cNvSpPr/>
          <p:nvPr/>
        </p:nvSpPr>
        <p:spPr>
          <a:xfrm>
            <a:off x="4686824" y="2352512"/>
            <a:ext cx="3875207" cy="41403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4" name="テキスト ボックス 13"/>
          <p:cNvSpPr txBox="1"/>
          <p:nvPr/>
        </p:nvSpPr>
        <p:spPr>
          <a:xfrm>
            <a:off x="5916541" y="2048468"/>
            <a:ext cx="1415772" cy="584775"/>
          </a:xfrm>
          <a:prstGeom prst="rect">
            <a:avLst/>
          </a:prstGeom>
          <a:solidFill>
            <a:schemeClr val="bg1"/>
          </a:solidFill>
        </p:spPr>
        <p:txBody>
          <a:bodyPr wrap="none" rtlCol="0">
            <a:spAutoFit/>
          </a:bodyPr>
          <a:lstStyle/>
          <a:p>
            <a:r>
              <a:rPr lang="ja-JP" altLang="en-US" sz="3200" dirty="0"/>
              <a:t>一義的</a:t>
            </a:r>
          </a:p>
        </p:txBody>
      </p:sp>
      <p:pic>
        <p:nvPicPr>
          <p:cNvPr id="15" name="Picture 4" descr="ãããããã®ç»åæ¤ç´¢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869079" y="2639232"/>
            <a:ext cx="1866256" cy="186625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ãæ£®ç´æ¨¹ å¤§éªåºç«å¤§å­¦ãã®ç»åæ¤ç´¢çµæ"/>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039"/>
          <a:stretch/>
        </p:blipFill>
        <p:spPr bwMode="auto">
          <a:xfrm>
            <a:off x="6529836" y="4301224"/>
            <a:ext cx="1866256" cy="19577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ãå¤ç¾©å³å½¢ãã®ç»åæ¤ç´¢çµæ"/>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851" r="34541"/>
          <a:stretch/>
        </p:blipFill>
        <p:spPr bwMode="auto">
          <a:xfrm>
            <a:off x="2517173" y="4148670"/>
            <a:ext cx="1663463" cy="215126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rotWithShape="1">
          <a:blip r:embed="rId6" cstate="print">
            <a:extLst>
              <a:ext uri="{28A0092B-C50C-407E-A947-70E740481C1C}">
                <a14:useLocalDpi xmlns:a14="http://schemas.microsoft.com/office/drawing/2010/main" val="0"/>
              </a:ext>
            </a:extLst>
          </a:blip>
          <a:srcRect t="7910" b="4860"/>
          <a:stretch/>
        </p:blipFill>
        <p:spPr>
          <a:xfrm>
            <a:off x="883075" y="2688844"/>
            <a:ext cx="1481583" cy="2087872"/>
          </a:xfrm>
          <a:prstGeom prst="rect">
            <a:avLst/>
          </a:prstGeom>
        </p:spPr>
      </p:pic>
      <p:sp>
        <p:nvSpPr>
          <p:cNvPr id="16" name="スライド番号プレースホルダー 3">
            <a:extLst>
              <a:ext uri="{FF2B5EF4-FFF2-40B4-BE49-F238E27FC236}">
                <a16:creationId xmlns:a16="http://schemas.microsoft.com/office/drawing/2014/main" id="{70C525AF-EC94-49C7-933E-31130BDB6A4D}"/>
              </a:ext>
            </a:extLst>
          </p:cNvPr>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EF083AB-4C32-4414-B5B9-B9CA6121D1B7}" type="slidenum">
              <a:rPr kumimoji="1" lang="ja-JP" altLang="en-US" smtClean="0"/>
              <a:pPr/>
              <a:t>104</a:t>
            </a:fld>
            <a:endParaRPr kumimoji="1" lang="ja-JP" altLang="en-US" dirty="0"/>
          </a:p>
        </p:txBody>
      </p:sp>
    </p:spTree>
    <p:extLst>
      <p:ext uri="{BB962C8B-B14F-4D97-AF65-F5344CB8AC3E}">
        <p14:creationId xmlns:p14="http://schemas.microsoft.com/office/powerpoint/2010/main" val="2090703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1331743" y="1444003"/>
            <a:ext cx="6480514" cy="908510"/>
          </a:xfrm>
        </p:spPr>
        <p:txBody>
          <a:bodyPr>
            <a:noAutofit/>
          </a:bodyPr>
          <a:lstStyle/>
          <a:p>
            <a:r>
              <a:rPr lang="ja-JP" altLang="en-US" sz="3600" dirty="0"/>
              <a:t>人間の視覚認知の多義性理解</a:t>
            </a:r>
            <a:endParaRPr lang="en-US" altLang="ja-JP" sz="3600" dirty="0"/>
          </a:p>
          <a:p>
            <a:endParaRPr lang="en-US" altLang="ja-JP" sz="3600" dirty="0"/>
          </a:p>
          <a:p>
            <a:endParaRPr lang="ja-JP" altLang="en-US" sz="3600" dirty="0"/>
          </a:p>
        </p:txBody>
      </p:sp>
      <p:sp>
        <p:nvSpPr>
          <p:cNvPr id="12" name="角丸四角形 11"/>
          <p:cNvSpPr/>
          <p:nvPr/>
        </p:nvSpPr>
        <p:spPr>
          <a:xfrm>
            <a:off x="547949" y="2352513"/>
            <a:ext cx="3875207" cy="41403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テキスト ボックス 10"/>
          <p:cNvSpPr txBox="1"/>
          <p:nvPr/>
        </p:nvSpPr>
        <p:spPr>
          <a:xfrm>
            <a:off x="1777666" y="2079460"/>
            <a:ext cx="1415772" cy="584775"/>
          </a:xfrm>
          <a:prstGeom prst="rect">
            <a:avLst/>
          </a:prstGeom>
          <a:solidFill>
            <a:schemeClr val="bg1"/>
          </a:solidFill>
        </p:spPr>
        <p:txBody>
          <a:bodyPr wrap="none" rtlCol="0">
            <a:spAutoFit/>
          </a:bodyPr>
          <a:lstStyle/>
          <a:p>
            <a:r>
              <a:rPr lang="ja-JP" altLang="en-US" sz="3200" dirty="0"/>
              <a:t>多義的</a:t>
            </a:r>
          </a:p>
        </p:txBody>
      </p:sp>
      <p:sp>
        <p:nvSpPr>
          <p:cNvPr id="18" name="テキスト ボックス 17"/>
          <p:cNvSpPr txBox="1"/>
          <p:nvPr/>
        </p:nvSpPr>
        <p:spPr>
          <a:xfrm>
            <a:off x="6745741" y="3813442"/>
            <a:ext cx="184731" cy="300082"/>
          </a:xfrm>
          <a:prstGeom prst="rect">
            <a:avLst/>
          </a:prstGeom>
          <a:noFill/>
        </p:spPr>
        <p:txBody>
          <a:bodyPr wrap="none" rtlCol="0">
            <a:spAutoFit/>
          </a:bodyPr>
          <a:lstStyle/>
          <a:p>
            <a:endParaRPr lang="ja-JP" altLang="en-US" sz="1350" dirty="0"/>
          </a:p>
        </p:txBody>
      </p:sp>
      <p:sp>
        <p:nvSpPr>
          <p:cNvPr id="13" name="角丸四角形 12"/>
          <p:cNvSpPr/>
          <p:nvPr/>
        </p:nvSpPr>
        <p:spPr>
          <a:xfrm>
            <a:off x="4686824" y="2352512"/>
            <a:ext cx="3875207" cy="41403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4" name="テキスト ボックス 13"/>
          <p:cNvSpPr txBox="1"/>
          <p:nvPr/>
        </p:nvSpPr>
        <p:spPr>
          <a:xfrm>
            <a:off x="5916541" y="2048468"/>
            <a:ext cx="1415772" cy="584775"/>
          </a:xfrm>
          <a:prstGeom prst="rect">
            <a:avLst/>
          </a:prstGeom>
          <a:solidFill>
            <a:schemeClr val="bg1"/>
          </a:solidFill>
        </p:spPr>
        <p:txBody>
          <a:bodyPr wrap="none" rtlCol="0">
            <a:spAutoFit/>
          </a:bodyPr>
          <a:lstStyle/>
          <a:p>
            <a:r>
              <a:rPr lang="ja-JP" altLang="en-US" sz="3200" dirty="0"/>
              <a:t>一義的</a:t>
            </a:r>
          </a:p>
        </p:txBody>
      </p:sp>
      <p:pic>
        <p:nvPicPr>
          <p:cNvPr id="15" name="Picture 4" descr="ãããããã®ç»åæ¤ç´¢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869079" y="2639232"/>
            <a:ext cx="1866256" cy="186625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ãæ£®ç´æ¨¹ å¤§éªåºç«å¤§å­¦ãã®ç»åæ¤ç´¢çµæ"/>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039"/>
          <a:stretch/>
        </p:blipFill>
        <p:spPr bwMode="auto">
          <a:xfrm>
            <a:off x="6529836" y="4301224"/>
            <a:ext cx="1866256" cy="19577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ãå¤ç¾©å³å½¢ãã®ç»åæ¤ç´¢çµæ"/>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851" r="34541"/>
          <a:stretch/>
        </p:blipFill>
        <p:spPr bwMode="auto">
          <a:xfrm>
            <a:off x="2517173" y="4148670"/>
            <a:ext cx="1663463" cy="215126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rotWithShape="1">
          <a:blip r:embed="rId6" cstate="print">
            <a:extLst>
              <a:ext uri="{28A0092B-C50C-407E-A947-70E740481C1C}">
                <a14:useLocalDpi xmlns:a14="http://schemas.microsoft.com/office/drawing/2010/main" val="0"/>
              </a:ext>
            </a:extLst>
          </a:blip>
          <a:srcRect t="7910" b="4860"/>
          <a:stretch/>
        </p:blipFill>
        <p:spPr>
          <a:xfrm>
            <a:off x="883075" y="2688844"/>
            <a:ext cx="1481583" cy="2087872"/>
          </a:xfrm>
          <a:prstGeom prst="rect">
            <a:avLst/>
          </a:prstGeom>
        </p:spPr>
      </p:pic>
      <p:sp>
        <p:nvSpPr>
          <p:cNvPr id="16" name="スライド番号プレースホルダー 3">
            <a:extLst>
              <a:ext uri="{FF2B5EF4-FFF2-40B4-BE49-F238E27FC236}">
                <a16:creationId xmlns:a16="http://schemas.microsoft.com/office/drawing/2014/main" id="{70C525AF-EC94-49C7-933E-31130BDB6A4D}"/>
              </a:ext>
            </a:extLst>
          </p:cNvPr>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EF083AB-4C32-4414-B5B9-B9CA6121D1B7}" type="slidenum">
              <a:rPr kumimoji="1" lang="ja-JP" altLang="en-US" smtClean="0"/>
              <a:pPr/>
              <a:t>105</a:t>
            </a:fld>
            <a:endParaRPr kumimoji="1" lang="ja-JP" altLang="en-US" dirty="0"/>
          </a:p>
        </p:txBody>
      </p:sp>
      <p:sp>
        <p:nvSpPr>
          <p:cNvPr id="17" name="テキスト ボックス 16">
            <a:extLst>
              <a:ext uri="{FF2B5EF4-FFF2-40B4-BE49-F238E27FC236}">
                <a16:creationId xmlns:a16="http://schemas.microsoft.com/office/drawing/2014/main" id="{C3D52301-CC89-40C3-A87A-18B45D9EBC6C}"/>
              </a:ext>
            </a:extLst>
          </p:cNvPr>
          <p:cNvSpPr txBox="1"/>
          <p:nvPr/>
        </p:nvSpPr>
        <p:spPr>
          <a:xfrm>
            <a:off x="2364658" y="2769566"/>
            <a:ext cx="2108734" cy="954107"/>
          </a:xfrm>
          <a:prstGeom prst="rect">
            <a:avLst/>
          </a:prstGeom>
          <a:noFill/>
        </p:spPr>
        <p:txBody>
          <a:bodyPr wrap="square" rtlCol="0">
            <a:spAutoFit/>
          </a:bodyPr>
          <a:lstStyle/>
          <a:p>
            <a:r>
              <a:rPr lang="ja-JP" altLang="en-US" sz="2800" dirty="0"/>
              <a:t>人の顔</a:t>
            </a:r>
            <a:endParaRPr lang="en-US" altLang="ja-JP" sz="2800" dirty="0"/>
          </a:p>
          <a:p>
            <a:r>
              <a:rPr lang="ja-JP" altLang="en-US" sz="2800" dirty="0"/>
              <a:t>川辺の風景</a:t>
            </a:r>
          </a:p>
        </p:txBody>
      </p:sp>
      <p:sp>
        <p:nvSpPr>
          <p:cNvPr id="19" name="テキスト ボックス 18">
            <a:extLst>
              <a:ext uri="{FF2B5EF4-FFF2-40B4-BE49-F238E27FC236}">
                <a16:creationId xmlns:a16="http://schemas.microsoft.com/office/drawing/2014/main" id="{2D78F5A3-D679-4EBF-85BD-B2A8453BC4F9}"/>
              </a:ext>
            </a:extLst>
          </p:cNvPr>
          <p:cNvSpPr txBox="1"/>
          <p:nvPr/>
        </p:nvSpPr>
        <p:spPr>
          <a:xfrm>
            <a:off x="6982187" y="3123857"/>
            <a:ext cx="595035" cy="584775"/>
          </a:xfrm>
          <a:prstGeom prst="rect">
            <a:avLst/>
          </a:prstGeom>
          <a:noFill/>
        </p:spPr>
        <p:txBody>
          <a:bodyPr wrap="none" rtlCol="0">
            <a:spAutoFit/>
          </a:bodyPr>
          <a:lstStyle/>
          <a:p>
            <a:r>
              <a:rPr lang="ja-JP" altLang="en-US" sz="3200" dirty="0"/>
              <a:t>蛙</a:t>
            </a:r>
          </a:p>
        </p:txBody>
      </p:sp>
      <p:sp>
        <p:nvSpPr>
          <p:cNvPr id="20" name="正方形/長方形 19">
            <a:extLst>
              <a:ext uri="{FF2B5EF4-FFF2-40B4-BE49-F238E27FC236}">
                <a16:creationId xmlns:a16="http://schemas.microsoft.com/office/drawing/2014/main" id="{EA51D683-9C7F-4989-9CC6-7903176B63D5}"/>
              </a:ext>
            </a:extLst>
          </p:cNvPr>
          <p:cNvSpPr/>
          <p:nvPr/>
        </p:nvSpPr>
        <p:spPr>
          <a:xfrm>
            <a:off x="4976465" y="5022127"/>
            <a:ext cx="1729856" cy="954107"/>
          </a:xfrm>
          <a:prstGeom prst="rect">
            <a:avLst/>
          </a:prstGeom>
        </p:spPr>
        <p:txBody>
          <a:bodyPr wrap="square">
            <a:spAutoFit/>
          </a:bodyPr>
          <a:lstStyle/>
          <a:p>
            <a:r>
              <a:rPr lang="ja-JP" altLang="en-US" sz="2800" dirty="0"/>
              <a:t>青年男性の顔</a:t>
            </a:r>
          </a:p>
        </p:txBody>
      </p:sp>
      <p:pic>
        <p:nvPicPr>
          <p:cNvPr id="22" name="Picture 4" descr="http://www.psy.ritsumei.ac.jp/~akitaoka/silhouette01.jpg">
            <a:extLst>
              <a:ext uri="{FF2B5EF4-FFF2-40B4-BE49-F238E27FC236}">
                <a16:creationId xmlns:a16="http://schemas.microsoft.com/office/drawing/2014/main" id="{2831A87E-D49F-4E30-9109-1D99FA814C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523" y="5197926"/>
            <a:ext cx="905614" cy="10610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www.psy.ritsumei.ac.jp/~akitaoka/silhouette02.jpg">
            <a:extLst>
              <a:ext uri="{FF2B5EF4-FFF2-40B4-BE49-F238E27FC236}">
                <a16:creationId xmlns:a16="http://schemas.microsoft.com/office/drawing/2014/main" id="{45DB4266-B776-46E6-9D8A-95F36E4302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9947" y="5197926"/>
            <a:ext cx="905605" cy="10610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1DF9D1C-7CA9-493A-8E18-E7E5C1207E97}"/>
              </a:ext>
            </a:extLst>
          </p:cNvPr>
          <p:cNvSpPr txBox="1"/>
          <p:nvPr/>
        </p:nvSpPr>
        <p:spPr>
          <a:xfrm>
            <a:off x="668421" y="2477526"/>
            <a:ext cx="697627" cy="707886"/>
          </a:xfrm>
          <a:prstGeom prst="rect">
            <a:avLst/>
          </a:prstGeom>
          <a:noFill/>
        </p:spPr>
        <p:txBody>
          <a:bodyPr wrap="none" rtlCol="0">
            <a:spAutoFit/>
          </a:bodyPr>
          <a:lstStyle/>
          <a:p>
            <a:r>
              <a:rPr kumimoji="1" lang="ja-JP" altLang="en-US" sz="4000" b="1" dirty="0"/>
              <a:t>①</a:t>
            </a:r>
          </a:p>
        </p:txBody>
      </p:sp>
      <p:sp>
        <p:nvSpPr>
          <p:cNvPr id="24" name="テキスト ボックス 23">
            <a:extLst>
              <a:ext uri="{FF2B5EF4-FFF2-40B4-BE49-F238E27FC236}">
                <a16:creationId xmlns:a16="http://schemas.microsoft.com/office/drawing/2014/main" id="{B7916BC9-3478-4B14-85E9-2B959BE09E0B}"/>
              </a:ext>
            </a:extLst>
          </p:cNvPr>
          <p:cNvSpPr txBox="1"/>
          <p:nvPr/>
        </p:nvSpPr>
        <p:spPr>
          <a:xfrm>
            <a:off x="3757150" y="3921984"/>
            <a:ext cx="697627" cy="707886"/>
          </a:xfrm>
          <a:prstGeom prst="rect">
            <a:avLst/>
          </a:prstGeom>
          <a:noFill/>
        </p:spPr>
        <p:txBody>
          <a:bodyPr wrap="none" rtlCol="0">
            <a:spAutoFit/>
          </a:bodyPr>
          <a:lstStyle/>
          <a:p>
            <a:r>
              <a:rPr kumimoji="1" lang="ja-JP" altLang="en-US" sz="4000" b="1" dirty="0"/>
              <a:t>②</a:t>
            </a:r>
          </a:p>
        </p:txBody>
      </p:sp>
      <p:sp>
        <p:nvSpPr>
          <p:cNvPr id="25" name="テキスト ボックス 24">
            <a:extLst>
              <a:ext uri="{FF2B5EF4-FFF2-40B4-BE49-F238E27FC236}">
                <a16:creationId xmlns:a16="http://schemas.microsoft.com/office/drawing/2014/main" id="{DEC82932-D014-456A-ACE8-3E251873D865}"/>
              </a:ext>
            </a:extLst>
          </p:cNvPr>
          <p:cNvSpPr txBox="1"/>
          <p:nvPr/>
        </p:nvSpPr>
        <p:spPr>
          <a:xfrm>
            <a:off x="4714506" y="2441704"/>
            <a:ext cx="697627" cy="707886"/>
          </a:xfrm>
          <a:prstGeom prst="rect">
            <a:avLst/>
          </a:prstGeom>
          <a:noFill/>
        </p:spPr>
        <p:txBody>
          <a:bodyPr wrap="none" rtlCol="0">
            <a:spAutoFit/>
          </a:bodyPr>
          <a:lstStyle/>
          <a:p>
            <a:r>
              <a:rPr kumimoji="1" lang="ja-JP" altLang="en-US" sz="4000" b="1" dirty="0"/>
              <a:t>③</a:t>
            </a:r>
          </a:p>
        </p:txBody>
      </p:sp>
      <p:sp>
        <p:nvSpPr>
          <p:cNvPr id="26" name="テキスト ボックス 25">
            <a:extLst>
              <a:ext uri="{FF2B5EF4-FFF2-40B4-BE49-F238E27FC236}">
                <a16:creationId xmlns:a16="http://schemas.microsoft.com/office/drawing/2014/main" id="{C3C277D3-6492-4AC9-B3F2-321BC1D6EA6D}"/>
              </a:ext>
            </a:extLst>
          </p:cNvPr>
          <p:cNvSpPr txBox="1"/>
          <p:nvPr/>
        </p:nvSpPr>
        <p:spPr>
          <a:xfrm>
            <a:off x="7912111" y="4047712"/>
            <a:ext cx="697627" cy="707886"/>
          </a:xfrm>
          <a:prstGeom prst="rect">
            <a:avLst/>
          </a:prstGeom>
          <a:noFill/>
        </p:spPr>
        <p:txBody>
          <a:bodyPr wrap="none" rtlCol="0">
            <a:spAutoFit/>
          </a:bodyPr>
          <a:lstStyle/>
          <a:p>
            <a:r>
              <a:rPr kumimoji="1" lang="ja-JP" altLang="en-US" sz="4000" b="1" dirty="0"/>
              <a:t>④</a:t>
            </a:r>
          </a:p>
        </p:txBody>
      </p:sp>
    </p:spTree>
    <p:extLst>
      <p:ext uri="{BB962C8B-B14F-4D97-AF65-F5344CB8AC3E}">
        <p14:creationId xmlns:p14="http://schemas.microsoft.com/office/powerpoint/2010/main" val="11060035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色，特徴点共に似た画像</a:t>
            </a:r>
          </a:p>
        </p:txBody>
      </p:sp>
      <p:sp>
        <p:nvSpPr>
          <p:cNvPr id="33" name="テキスト ボックス 32"/>
          <p:cNvSpPr txBox="1"/>
          <p:nvPr/>
        </p:nvSpPr>
        <p:spPr>
          <a:xfrm>
            <a:off x="-84126" y="3361800"/>
            <a:ext cx="923330" cy="1323440"/>
          </a:xfrm>
          <a:prstGeom prst="rect">
            <a:avLst/>
          </a:prstGeom>
          <a:noFill/>
        </p:spPr>
        <p:txBody>
          <a:bodyPr vert="eaVert" wrap="none" rtlCol="0">
            <a:spAutoFit/>
          </a:bodyPr>
          <a:lstStyle/>
          <a:p>
            <a:pPr algn="ctr"/>
            <a:r>
              <a:rPr lang="ja-JP" altLang="en-US" sz="2400" dirty="0"/>
              <a:t>多義図形</a:t>
            </a:r>
            <a:endParaRPr lang="en-US" altLang="ja-JP" sz="2400" dirty="0"/>
          </a:p>
          <a:p>
            <a:pPr algn="ctr"/>
            <a:r>
              <a:rPr lang="ja-JP" altLang="en-US" sz="2400" dirty="0"/>
              <a:t>注視点</a:t>
            </a:r>
          </a:p>
        </p:txBody>
      </p:sp>
      <p:sp>
        <p:nvSpPr>
          <p:cNvPr id="35" name="テキスト ボックス 34"/>
          <p:cNvSpPr txBox="1"/>
          <p:nvPr/>
        </p:nvSpPr>
        <p:spPr>
          <a:xfrm>
            <a:off x="-84126" y="5443273"/>
            <a:ext cx="923330" cy="1015663"/>
          </a:xfrm>
          <a:prstGeom prst="rect">
            <a:avLst/>
          </a:prstGeom>
          <a:noFill/>
        </p:spPr>
        <p:txBody>
          <a:bodyPr vert="eaVert" wrap="none" rtlCol="0">
            <a:spAutoFit/>
          </a:bodyPr>
          <a:lstStyle/>
          <a:p>
            <a:r>
              <a:rPr lang="ja-JP" altLang="en-US" sz="2400" dirty="0"/>
              <a:t>風景画</a:t>
            </a:r>
            <a:endParaRPr lang="en-US" altLang="ja-JP" sz="2400" dirty="0"/>
          </a:p>
          <a:p>
            <a:r>
              <a:rPr lang="ja-JP" altLang="en-US" sz="2400" dirty="0"/>
              <a:t>注視点</a:t>
            </a:r>
          </a:p>
        </p:txBody>
      </p:sp>
      <p:sp>
        <p:nvSpPr>
          <p:cNvPr id="36" name="テキスト ボックス 35"/>
          <p:cNvSpPr txBox="1"/>
          <p:nvPr/>
        </p:nvSpPr>
        <p:spPr>
          <a:xfrm>
            <a:off x="4416467" y="3361800"/>
            <a:ext cx="923330" cy="1323440"/>
          </a:xfrm>
          <a:prstGeom prst="rect">
            <a:avLst/>
          </a:prstGeom>
          <a:noFill/>
        </p:spPr>
        <p:txBody>
          <a:bodyPr vert="eaVert" wrap="none" rtlCol="0">
            <a:spAutoFit/>
          </a:bodyPr>
          <a:lstStyle/>
          <a:p>
            <a:pPr algn="ctr"/>
            <a:r>
              <a:rPr lang="ja-JP" altLang="en-US" sz="2400" dirty="0"/>
              <a:t>多義図形</a:t>
            </a:r>
            <a:endParaRPr lang="en-US" altLang="ja-JP" sz="2400" dirty="0"/>
          </a:p>
          <a:p>
            <a:pPr algn="ctr"/>
            <a:r>
              <a:rPr lang="ja-JP" altLang="en-US" sz="2400" dirty="0"/>
              <a:t>注視点</a:t>
            </a:r>
          </a:p>
        </p:txBody>
      </p:sp>
      <p:sp>
        <p:nvSpPr>
          <p:cNvPr id="37" name="テキスト ボックス 36"/>
          <p:cNvSpPr txBox="1"/>
          <p:nvPr/>
        </p:nvSpPr>
        <p:spPr>
          <a:xfrm>
            <a:off x="4406437" y="5446889"/>
            <a:ext cx="923330" cy="1015663"/>
          </a:xfrm>
          <a:prstGeom prst="rect">
            <a:avLst/>
          </a:prstGeom>
          <a:noFill/>
        </p:spPr>
        <p:txBody>
          <a:bodyPr vert="eaVert" wrap="none" rtlCol="0">
            <a:spAutoFit/>
          </a:bodyPr>
          <a:lstStyle/>
          <a:p>
            <a:r>
              <a:rPr lang="ja-JP" altLang="en-US" sz="2400" dirty="0"/>
              <a:t>肖像画</a:t>
            </a:r>
            <a:endParaRPr lang="en-US" altLang="ja-JP" sz="2400" dirty="0"/>
          </a:p>
          <a:p>
            <a:r>
              <a:rPr lang="ja-JP" altLang="en-US" sz="2400" dirty="0"/>
              <a:t>注視点</a:t>
            </a:r>
          </a:p>
        </p:txBody>
      </p:sp>
      <p:sp>
        <p:nvSpPr>
          <p:cNvPr id="19" name="スライド番号プレースホルダー 3">
            <a:extLst>
              <a:ext uri="{FF2B5EF4-FFF2-40B4-BE49-F238E27FC236}">
                <a16:creationId xmlns:a16="http://schemas.microsoft.com/office/drawing/2014/main" id="{8C5227CD-1B51-403F-B37C-88ED35634F5A}"/>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106</a:t>
            </a:fld>
            <a:endParaRPr kumimoji="1" lang="ja-JP" altLang="en-US" dirty="0"/>
          </a:p>
        </p:txBody>
      </p:sp>
      <p:pic>
        <p:nvPicPr>
          <p:cNvPr id="4" name="図 3" descr="星, 水, 光 が含まれている画像&#10;&#10;自動的に生成された説明">
            <a:extLst>
              <a:ext uri="{FF2B5EF4-FFF2-40B4-BE49-F238E27FC236}">
                <a16:creationId xmlns:a16="http://schemas.microsoft.com/office/drawing/2014/main" id="{7728CCA4-9AF5-43B7-B32C-03B7A8D49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067" y="1277047"/>
            <a:ext cx="3647619" cy="5485714"/>
          </a:xfrm>
          <a:prstGeom prst="rect">
            <a:avLst/>
          </a:prstGeom>
        </p:spPr>
      </p:pic>
      <p:pic>
        <p:nvPicPr>
          <p:cNvPr id="6" name="図 5" descr="写真, カラフル, 色付け, 異なる が含まれている画像&#10;&#10;自動的に生成された説明">
            <a:extLst>
              <a:ext uri="{FF2B5EF4-FFF2-40B4-BE49-F238E27FC236}">
                <a16:creationId xmlns:a16="http://schemas.microsoft.com/office/drawing/2014/main" id="{BF958718-B7CE-4E16-A443-84BB4477B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071" y="1280663"/>
            <a:ext cx="3666667" cy="5485714"/>
          </a:xfrm>
          <a:prstGeom prst="rect">
            <a:avLst/>
          </a:prstGeom>
        </p:spPr>
      </p:pic>
      <p:sp>
        <p:nvSpPr>
          <p:cNvPr id="32" name="スライド番号プレースホルダ 3">
            <a:extLst>
              <a:ext uri="{FF2B5EF4-FFF2-40B4-BE49-F238E27FC236}">
                <a16:creationId xmlns:a16="http://schemas.microsoft.com/office/drawing/2014/main" id="{9F3664F5-A293-4D92-B49E-E2F32CF35471}"/>
              </a:ext>
            </a:extLst>
          </p:cNvPr>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EF083AB-4C32-4414-B5B9-B9CA6121D1B7}" type="slidenum">
              <a:rPr kumimoji="1" lang="ja-JP" altLang="en-US" smtClean="0"/>
              <a:pPr/>
              <a:t>106</a:t>
            </a:fld>
            <a:endParaRPr kumimoji="1" lang="ja-JP" altLang="en-US" dirty="0"/>
          </a:p>
        </p:txBody>
      </p:sp>
    </p:spTree>
    <p:extLst>
      <p:ext uri="{BB962C8B-B14F-4D97-AF65-F5344CB8AC3E}">
        <p14:creationId xmlns:p14="http://schemas.microsoft.com/office/powerpoint/2010/main" val="3298828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色，特徴点共に似た画像</a:t>
            </a:r>
          </a:p>
        </p:txBody>
      </p:sp>
      <p:sp>
        <p:nvSpPr>
          <p:cNvPr id="33" name="テキスト ボックス 32"/>
          <p:cNvSpPr txBox="1"/>
          <p:nvPr/>
        </p:nvSpPr>
        <p:spPr>
          <a:xfrm>
            <a:off x="-84126" y="3361800"/>
            <a:ext cx="923330" cy="1323440"/>
          </a:xfrm>
          <a:prstGeom prst="rect">
            <a:avLst/>
          </a:prstGeom>
          <a:noFill/>
        </p:spPr>
        <p:txBody>
          <a:bodyPr vert="eaVert" wrap="none" rtlCol="0">
            <a:spAutoFit/>
          </a:bodyPr>
          <a:lstStyle/>
          <a:p>
            <a:pPr algn="ctr"/>
            <a:r>
              <a:rPr lang="ja-JP" altLang="en-US" sz="2400" dirty="0"/>
              <a:t>多義図形</a:t>
            </a:r>
            <a:endParaRPr lang="en-US" altLang="ja-JP" sz="2400" dirty="0"/>
          </a:p>
          <a:p>
            <a:pPr algn="ctr"/>
            <a:r>
              <a:rPr lang="ja-JP" altLang="en-US" sz="2400" dirty="0"/>
              <a:t>注視点</a:t>
            </a:r>
          </a:p>
        </p:txBody>
      </p:sp>
      <p:sp>
        <p:nvSpPr>
          <p:cNvPr id="35" name="テキスト ボックス 34"/>
          <p:cNvSpPr txBox="1"/>
          <p:nvPr/>
        </p:nvSpPr>
        <p:spPr>
          <a:xfrm>
            <a:off x="-84126" y="5443273"/>
            <a:ext cx="923330" cy="1015663"/>
          </a:xfrm>
          <a:prstGeom prst="rect">
            <a:avLst/>
          </a:prstGeom>
          <a:noFill/>
        </p:spPr>
        <p:txBody>
          <a:bodyPr vert="eaVert" wrap="none" rtlCol="0">
            <a:spAutoFit/>
          </a:bodyPr>
          <a:lstStyle/>
          <a:p>
            <a:r>
              <a:rPr lang="ja-JP" altLang="en-US" sz="2400" dirty="0"/>
              <a:t>風景画</a:t>
            </a:r>
            <a:endParaRPr lang="en-US" altLang="ja-JP" sz="2400" dirty="0"/>
          </a:p>
          <a:p>
            <a:r>
              <a:rPr lang="ja-JP" altLang="en-US" sz="2400" dirty="0"/>
              <a:t>注視点</a:t>
            </a:r>
          </a:p>
        </p:txBody>
      </p:sp>
      <p:sp>
        <p:nvSpPr>
          <p:cNvPr id="36" name="テキスト ボックス 35"/>
          <p:cNvSpPr txBox="1"/>
          <p:nvPr/>
        </p:nvSpPr>
        <p:spPr>
          <a:xfrm>
            <a:off x="4416467" y="3361800"/>
            <a:ext cx="923330" cy="1323440"/>
          </a:xfrm>
          <a:prstGeom prst="rect">
            <a:avLst/>
          </a:prstGeom>
          <a:noFill/>
        </p:spPr>
        <p:txBody>
          <a:bodyPr vert="eaVert" wrap="none" rtlCol="0">
            <a:spAutoFit/>
          </a:bodyPr>
          <a:lstStyle/>
          <a:p>
            <a:pPr algn="ctr"/>
            <a:r>
              <a:rPr lang="ja-JP" altLang="en-US" sz="2400" dirty="0"/>
              <a:t>多義図形</a:t>
            </a:r>
            <a:endParaRPr lang="en-US" altLang="ja-JP" sz="2400" dirty="0"/>
          </a:p>
          <a:p>
            <a:pPr algn="ctr"/>
            <a:r>
              <a:rPr lang="ja-JP" altLang="en-US" sz="2400" dirty="0"/>
              <a:t>注視点</a:t>
            </a:r>
          </a:p>
        </p:txBody>
      </p:sp>
      <p:sp>
        <p:nvSpPr>
          <p:cNvPr id="37" name="テキスト ボックス 36"/>
          <p:cNvSpPr txBox="1"/>
          <p:nvPr/>
        </p:nvSpPr>
        <p:spPr>
          <a:xfrm>
            <a:off x="4406437" y="5446889"/>
            <a:ext cx="923330" cy="1015663"/>
          </a:xfrm>
          <a:prstGeom prst="rect">
            <a:avLst/>
          </a:prstGeom>
          <a:noFill/>
        </p:spPr>
        <p:txBody>
          <a:bodyPr vert="eaVert" wrap="none" rtlCol="0">
            <a:spAutoFit/>
          </a:bodyPr>
          <a:lstStyle/>
          <a:p>
            <a:r>
              <a:rPr lang="ja-JP" altLang="en-US" sz="2400" dirty="0"/>
              <a:t>肖像画</a:t>
            </a:r>
            <a:endParaRPr lang="en-US" altLang="ja-JP" sz="2400" dirty="0"/>
          </a:p>
          <a:p>
            <a:r>
              <a:rPr lang="ja-JP" altLang="en-US" sz="2400" dirty="0"/>
              <a:t>注視点</a:t>
            </a:r>
          </a:p>
        </p:txBody>
      </p:sp>
      <p:sp>
        <p:nvSpPr>
          <p:cNvPr id="19" name="スライド番号プレースホルダー 3">
            <a:extLst>
              <a:ext uri="{FF2B5EF4-FFF2-40B4-BE49-F238E27FC236}">
                <a16:creationId xmlns:a16="http://schemas.microsoft.com/office/drawing/2014/main" id="{8C5227CD-1B51-403F-B37C-88ED35634F5A}"/>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107</a:t>
            </a:fld>
            <a:endParaRPr kumimoji="1" lang="ja-JP" altLang="en-US" dirty="0"/>
          </a:p>
        </p:txBody>
      </p:sp>
      <p:pic>
        <p:nvPicPr>
          <p:cNvPr id="4" name="図 3" descr="星, 水, 光 が含まれている画像&#10;&#10;自動的に生成された説明">
            <a:extLst>
              <a:ext uri="{FF2B5EF4-FFF2-40B4-BE49-F238E27FC236}">
                <a16:creationId xmlns:a16="http://schemas.microsoft.com/office/drawing/2014/main" id="{7728CCA4-9AF5-43B7-B32C-03B7A8D49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067" y="1277047"/>
            <a:ext cx="3647619" cy="5485714"/>
          </a:xfrm>
          <a:prstGeom prst="rect">
            <a:avLst/>
          </a:prstGeom>
        </p:spPr>
      </p:pic>
      <p:pic>
        <p:nvPicPr>
          <p:cNvPr id="6" name="図 5" descr="写真, カラフル, 色付け, 異なる が含まれている画像&#10;&#10;自動的に生成された説明">
            <a:extLst>
              <a:ext uri="{FF2B5EF4-FFF2-40B4-BE49-F238E27FC236}">
                <a16:creationId xmlns:a16="http://schemas.microsoft.com/office/drawing/2014/main" id="{BF958718-B7CE-4E16-A443-84BB4477B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071" y="1280663"/>
            <a:ext cx="3666667" cy="5485714"/>
          </a:xfrm>
          <a:prstGeom prst="rect">
            <a:avLst/>
          </a:prstGeom>
        </p:spPr>
      </p:pic>
      <p:sp>
        <p:nvSpPr>
          <p:cNvPr id="32" name="スライド番号プレースホルダ 3">
            <a:extLst>
              <a:ext uri="{FF2B5EF4-FFF2-40B4-BE49-F238E27FC236}">
                <a16:creationId xmlns:a16="http://schemas.microsoft.com/office/drawing/2014/main" id="{9F3664F5-A293-4D92-B49E-E2F32CF35471}"/>
              </a:ext>
            </a:extLst>
          </p:cNvPr>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EF083AB-4C32-4414-B5B9-B9CA6121D1B7}" type="slidenum">
              <a:rPr kumimoji="1" lang="ja-JP" altLang="en-US" smtClean="0"/>
              <a:pPr/>
              <a:t>107</a:t>
            </a:fld>
            <a:endParaRPr kumimoji="1" lang="ja-JP" altLang="en-US" dirty="0"/>
          </a:p>
        </p:txBody>
      </p:sp>
      <p:sp>
        <p:nvSpPr>
          <p:cNvPr id="3" name="正方形/長方形 2">
            <a:extLst>
              <a:ext uri="{FF2B5EF4-FFF2-40B4-BE49-F238E27FC236}">
                <a16:creationId xmlns:a16="http://schemas.microsoft.com/office/drawing/2014/main" id="{D109C73B-FF17-4065-B92A-5F397C7F0CF0}"/>
              </a:ext>
            </a:extLst>
          </p:cNvPr>
          <p:cNvSpPr/>
          <p:nvPr/>
        </p:nvSpPr>
        <p:spPr>
          <a:xfrm>
            <a:off x="216016" y="2162075"/>
            <a:ext cx="8711967" cy="371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dirty="0"/>
              <a:t>よく似た画像についても</a:t>
            </a:r>
            <a:endParaRPr lang="en-US" altLang="ja-JP" sz="4400" dirty="0"/>
          </a:p>
          <a:p>
            <a:pPr algn="ctr"/>
            <a:r>
              <a:rPr lang="ja-JP" altLang="en-US" sz="4400" dirty="0"/>
              <a:t>多義図形とそうでない図形を</a:t>
            </a:r>
            <a:endParaRPr lang="en-US" altLang="ja-JP" sz="4400" dirty="0"/>
          </a:p>
          <a:p>
            <a:pPr algn="ctr"/>
            <a:r>
              <a:rPr lang="ja-JP" altLang="en-US" sz="4400" dirty="0"/>
              <a:t>見分けることが出来ている</a:t>
            </a:r>
          </a:p>
        </p:txBody>
      </p:sp>
    </p:spTree>
    <p:extLst>
      <p:ext uri="{BB962C8B-B14F-4D97-AF65-F5344CB8AC3E}">
        <p14:creationId xmlns:p14="http://schemas.microsoft.com/office/powerpoint/2010/main" val="25819774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 </a:t>
            </a:r>
            <a:r>
              <a:rPr kumimoji="1" lang="ja-JP" altLang="en-US" dirty="0"/>
              <a:t>識別結果</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108</a:t>
            </a:fld>
            <a:endParaRPr kumimoji="1" lang="ja-JP" altLang="en-US" dirty="0"/>
          </a:p>
        </p:txBody>
      </p:sp>
      <p:grpSp>
        <p:nvGrpSpPr>
          <p:cNvPr id="16" name="グループ化 15"/>
          <p:cNvGrpSpPr/>
          <p:nvPr/>
        </p:nvGrpSpPr>
        <p:grpSpPr>
          <a:xfrm>
            <a:off x="1467646" y="1528048"/>
            <a:ext cx="5102609" cy="5120690"/>
            <a:chOff x="2340380" y="669540"/>
            <a:chExt cx="6803479" cy="6827583"/>
          </a:xfrm>
        </p:grpSpPr>
        <p:sp>
          <p:nvSpPr>
            <p:cNvPr id="8" name="テキスト ボックス 7"/>
            <p:cNvSpPr txBox="1"/>
            <p:nvPr/>
          </p:nvSpPr>
          <p:spPr>
            <a:xfrm>
              <a:off x="2954103" y="669540"/>
              <a:ext cx="656591" cy="1644894"/>
            </a:xfrm>
            <a:prstGeom prst="rect">
              <a:avLst/>
            </a:prstGeom>
            <a:solidFill>
              <a:schemeClr val="bg1"/>
            </a:solidFill>
          </p:spPr>
          <p:txBody>
            <a:bodyPr vert="eaVert" wrap="none" rtlCol="0">
              <a:spAutoFit/>
            </a:bodyPr>
            <a:lstStyle/>
            <a:p>
              <a:r>
                <a:rPr lang="ja-JP" altLang="en-US" sz="2000" dirty="0"/>
                <a:t>多義図形  </a:t>
              </a:r>
            </a:p>
          </p:txBody>
        </p:sp>
        <p:sp>
          <p:nvSpPr>
            <p:cNvPr id="9" name="テキスト ボックス 8"/>
            <p:cNvSpPr txBox="1"/>
            <p:nvPr/>
          </p:nvSpPr>
          <p:spPr>
            <a:xfrm>
              <a:off x="2951987" y="2790476"/>
              <a:ext cx="656591" cy="1225975"/>
            </a:xfrm>
            <a:prstGeom prst="rect">
              <a:avLst/>
            </a:prstGeom>
            <a:solidFill>
              <a:schemeClr val="bg1"/>
            </a:solidFill>
          </p:spPr>
          <p:txBody>
            <a:bodyPr vert="eaVert" wrap="none" rtlCol="0">
              <a:spAutoFit/>
            </a:bodyPr>
            <a:lstStyle/>
            <a:p>
              <a:r>
                <a:rPr lang="ja-JP" altLang="en-US" sz="2000" dirty="0"/>
                <a:t>肖像画 </a:t>
              </a:r>
            </a:p>
          </p:txBody>
        </p:sp>
        <p:sp>
          <p:nvSpPr>
            <p:cNvPr id="10" name="テキスト ボックス 9"/>
            <p:cNvSpPr txBox="1"/>
            <p:nvPr/>
          </p:nvSpPr>
          <p:spPr>
            <a:xfrm>
              <a:off x="3009267" y="4712234"/>
              <a:ext cx="656591" cy="1149031"/>
            </a:xfrm>
            <a:prstGeom prst="rect">
              <a:avLst/>
            </a:prstGeom>
            <a:solidFill>
              <a:schemeClr val="bg1"/>
            </a:solidFill>
          </p:spPr>
          <p:txBody>
            <a:bodyPr vert="eaVert" wrap="none" rtlCol="0">
              <a:spAutoFit/>
            </a:bodyPr>
            <a:lstStyle/>
            <a:p>
              <a:r>
                <a:rPr lang="ja-JP" altLang="en-US" sz="2000" dirty="0"/>
                <a:t>風景画</a:t>
              </a:r>
            </a:p>
          </p:txBody>
        </p:sp>
        <p:sp>
          <p:nvSpPr>
            <p:cNvPr id="11" name="テキスト ボックス 10"/>
            <p:cNvSpPr txBox="1"/>
            <p:nvPr/>
          </p:nvSpPr>
          <p:spPr>
            <a:xfrm>
              <a:off x="3710184" y="6310207"/>
              <a:ext cx="1614117" cy="533480"/>
            </a:xfrm>
            <a:prstGeom prst="rect">
              <a:avLst/>
            </a:prstGeom>
            <a:solidFill>
              <a:schemeClr val="bg1"/>
            </a:solidFill>
          </p:spPr>
          <p:txBody>
            <a:bodyPr vert="horz" wrap="none" rtlCol="0">
              <a:spAutoFit/>
            </a:bodyPr>
            <a:lstStyle/>
            <a:p>
              <a:r>
                <a:rPr lang="ja-JP" altLang="en-US" sz="2000" dirty="0"/>
                <a:t>多義図形</a:t>
              </a:r>
            </a:p>
          </p:txBody>
        </p:sp>
        <p:sp>
          <p:nvSpPr>
            <p:cNvPr id="12" name="テキスト ボックス 11"/>
            <p:cNvSpPr txBox="1"/>
            <p:nvPr/>
          </p:nvSpPr>
          <p:spPr>
            <a:xfrm>
              <a:off x="5843447" y="6310207"/>
              <a:ext cx="1272143" cy="533480"/>
            </a:xfrm>
            <a:prstGeom prst="rect">
              <a:avLst/>
            </a:prstGeom>
            <a:solidFill>
              <a:schemeClr val="bg1"/>
            </a:solidFill>
          </p:spPr>
          <p:txBody>
            <a:bodyPr vert="horz" wrap="none" rtlCol="0">
              <a:spAutoFit/>
            </a:bodyPr>
            <a:lstStyle/>
            <a:p>
              <a:r>
                <a:rPr lang="ja-JP" altLang="en-US" sz="2000" dirty="0"/>
                <a:t>肖像画</a:t>
              </a:r>
            </a:p>
          </p:txBody>
        </p:sp>
        <p:sp>
          <p:nvSpPr>
            <p:cNvPr id="13" name="テキスト ボックス 12"/>
            <p:cNvSpPr txBox="1"/>
            <p:nvPr/>
          </p:nvSpPr>
          <p:spPr>
            <a:xfrm>
              <a:off x="7871716" y="6310207"/>
              <a:ext cx="1272143" cy="533480"/>
            </a:xfrm>
            <a:prstGeom prst="rect">
              <a:avLst/>
            </a:prstGeom>
            <a:solidFill>
              <a:schemeClr val="bg1"/>
            </a:solidFill>
          </p:spPr>
          <p:txBody>
            <a:bodyPr vert="horz" wrap="none" rtlCol="0">
              <a:spAutoFit/>
            </a:bodyPr>
            <a:lstStyle/>
            <a:p>
              <a:r>
                <a:rPr lang="ja-JP" altLang="en-US" sz="2000" dirty="0"/>
                <a:t>風景画</a:t>
              </a:r>
            </a:p>
          </p:txBody>
        </p:sp>
        <p:sp>
          <p:nvSpPr>
            <p:cNvPr id="14" name="テキスト ボックス 13"/>
            <p:cNvSpPr txBox="1"/>
            <p:nvPr/>
          </p:nvSpPr>
          <p:spPr>
            <a:xfrm>
              <a:off x="2340380" y="2850194"/>
              <a:ext cx="902811" cy="1106542"/>
            </a:xfrm>
            <a:prstGeom prst="rect">
              <a:avLst/>
            </a:prstGeom>
            <a:noFill/>
          </p:spPr>
          <p:txBody>
            <a:bodyPr vert="eaVert" wrap="none" rtlCol="0">
              <a:spAutoFit/>
            </a:bodyPr>
            <a:lstStyle/>
            <a:p>
              <a:r>
                <a:rPr lang="en-US" altLang="ja-JP" sz="3200" dirty="0"/>
                <a:t>True</a:t>
              </a:r>
              <a:endParaRPr lang="ja-JP" altLang="en-US" sz="3200" dirty="0"/>
            </a:p>
          </p:txBody>
        </p:sp>
        <p:sp>
          <p:nvSpPr>
            <p:cNvPr id="15" name="テキスト ボックス 14"/>
            <p:cNvSpPr txBox="1"/>
            <p:nvPr/>
          </p:nvSpPr>
          <p:spPr>
            <a:xfrm>
              <a:off x="5573457" y="6717423"/>
              <a:ext cx="1812120" cy="779700"/>
            </a:xfrm>
            <a:prstGeom prst="rect">
              <a:avLst/>
            </a:prstGeom>
            <a:noFill/>
          </p:spPr>
          <p:txBody>
            <a:bodyPr wrap="none" rtlCol="0">
              <a:spAutoFit/>
            </a:bodyPr>
            <a:lstStyle/>
            <a:p>
              <a:r>
                <a:rPr lang="en-US" altLang="ja-JP" sz="3200" dirty="0"/>
                <a:t>Predict</a:t>
              </a:r>
              <a:endParaRPr lang="ja-JP" altLang="en-US" sz="3200" dirty="0"/>
            </a:p>
          </p:txBody>
        </p:sp>
      </p:grpSp>
      <p:pic>
        <p:nvPicPr>
          <p:cNvPr id="17" name="図 16" descr="文字と写真のスクリーンショット&#10;&#10;自動的に生成された説明">
            <a:extLst>
              <a:ext uri="{FF2B5EF4-FFF2-40B4-BE49-F238E27FC236}">
                <a16:creationId xmlns:a16="http://schemas.microsoft.com/office/drawing/2014/main" id="{DD75661A-BC7C-49C2-A624-17B822C9B3E3}"/>
              </a:ext>
            </a:extLst>
          </p:cNvPr>
          <p:cNvPicPr>
            <a:picLocks noChangeAspect="1"/>
          </p:cNvPicPr>
          <p:nvPr/>
        </p:nvPicPr>
        <p:blipFill rotWithShape="1">
          <a:blip r:embed="rId3">
            <a:extLst>
              <a:ext uri="{28A0092B-C50C-407E-A947-70E740481C1C}">
                <a14:useLocalDpi xmlns:a14="http://schemas.microsoft.com/office/drawing/2010/main" val="0"/>
              </a:ext>
            </a:extLst>
          </a:blip>
          <a:srcRect l="12384" t="12210" b="10799"/>
          <a:stretch/>
        </p:blipFill>
        <p:spPr>
          <a:xfrm>
            <a:off x="2420381" y="1436156"/>
            <a:ext cx="6094969" cy="4284675"/>
          </a:xfrm>
          <a:prstGeom prst="rect">
            <a:avLst/>
          </a:prstGeom>
        </p:spPr>
      </p:pic>
      <p:pic>
        <p:nvPicPr>
          <p:cNvPr id="5" name="図 4" descr="文字と写真のスクリーンショット&#10;&#10;自動的に生成された説明">
            <a:extLst>
              <a:ext uri="{FF2B5EF4-FFF2-40B4-BE49-F238E27FC236}">
                <a16:creationId xmlns:a16="http://schemas.microsoft.com/office/drawing/2014/main" id="{69AD5586-D255-4AFA-95F8-BDE3CE133729}"/>
              </a:ext>
            </a:extLst>
          </p:cNvPr>
          <p:cNvPicPr>
            <a:picLocks noChangeAspect="1"/>
          </p:cNvPicPr>
          <p:nvPr/>
        </p:nvPicPr>
        <p:blipFill rotWithShape="1">
          <a:blip r:embed="rId4">
            <a:extLst>
              <a:ext uri="{28A0092B-C50C-407E-A947-70E740481C1C}">
                <a14:useLocalDpi xmlns:a14="http://schemas.microsoft.com/office/drawing/2010/main" val="0"/>
              </a:ext>
            </a:extLst>
          </a:blip>
          <a:srcRect l="11893" t="10881" b="9716"/>
          <a:stretch/>
        </p:blipFill>
        <p:spPr>
          <a:xfrm>
            <a:off x="2398670" y="1336964"/>
            <a:ext cx="6116680" cy="4409943"/>
          </a:xfrm>
          <a:prstGeom prst="rect">
            <a:avLst/>
          </a:prstGeom>
        </p:spPr>
      </p:pic>
      <p:sp>
        <p:nvSpPr>
          <p:cNvPr id="19" name="楕円 18">
            <a:extLst>
              <a:ext uri="{FF2B5EF4-FFF2-40B4-BE49-F238E27FC236}">
                <a16:creationId xmlns:a16="http://schemas.microsoft.com/office/drawing/2014/main" id="{9A30D09B-B48B-4EA6-AD76-501D6E87A7D1}"/>
              </a:ext>
            </a:extLst>
          </p:cNvPr>
          <p:cNvSpPr/>
          <p:nvPr/>
        </p:nvSpPr>
        <p:spPr>
          <a:xfrm>
            <a:off x="3909611" y="1429234"/>
            <a:ext cx="1325563" cy="132556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spTree>
    <p:extLst>
      <p:ext uri="{BB962C8B-B14F-4D97-AF65-F5344CB8AC3E}">
        <p14:creationId xmlns:p14="http://schemas.microsoft.com/office/powerpoint/2010/main" val="1001797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22908A-127E-4480-8FC3-34C06D79696A}"/>
              </a:ext>
            </a:extLst>
          </p:cNvPr>
          <p:cNvSpPr>
            <a:spLocks noGrp="1"/>
          </p:cNvSpPr>
          <p:nvPr>
            <p:ph type="title"/>
          </p:nvPr>
        </p:nvSpPr>
        <p:spPr/>
        <p:txBody>
          <a:bodyPr/>
          <a:lstStyle/>
          <a:p>
            <a:endParaRPr kumimoji="1" lang="ja-JP" altLang="en-US"/>
          </a:p>
        </p:txBody>
      </p:sp>
      <p:pic>
        <p:nvPicPr>
          <p:cNvPr id="5" name="図 4" descr="異なる が含まれている画像&#10;&#10;自動的に生成された説明">
            <a:extLst>
              <a:ext uri="{FF2B5EF4-FFF2-40B4-BE49-F238E27FC236}">
                <a16:creationId xmlns:a16="http://schemas.microsoft.com/office/drawing/2014/main" id="{3443F517-A5B6-4E17-B880-6AC1713F4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621"/>
            <a:ext cx="9144000" cy="5482757"/>
          </a:xfrm>
          <a:prstGeom prst="rect">
            <a:avLst/>
          </a:prstGeom>
        </p:spPr>
      </p:pic>
    </p:spTree>
    <p:extLst>
      <p:ext uri="{BB962C8B-B14F-4D97-AF65-F5344CB8AC3E}">
        <p14:creationId xmlns:p14="http://schemas.microsoft.com/office/powerpoint/2010/main" val="2054599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577" y="1173810"/>
            <a:ext cx="5284846" cy="3416637"/>
          </a:xfrm>
          <a:prstGeom prst="rect">
            <a:avLst/>
          </a:prstGeom>
        </p:spPr>
      </p:pic>
      <p:sp>
        <p:nvSpPr>
          <p:cNvPr id="2" name="タイトル 1"/>
          <p:cNvSpPr>
            <a:spLocks noGrp="1"/>
          </p:cNvSpPr>
          <p:nvPr>
            <p:ph type="title"/>
          </p:nvPr>
        </p:nvSpPr>
        <p:spPr/>
        <p:txBody>
          <a:bodyPr/>
          <a:lstStyle/>
          <a:p>
            <a:r>
              <a:rPr kumimoji="1" lang="ja-JP" altLang="en-US" dirty="0"/>
              <a:t>多義図形</a:t>
            </a:r>
          </a:p>
        </p:txBody>
      </p:sp>
      <p:sp>
        <p:nvSpPr>
          <p:cNvPr id="3" name="コンテンツ プレースホルダー 2"/>
          <p:cNvSpPr>
            <a:spLocks noGrp="1"/>
          </p:cNvSpPr>
          <p:nvPr>
            <p:ph idx="1"/>
          </p:nvPr>
        </p:nvSpPr>
        <p:spPr>
          <a:xfrm>
            <a:off x="736553" y="4705104"/>
            <a:ext cx="7778797" cy="1953703"/>
          </a:xfrm>
        </p:spPr>
        <p:txBody>
          <a:bodyPr>
            <a:normAutofit/>
          </a:bodyPr>
          <a:lstStyle/>
          <a:p>
            <a:r>
              <a:rPr lang="ja-JP" altLang="en-US" sz="3200" dirty="0"/>
              <a:t>人間の視覚系によって </a:t>
            </a:r>
            <a:r>
              <a:rPr lang="en-US" altLang="ja-JP" sz="3200" b="1" u="sng" dirty="0"/>
              <a:t>2 </a:t>
            </a:r>
            <a:r>
              <a:rPr lang="ja-JP" altLang="en-US" sz="3200" b="1" u="sng" dirty="0"/>
              <a:t>通り以上</a:t>
            </a:r>
            <a:r>
              <a:rPr lang="ja-JP" altLang="en-US" sz="3200" dirty="0"/>
              <a:t>に解釈される図形</a:t>
            </a:r>
            <a:endParaRPr lang="en-US" altLang="ja-JP" sz="3200" dirty="0"/>
          </a:p>
          <a:p>
            <a:r>
              <a:rPr lang="ja-JP" altLang="en-US" sz="3200" b="1" u="sng" dirty="0"/>
              <a:t>注視点・選択的注意</a:t>
            </a:r>
            <a:r>
              <a:rPr lang="ja-JP" altLang="en-US" sz="3200" dirty="0"/>
              <a:t>による影響</a:t>
            </a:r>
            <a:endParaRPr lang="en-US" altLang="ja-JP" sz="3200" dirty="0"/>
          </a:p>
          <a:p>
            <a:endParaRPr lang="ja-JP" altLang="en-US" sz="3200" dirty="0"/>
          </a:p>
        </p:txBody>
      </p:sp>
      <p:sp>
        <p:nvSpPr>
          <p:cNvPr id="6" name="正方形/長方形 5"/>
          <p:cNvSpPr/>
          <p:nvPr/>
        </p:nvSpPr>
        <p:spPr>
          <a:xfrm>
            <a:off x="628650" y="6467560"/>
            <a:ext cx="7388941" cy="253916"/>
          </a:xfrm>
          <a:prstGeom prst="rect">
            <a:avLst/>
          </a:prstGeom>
        </p:spPr>
        <p:txBody>
          <a:bodyPr wrap="square">
            <a:spAutoFit/>
          </a:bodyPr>
          <a:lstStyle/>
          <a:p>
            <a:r>
              <a:rPr lang="ja-JP" altLang="en-US" sz="900" dirty="0">
                <a:latin typeface="IPAexMincho"/>
              </a:rPr>
              <a:t>岸本充史</a:t>
            </a:r>
            <a:r>
              <a:rPr lang="en-US" altLang="ja-JP" sz="1050" dirty="0">
                <a:latin typeface="CMR10"/>
              </a:rPr>
              <a:t>, </a:t>
            </a:r>
            <a:r>
              <a:rPr lang="ja-JP" altLang="en-US" sz="900" dirty="0">
                <a:latin typeface="IPAexMincho"/>
              </a:rPr>
              <a:t>川端信男</a:t>
            </a:r>
            <a:r>
              <a:rPr lang="en-US" altLang="ja-JP" sz="1050" dirty="0">
                <a:latin typeface="CMR10"/>
              </a:rPr>
              <a:t>. </a:t>
            </a:r>
            <a:r>
              <a:rPr lang="ja-JP" altLang="en-US" sz="900" dirty="0">
                <a:latin typeface="IPAexMincho"/>
              </a:rPr>
              <a:t>局所的・大域的情報選択モデルによる多義図形の非あいまい化</a:t>
            </a:r>
            <a:r>
              <a:rPr lang="en-US" altLang="ja-JP" sz="1050" dirty="0">
                <a:latin typeface="CMR10"/>
              </a:rPr>
              <a:t>. </a:t>
            </a:r>
            <a:r>
              <a:rPr lang="ja-JP" altLang="en-US" sz="900" dirty="0">
                <a:latin typeface="IPAexMincho"/>
              </a:rPr>
              <a:t>テレビジョン学会誌</a:t>
            </a:r>
            <a:r>
              <a:rPr lang="en-US" altLang="ja-JP" sz="1050" dirty="0">
                <a:latin typeface="CMR10"/>
              </a:rPr>
              <a:t>, Vol. 50, No. 5, pp. 594–598, 1996.</a:t>
            </a:r>
            <a:endParaRPr lang="ja-JP" altLang="en-US" sz="900" dirty="0"/>
          </a:p>
        </p:txBody>
      </p:sp>
      <p:sp>
        <p:nvSpPr>
          <p:cNvPr id="7" name="スライド番号プレースホルダー 3">
            <a:extLst>
              <a:ext uri="{FF2B5EF4-FFF2-40B4-BE49-F238E27FC236}">
                <a16:creationId xmlns:a16="http://schemas.microsoft.com/office/drawing/2014/main" id="{CA2C6EAA-4505-474D-9C17-CC8A8703C3C7}"/>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11</a:t>
            </a:fld>
            <a:endParaRPr kumimoji="1" lang="ja-JP" altLang="en-US" dirty="0"/>
          </a:p>
        </p:txBody>
      </p:sp>
      <p:sp>
        <p:nvSpPr>
          <p:cNvPr id="8" name="角丸四角形 6">
            <a:extLst>
              <a:ext uri="{FF2B5EF4-FFF2-40B4-BE49-F238E27FC236}">
                <a16:creationId xmlns:a16="http://schemas.microsoft.com/office/drawing/2014/main" id="{60824E66-73CA-46F3-B832-5531247C1928}"/>
              </a:ext>
            </a:extLst>
          </p:cNvPr>
          <p:cNvSpPr/>
          <p:nvPr/>
        </p:nvSpPr>
        <p:spPr>
          <a:xfrm>
            <a:off x="736553" y="4400549"/>
            <a:ext cx="7886699" cy="195235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4050" b="1" u="sng" dirty="0">
                <a:solidFill>
                  <a:srgbClr val="FF0000"/>
                </a:solidFill>
              </a:rPr>
              <a:t>人工知能</a:t>
            </a:r>
            <a:r>
              <a:rPr lang="en-US" altLang="ja-JP" sz="4050" b="1" u="sng" dirty="0">
                <a:solidFill>
                  <a:srgbClr val="FF0000"/>
                </a:solidFill>
              </a:rPr>
              <a:t>(CNN)</a:t>
            </a:r>
            <a:r>
              <a:rPr lang="ja-JP" altLang="en-US" sz="4050" b="1" u="sng" dirty="0">
                <a:solidFill>
                  <a:srgbClr val="FF0000"/>
                </a:solidFill>
              </a:rPr>
              <a:t>の注視点</a:t>
            </a:r>
          </a:p>
        </p:txBody>
      </p:sp>
    </p:spTree>
    <p:extLst>
      <p:ext uri="{BB962C8B-B14F-4D97-AF65-F5344CB8AC3E}">
        <p14:creationId xmlns:p14="http://schemas.microsoft.com/office/powerpoint/2010/main" val="13551951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 </a:t>
            </a:r>
            <a:r>
              <a:rPr kumimoji="1" lang="ja-JP" altLang="en-US" dirty="0"/>
              <a:t>識別結果</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110</a:t>
            </a:fld>
            <a:endParaRPr kumimoji="1" lang="ja-JP" altLang="en-US" dirty="0"/>
          </a:p>
        </p:txBody>
      </p:sp>
      <p:grpSp>
        <p:nvGrpSpPr>
          <p:cNvPr id="16" name="グループ化 15"/>
          <p:cNvGrpSpPr/>
          <p:nvPr/>
        </p:nvGrpSpPr>
        <p:grpSpPr>
          <a:xfrm>
            <a:off x="1467646" y="1528048"/>
            <a:ext cx="5102609" cy="5120690"/>
            <a:chOff x="2340380" y="669540"/>
            <a:chExt cx="6803479" cy="6827583"/>
          </a:xfrm>
        </p:grpSpPr>
        <p:sp>
          <p:nvSpPr>
            <p:cNvPr id="8" name="テキスト ボックス 7"/>
            <p:cNvSpPr txBox="1"/>
            <p:nvPr/>
          </p:nvSpPr>
          <p:spPr>
            <a:xfrm>
              <a:off x="2954103" y="669540"/>
              <a:ext cx="656591" cy="1644894"/>
            </a:xfrm>
            <a:prstGeom prst="rect">
              <a:avLst/>
            </a:prstGeom>
            <a:solidFill>
              <a:schemeClr val="bg1"/>
            </a:solidFill>
          </p:spPr>
          <p:txBody>
            <a:bodyPr vert="eaVert" wrap="none" rtlCol="0">
              <a:spAutoFit/>
            </a:bodyPr>
            <a:lstStyle/>
            <a:p>
              <a:r>
                <a:rPr lang="ja-JP" altLang="en-US" sz="2000" dirty="0"/>
                <a:t>多義図形  </a:t>
              </a:r>
            </a:p>
          </p:txBody>
        </p:sp>
        <p:sp>
          <p:nvSpPr>
            <p:cNvPr id="9" name="テキスト ボックス 8"/>
            <p:cNvSpPr txBox="1"/>
            <p:nvPr/>
          </p:nvSpPr>
          <p:spPr>
            <a:xfrm>
              <a:off x="2951987" y="2790476"/>
              <a:ext cx="656591" cy="1225975"/>
            </a:xfrm>
            <a:prstGeom prst="rect">
              <a:avLst/>
            </a:prstGeom>
            <a:solidFill>
              <a:schemeClr val="bg1"/>
            </a:solidFill>
          </p:spPr>
          <p:txBody>
            <a:bodyPr vert="eaVert" wrap="none" rtlCol="0">
              <a:spAutoFit/>
            </a:bodyPr>
            <a:lstStyle/>
            <a:p>
              <a:r>
                <a:rPr lang="ja-JP" altLang="en-US" sz="2000" dirty="0"/>
                <a:t>肖像画 </a:t>
              </a:r>
            </a:p>
          </p:txBody>
        </p:sp>
        <p:sp>
          <p:nvSpPr>
            <p:cNvPr id="10" name="テキスト ボックス 9"/>
            <p:cNvSpPr txBox="1"/>
            <p:nvPr/>
          </p:nvSpPr>
          <p:spPr>
            <a:xfrm>
              <a:off x="3009267" y="4712234"/>
              <a:ext cx="656591" cy="1149031"/>
            </a:xfrm>
            <a:prstGeom prst="rect">
              <a:avLst/>
            </a:prstGeom>
            <a:solidFill>
              <a:schemeClr val="bg1"/>
            </a:solidFill>
          </p:spPr>
          <p:txBody>
            <a:bodyPr vert="eaVert" wrap="none" rtlCol="0">
              <a:spAutoFit/>
            </a:bodyPr>
            <a:lstStyle/>
            <a:p>
              <a:r>
                <a:rPr lang="ja-JP" altLang="en-US" sz="2000" dirty="0"/>
                <a:t>風景画</a:t>
              </a:r>
            </a:p>
          </p:txBody>
        </p:sp>
        <p:sp>
          <p:nvSpPr>
            <p:cNvPr id="11" name="テキスト ボックス 10"/>
            <p:cNvSpPr txBox="1"/>
            <p:nvPr/>
          </p:nvSpPr>
          <p:spPr>
            <a:xfrm>
              <a:off x="3710184" y="6310207"/>
              <a:ext cx="1614117" cy="533480"/>
            </a:xfrm>
            <a:prstGeom prst="rect">
              <a:avLst/>
            </a:prstGeom>
            <a:solidFill>
              <a:schemeClr val="bg1"/>
            </a:solidFill>
          </p:spPr>
          <p:txBody>
            <a:bodyPr vert="horz" wrap="none" rtlCol="0">
              <a:spAutoFit/>
            </a:bodyPr>
            <a:lstStyle/>
            <a:p>
              <a:r>
                <a:rPr lang="ja-JP" altLang="en-US" sz="2000" dirty="0"/>
                <a:t>多義図形</a:t>
              </a:r>
            </a:p>
          </p:txBody>
        </p:sp>
        <p:sp>
          <p:nvSpPr>
            <p:cNvPr id="12" name="テキスト ボックス 11"/>
            <p:cNvSpPr txBox="1"/>
            <p:nvPr/>
          </p:nvSpPr>
          <p:spPr>
            <a:xfrm>
              <a:off x="5843447" y="6310207"/>
              <a:ext cx="1272143" cy="533480"/>
            </a:xfrm>
            <a:prstGeom prst="rect">
              <a:avLst/>
            </a:prstGeom>
            <a:solidFill>
              <a:schemeClr val="bg1"/>
            </a:solidFill>
          </p:spPr>
          <p:txBody>
            <a:bodyPr vert="horz" wrap="none" rtlCol="0">
              <a:spAutoFit/>
            </a:bodyPr>
            <a:lstStyle/>
            <a:p>
              <a:r>
                <a:rPr lang="ja-JP" altLang="en-US" sz="2000" dirty="0"/>
                <a:t>肖像画</a:t>
              </a:r>
            </a:p>
          </p:txBody>
        </p:sp>
        <p:sp>
          <p:nvSpPr>
            <p:cNvPr id="13" name="テキスト ボックス 12"/>
            <p:cNvSpPr txBox="1"/>
            <p:nvPr/>
          </p:nvSpPr>
          <p:spPr>
            <a:xfrm>
              <a:off x="7871716" y="6310207"/>
              <a:ext cx="1272143" cy="533480"/>
            </a:xfrm>
            <a:prstGeom prst="rect">
              <a:avLst/>
            </a:prstGeom>
            <a:solidFill>
              <a:schemeClr val="bg1"/>
            </a:solidFill>
          </p:spPr>
          <p:txBody>
            <a:bodyPr vert="horz" wrap="none" rtlCol="0">
              <a:spAutoFit/>
            </a:bodyPr>
            <a:lstStyle/>
            <a:p>
              <a:r>
                <a:rPr lang="ja-JP" altLang="en-US" sz="2000" dirty="0"/>
                <a:t>風景画</a:t>
              </a:r>
            </a:p>
          </p:txBody>
        </p:sp>
        <p:sp>
          <p:nvSpPr>
            <p:cNvPr id="14" name="テキスト ボックス 13"/>
            <p:cNvSpPr txBox="1"/>
            <p:nvPr/>
          </p:nvSpPr>
          <p:spPr>
            <a:xfrm>
              <a:off x="2340380" y="2850194"/>
              <a:ext cx="902811" cy="1106542"/>
            </a:xfrm>
            <a:prstGeom prst="rect">
              <a:avLst/>
            </a:prstGeom>
            <a:noFill/>
          </p:spPr>
          <p:txBody>
            <a:bodyPr vert="eaVert" wrap="none" rtlCol="0">
              <a:spAutoFit/>
            </a:bodyPr>
            <a:lstStyle/>
            <a:p>
              <a:r>
                <a:rPr lang="en-US" altLang="ja-JP" sz="3200" dirty="0"/>
                <a:t>True</a:t>
              </a:r>
              <a:endParaRPr lang="ja-JP" altLang="en-US" sz="3200" dirty="0"/>
            </a:p>
          </p:txBody>
        </p:sp>
        <p:sp>
          <p:nvSpPr>
            <p:cNvPr id="15" name="テキスト ボックス 14"/>
            <p:cNvSpPr txBox="1"/>
            <p:nvPr/>
          </p:nvSpPr>
          <p:spPr>
            <a:xfrm>
              <a:off x="5573457" y="6717423"/>
              <a:ext cx="1812120" cy="779700"/>
            </a:xfrm>
            <a:prstGeom prst="rect">
              <a:avLst/>
            </a:prstGeom>
            <a:noFill/>
          </p:spPr>
          <p:txBody>
            <a:bodyPr wrap="none" rtlCol="0">
              <a:spAutoFit/>
            </a:bodyPr>
            <a:lstStyle/>
            <a:p>
              <a:r>
                <a:rPr lang="en-US" altLang="ja-JP" sz="3200" dirty="0"/>
                <a:t>Predict</a:t>
              </a:r>
              <a:endParaRPr lang="ja-JP" altLang="en-US" sz="3200" dirty="0"/>
            </a:p>
          </p:txBody>
        </p:sp>
      </p:grpSp>
      <p:pic>
        <p:nvPicPr>
          <p:cNvPr id="17" name="図 16" descr="文字と写真のスクリーンショット&#10;&#10;自動的に生成された説明">
            <a:extLst>
              <a:ext uri="{FF2B5EF4-FFF2-40B4-BE49-F238E27FC236}">
                <a16:creationId xmlns:a16="http://schemas.microsoft.com/office/drawing/2014/main" id="{DD75661A-BC7C-49C2-A624-17B822C9B3E3}"/>
              </a:ext>
            </a:extLst>
          </p:cNvPr>
          <p:cNvPicPr>
            <a:picLocks noChangeAspect="1"/>
          </p:cNvPicPr>
          <p:nvPr/>
        </p:nvPicPr>
        <p:blipFill rotWithShape="1">
          <a:blip r:embed="rId3">
            <a:extLst>
              <a:ext uri="{28A0092B-C50C-407E-A947-70E740481C1C}">
                <a14:useLocalDpi xmlns:a14="http://schemas.microsoft.com/office/drawing/2010/main" val="0"/>
              </a:ext>
            </a:extLst>
          </a:blip>
          <a:srcRect l="12384" t="12210" b="10799"/>
          <a:stretch/>
        </p:blipFill>
        <p:spPr>
          <a:xfrm>
            <a:off x="2420381" y="1436156"/>
            <a:ext cx="6094969" cy="4284675"/>
          </a:xfrm>
          <a:prstGeom prst="rect">
            <a:avLst/>
          </a:prstGeom>
        </p:spPr>
      </p:pic>
      <p:pic>
        <p:nvPicPr>
          <p:cNvPr id="5" name="図 4" descr="文字と写真のスクリーンショット&#10;&#10;自動的に生成された説明">
            <a:extLst>
              <a:ext uri="{FF2B5EF4-FFF2-40B4-BE49-F238E27FC236}">
                <a16:creationId xmlns:a16="http://schemas.microsoft.com/office/drawing/2014/main" id="{69AD5586-D255-4AFA-95F8-BDE3CE133729}"/>
              </a:ext>
            </a:extLst>
          </p:cNvPr>
          <p:cNvPicPr>
            <a:picLocks noChangeAspect="1"/>
          </p:cNvPicPr>
          <p:nvPr/>
        </p:nvPicPr>
        <p:blipFill rotWithShape="1">
          <a:blip r:embed="rId4">
            <a:extLst>
              <a:ext uri="{28A0092B-C50C-407E-A947-70E740481C1C}">
                <a14:useLocalDpi xmlns:a14="http://schemas.microsoft.com/office/drawing/2010/main" val="0"/>
              </a:ext>
            </a:extLst>
          </a:blip>
          <a:srcRect l="11893" t="10881" b="9716"/>
          <a:stretch/>
        </p:blipFill>
        <p:spPr>
          <a:xfrm>
            <a:off x="2398670" y="1336964"/>
            <a:ext cx="6116680" cy="4409943"/>
          </a:xfrm>
          <a:prstGeom prst="rect">
            <a:avLst/>
          </a:prstGeom>
        </p:spPr>
      </p:pic>
      <p:sp>
        <p:nvSpPr>
          <p:cNvPr id="19" name="楕円 18">
            <a:extLst>
              <a:ext uri="{FF2B5EF4-FFF2-40B4-BE49-F238E27FC236}">
                <a16:creationId xmlns:a16="http://schemas.microsoft.com/office/drawing/2014/main" id="{9A30D09B-B48B-4EA6-AD76-501D6E87A7D1}"/>
              </a:ext>
            </a:extLst>
          </p:cNvPr>
          <p:cNvSpPr/>
          <p:nvPr/>
        </p:nvSpPr>
        <p:spPr>
          <a:xfrm>
            <a:off x="5346524" y="1443748"/>
            <a:ext cx="1325563" cy="132556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spTree>
    <p:extLst>
      <p:ext uri="{BB962C8B-B14F-4D97-AF65-F5344CB8AC3E}">
        <p14:creationId xmlns:p14="http://schemas.microsoft.com/office/powerpoint/2010/main" val="3088601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43CEFF-127D-48F2-81D7-948423CFD09C}"/>
              </a:ext>
            </a:extLst>
          </p:cNvPr>
          <p:cNvSpPr>
            <a:spLocks noGrp="1"/>
          </p:cNvSpPr>
          <p:nvPr>
            <p:ph type="title"/>
          </p:nvPr>
        </p:nvSpPr>
        <p:spPr/>
        <p:txBody>
          <a:bodyPr/>
          <a:lstStyle/>
          <a:p>
            <a:endParaRPr kumimoji="1" lang="ja-JP" altLang="en-US"/>
          </a:p>
        </p:txBody>
      </p:sp>
      <p:pic>
        <p:nvPicPr>
          <p:cNvPr id="5" name="図 4" descr="カラフル, 色付け, 異なる, 自動販売機 が含まれている画像&#10;&#10;自動的に生成された説明">
            <a:extLst>
              <a:ext uri="{FF2B5EF4-FFF2-40B4-BE49-F238E27FC236}">
                <a16:creationId xmlns:a16="http://schemas.microsoft.com/office/drawing/2014/main" id="{D16F4DF2-0679-46E2-90D5-DFDF9445B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1429"/>
            <a:ext cx="9144000" cy="3915141"/>
          </a:xfrm>
          <a:prstGeom prst="rect">
            <a:avLst/>
          </a:prstGeom>
        </p:spPr>
      </p:pic>
    </p:spTree>
    <p:extLst>
      <p:ext uri="{BB962C8B-B14F-4D97-AF65-F5344CB8AC3E}">
        <p14:creationId xmlns:p14="http://schemas.microsoft.com/office/powerpoint/2010/main" val="20188028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本研究の成果</a:t>
            </a:r>
            <a:endParaRPr kumimoji="1" lang="ja-JP" altLang="en-US" dirty="0"/>
          </a:p>
        </p:txBody>
      </p:sp>
      <p:sp>
        <p:nvSpPr>
          <p:cNvPr id="3" name="コンテンツ プレースホルダー 2"/>
          <p:cNvSpPr>
            <a:spLocks noGrp="1"/>
          </p:cNvSpPr>
          <p:nvPr>
            <p:ph idx="1"/>
          </p:nvPr>
        </p:nvSpPr>
        <p:spPr>
          <a:xfrm>
            <a:off x="628650" y="2226469"/>
            <a:ext cx="8129760" cy="3263504"/>
          </a:xfrm>
        </p:spPr>
        <p:txBody>
          <a:bodyPr>
            <a:normAutofit/>
          </a:bodyPr>
          <a:lstStyle/>
          <a:p>
            <a:r>
              <a:rPr lang="ja-JP" altLang="en-US" sz="3600" b="1" u="sng" dirty="0"/>
              <a:t>だまし絵を理解する人工知能の構築</a:t>
            </a:r>
            <a:r>
              <a:rPr lang="ja-JP" altLang="en-US" sz="3000" dirty="0"/>
              <a:t>という全く新しいタスクを設定し，成功した</a:t>
            </a:r>
            <a:endParaRPr lang="en-US" altLang="ja-JP" sz="3000" dirty="0"/>
          </a:p>
          <a:p>
            <a:r>
              <a:rPr lang="ja-JP" altLang="en-US" sz="3600" b="1" u="sng" dirty="0"/>
              <a:t>多義図形の回転に着目</a:t>
            </a:r>
            <a:r>
              <a:rPr lang="ja-JP" altLang="en-US" sz="3000" dirty="0"/>
              <a:t>し，一義図形との認識の相違点を定量的に示せた</a:t>
            </a:r>
            <a:endParaRPr lang="en-US" altLang="ja-JP" sz="3000" dirty="0"/>
          </a:p>
          <a:p>
            <a:r>
              <a:rPr lang="ja-JP" altLang="en-US" sz="3000" dirty="0"/>
              <a:t>だまし絵における</a:t>
            </a:r>
            <a:r>
              <a:rPr lang="ja-JP" altLang="en-US" sz="3600" b="1" u="sng" dirty="0"/>
              <a:t>人と人工知能の認知の相関性と相違性</a:t>
            </a:r>
            <a:r>
              <a:rPr lang="ja-JP" altLang="en-US" sz="3000" dirty="0"/>
              <a:t>を定量的に示せた</a:t>
            </a:r>
          </a:p>
        </p:txBody>
      </p:sp>
      <p:sp>
        <p:nvSpPr>
          <p:cNvPr id="4" name="スライド番号プレースホルダー 3">
            <a:extLst>
              <a:ext uri="{FF2B5EF4-FFF2-40B4-BE49-F238E27FC236}">
                <a16:creationId xmlns:a16="http://schemas.microsoft.com/office/drawing/2014/main" id="{CA2DDF8F-1C07-4E26-97BA-72B16BC07A51}"/>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112</a:t>
            </a:fld>
            <a:endParaRPr kumimoji="1" lang="ja-JP" altLang="en-US" dirty="0"/>
          </a:p>
        </p:txBody>
      </p:sp>
    </p:spTree>
    <p:extLst>
      <p:ext uri="{BB962C8B-B14F-4D97-AF65-F5344CB8AC3E}">
        <p14:creationId xmlns:p14="http://schemas.microsoft.com/office/powerpoint/2010/main" val="1815786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今後の発展・展開</a:t>
            </a:r>
            <a:endParaRPr kumimoji="1" lang="ja-JP" altLang="en-US" dirty="0"/>
          </a:p>
        </p:txBody>
      </p:sp>
      <p:sp>
        <p:nvSpPr>
          <p:cNvPr id="3" name="コンテンツ プレースホルダー 2"/>
          <p:cNvSpPr>
            <a:spLocks noGrp="1"/>
          </p:cNvSpPr>
          <p:nvPr>
            <p:ph idx="1"/>
          </p:nvPr>
        </p:nvSpPr>
        <p:spPr>
          <a:xfrm>
            <a:off x="628650" y="2226469"/>
            <a:ext cx="7187818" cy="3263504"/>
          </a:xfrm>
        </p:spPr>
        <p:txBody>
          <a:bodyPr>
            <a:normAutofit/>
          </a:bodyPr>
          <a:lstStyle/>
          <a:p>
            <a:r>
              <a:rPr lang="ja-JP" altLang="en-US" sz="3600" b="1" dirty="0"/>
              <a:t>今存在しないだまし絵を生成</a:t>
            </a:r>
            <a:r>
              <a:rPr lang="ja-JP" altLang="en-US" sz="3000" dirty="0"/>
              <a:t>する人工知能</a:t>
            </a:r>
            <a:endParaRPr lang="en-US" altLang="ja-JP" sz="3000" dirty="0"/>
          </a:p>
          <a:p>
            <a:r>
              <a:rPr lang="ja-JP" altLang="en-US" sz="3600" b="1" dirty="0"/>
              <a:t>人間の視覚の弱点を補う</a:t>
            </a:r>
            <a:r>
              <a:rPr lang="ja-JP" altLang="en-US" sz="3000" dirty="0"/>
              <a:t>人工知能の作成</a:t>
            </a:r>
            <a:endParaRPr lang="en-US" altLang="ja-JP" sz="3000" dirty="0"/>
          </a:p>
          <a:p>
            <a:endParaRPr lang="ja-JP" altLang="en-US" sz="3000"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113</a:t>
            </a:fld>
            <a:endParaRPr kumimoji="1" lang="ja-JP" altLang="en-US" dirty="0"/>
          </a:p>
        </p:txBody>
      </p:sp>
    </p:spTree>
    <p:extLst>
      <p:ext uri="{BB962C8B-B14F-4D97-AF65-F5344CB8AC3E}">
        <p14:creationId xmlns:p14="http://schemas.microsoft.com/office/powerpoint/2010/main" val="24606333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本研究の成果</a:t>
            </a:r>
            <a:endParaRPr kumimoji="1" lang="ja-JP" altLang="en-US" dirty="0"/>
          </a:p>
        </p:txBody>
      </p:sp>
      <p:sp>
        <p:nvSpPr>
          <p:cNvPr id="3" name="コンテンツ プレースホルダー 2"/>
          <p:cNvSpPr>
            <a:spLocks noGrp="1"/>
          </p:cNvSpPr>
          <p:nvPr>
            <p:ph idx="1"/>
          </p:nvPr>
        </p:nvSpPr>
        <p:spPr>
          <a:xfrm>
            <a:off x="628650" y="2226469"/>
            <a:ext cx="8129760" cy="3263504"/>
          </a:xfrm>
        </p:spPr>
        <p:txBody>
          <a:bodyPr>
            <a:normAutofit/>
          </a:bodyPr>
          <a:lstStyle/>
          <a:p>
            <a:r>
              <a:rPr lang="ja-JP" altLang="en-US" sz="3600" b="1" u="sng" dirty="0"/>
              <a:t>だまし絵を理解する人工知能の構築</a:t>
            </a:r>
            <a:r>
              <a:rPr lang="ja-JP" altLang="en-US" sz="3000" dirty="0"/>
              <a:t>という全く新しいタスクを設定し，成功した</a:t>
            </a:r>
            <a:endParaRPr lang="en-US" altLang="ja-JP" sz="3000" dirty="0"/>
          </a:p>
          <a:p>
            <a:r>
              <a:rPr lang="ja-JP" altLang="en-US" sz="3600" b="1" u="sng" dirty="0"/>
              <a:t>多義図形の回転に着目</a:t>
            </a:r>
            <a:r>
              <a:rPr lang="ja-JP" altLang="en-US" sz="3000" dirty="0"/>
              <a:t>し，一義図形との認識の相違点を定量的に示せた</a:t>
            </a:r>
            <a:endParaRPr lang="en-US" altLang="ja-JP" sz="3000" dirty="0"/>
          </a:p>
          <a:p>
            <a:r>
              <a:rPr lang="ja-JP" altLang="en-US" sz="3000" dirty="0"/>
              <a:t>だまし絵における</a:t>
            </a:r>
            <a:r>
              <a:rPr lang="ja-JP" altLang="en-US" sz="3600" b="1" u="sng" dirty="0"/>
              <a:t>人と人工知能の認知の相関性と相違性</a:t>
            </a:r>
            <a:r>
              <a:rPr lang="ja-JP" altLang="en-US" sz="3000" dirty="0"/>
              <a:t>を定量的に示せた</a:t>
            </a:r>
          </a:p>
        </p:txBody>
      </p:sp>
      <p:sp>
        <p:nvSpPr>
          <p:cNvPr id="4" name="スライド番号プレースホルダー 3">
            <a:extLst>
              <a:ext uri="{FF2B5EF4-FFF2-40B4-BE49-F238E27FC236}">
                <a16:creationId xmlns:a16="http://schemas.microsoft.com/office/drawing/2014/main" id="{CA2DDF8F-1C07-4E26-97BA-72B16BC07A51}"/>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114</a:t>
            </a:fld>
            <a:endParaRPr kumimoji="1" lang="ja-JP" altLang="en-US" dirty="0"/>
          </a:p>
        </p:txBody>
      </p:sp>
    </p:spTree>
    <p:extLst>
      <p:ext uri="{BB962C8B-B14F-4D97-AF65-F5344CB8AC3E}">
        <p14:creationId xmlns:p14="http://schemas.microsoft.com/office/powerpoint/2010/main" val="25744078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今後の発展・展開</a:t>
            </a:r>
            <a:endParaRPr kumimoji="1" lang="ja-JP" altLang="en-US" dirty="0"/>
          </a:p>
        </p:txBody>
      </p:sp>
      <p:sp>
        <p:nvSpPr>
          <p:cNvPr id="3" name="コンテンツ プレースホルダー 2"/>
          <p:cNvSpPr>
            <a:spLocks noGrp="1"/>
          </p:cNvSpPr>
          <p:nvPr>
            <p:ph idx="1"/>
          </p:nvPr>
        </p:nvSpPr>
        <p:spPr>
          <a:xfrm>
            <a:off x="628650" y="2226469"/>
            <a:ext cx="7187818" cy="3263504"/>
          </a:xfrm>
        </p:spPr>
        <p:txBody>
          <a:bodyPr>
            <a:normAutofit/>
          </a:bodyPr>
          <a:lstStyle/>
          <a:p>
            <a:r>
              <a:rPr lang="ja-JP" altLang="en-US" sz="3600" b="1" dirty="0"/>
              <a:t>今存在しないだまし絵を生成</a:t>
            </a:r>
            <a:r>
              <a:rPr lang="ja-JP" altLang="en-US" sz="3000" dirty="0"/>
              <a:t>する人工知能</a:t>
            </a:r>
            <a:endParaRPr lang="en-US" altLang="ja-JP" sz="3000" dirty="0"/>
          </a:p>
          <a:p>
            <a:r>
              <a:rPr lang="ja-JP" altLang="en-US" sz="3600" b="1" dirty="0"/>
              <a:t>人間の視覚の弱点を補う</a:t>
            </a:r>
            <a:r>
              <a:rPr lang="ja-JP" altLang="en-US" sz="3000" dirty="0"/>
              <a:t>人工知能の作成</a:t>
            </a:r>
            <a:endParaRPr lang="en-US" altLang="ja-JP" sz="3000" dirty="0"/>
          </a:p>
          <a:p>
            <a:endParaRPr lang="ja-JP" altLang="en-US" sz="3000"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115</a:t>
            </a:fld>
            <a:endParaRPr kumimoji="1" lang="ja-JP" altLang="en-US" dirty="0"/>
          </a:p>
        </p:txBody>
      </p:sp>
    </p:spTree>
    <p:extLst>
      <p:ext uri="{BB962C8B-B14F-4D97-AF65-F5344CB8AC3E}">
        <p14:creationId xmlns:p14="http://schemas.microsoft.com/office/powerpoint/2010/main" val="14686217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馬蛙画像の平均・標準誤差</a:t>
            </a:r>
            <a:endParaRPr kumimoji="1" lang="ja-JP" altLang="en-US" dirty="0"/>
          </a:p>
        </p:txBody>
      </p:sp>
      <p:sp>
        <p:nvSpPr>
          <p:cNvPr id="3" name="コンテンツ プレースホルダー 2"/>
          <p:cNvSpPr>
            <a:spLocks noGrp="1"/>
          </p:cNvSpPr>
          <p:nvPr>
            <p:ph idx="1"/>
          </p:nvPr>
        </p:nvSpPr>
        <p:spPr>
          <a:xfrm>
            <a:off x="6343650" y="7778562"/>
            <a:ext cx="5600700" cy="3655314"/>
          </a:xfrm>
        </p:spPr>
        <p:txBody>
          <a:bodyPr/>
          <a:lstStyle/>
          <a:p>
            <a:r>
              <a:rPr lang="en-US" altLang="ja-JP" dirty="0"/>
              <a:t>‘Test accuracy’: 0.7957474226804123(</a:t>
            </a:r>
            <a:r>
              <a:rPr lang="ja-JP" altLang="en-US" dirty="0" err="1"/>
              <a:t>うま</a:t>
            </a:r>
            <a:r>
              <a:rPr lang="ja-JP" altLang="en-US" dirty="0"/>
              <a:t>かえる</a:t>
            </a:r>
            <a:r>
              <a:rPr lang="en-US" altLang="ja-JP" dirty="0"/>
              <a:t>)</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116</a:t>
            </a:fld>
            <a:endParaRPr kumimoji="1" lang="ja-JP" altLang="en-US"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1414" y="2994873"/>
            <a:ext cx="3857143" cy="2700000"/>
          </a:xfrm>
          <a:prstGeom prst="rect">
            <a:avLst/>
          </a:prstGeom>
        </p:spPr>
      </p:pic>
      <p:graphicFrame>
        <p:nvGraphicFramePr>
          <p:cNvPr id="8" name="表 7"/>
          <p:cNvGraphicFramePr>
            <a:graphicFrameLocks noGrp="1"/>
          </p:cNvGraphicFramePr>
          <p:nvPr>
            <p:extLst>
              <p:ext uri="{D42A27DB-BD31-4B8C-83A1-F6EECF244321}">
                <p14:modId xmlns:p14="http://schemas.microsoft.com/office/powerpoint/2010/main" val="3818784151"/>
              </p:ext>
            </p:extLst>
          </p:nvPr>
        </p:nvGraphicFramePr>
        <p:xfrm>
          <a:off x="522000" y="2564904"/>
          <a:ext cx="8100000" cy="2251065"/>
        </p:xfrm>
        <a:graphic>
          <a:graphicData uri="http://schemas.openxmlformats.org/drawingml/2006/table">
            <a:tbl>
              <a:tblPr firstRow="1" bandRow="1">
                <a:tableStyleId>{5C22544A-7EE6-4342-B048-85BDC9FD1C3A}</a:tableStyleId>
              </a:tblPr>
              <a:tblGrid>
                <a:gridCol w="2963072">
                  <a:extLst>
                    <a:ext uri="{9D8B030D-6E8A-4147-A177-3AD203B41FA5}">
                      <a16:colId xmlns:a16="http://schemas.microsoft.com/office/drawing/2014/main" val="3551804813"/>
                    </a:ext>
                  </a:extLst>
                </a:gridCol>
                <a:gridCol w="2568464">
                  <a:extLst>
                    <a:ext uri="{9D8B030D-6E8A-4147-A177-3AD203B41FA5}">
                      <a16:colId xmlns:a16="http://schemas.microsoft.com/office/drawing/2014/main" val="2329550879"/>
                    </a:ext>
                  </a:extLst>
                </a:gridCol>
                <a:gridCol w="2568464">
                  <a:extLst>
                    <a:ext uri="{9D8B030D-6E8A-4147-A177-3AD203B41FA5}">
                      <a16:colId xmlns:a16="http://schemas.microsoft.com/office/drawing/2014/main" val="1136085518"/>
                    </a:ext>
                  </a:extLst>
                </a:gridCol>
              </a:tblGrid>
              <a:tr h="450213">
                <a:tc>
                  <a:txBody>
                    <a:bodyPr/>
                    <a:lstStyle/>
                    <a:p>
                      <a:pPr algn="ctr"/>
                      <a:endParaRPr kumimoji="1" lang="ja-JP" altLang="en-US" sz="2100" dirty="0"/>
                    </a:p>
                  </a:txBody>
                  <a:tcPr marL="68580" marR="68580" marT="34290" marB="34290" anchor="ctr"/>
                </a:tc>
                <a:tc>
                  <a:txBody>
                    <a:bodyPr/>
                    <a:lstStyle/>
                    <a:p>
                      <a:pPr algn="ctr"/>
                      <a:r>
                        <a:rPr kumimoji="1" lang="ja-JP" altLang="en-US" sz="2100" dirty="0"/>
                        <a:t>一義図形</a:t>
                      </a:r>
                      <a:r>
                        <a:rPr kumimoji="1" lang="en-US" altLang="ja-JP" sz="2100" dirty="0"/>
                        <a:t>( 100 </a:t>
                      </a:r>
                      <a:r>
                        <a:rPr kumimoji="1" lang="ja-JP" altLang="en-US" sz="2100" dirty="0"/>
                        <a:t>枚</a:t>
                      </a:r>
                      <a:r>
                        <a:rPr kumimoji="1" lang="en-US" altLang="ja-JP" sz="2100" dirty="0"/>
                        <a:t>)</a:t>
                      </a:r>
                      <a:endParaRPr kumimoji="1" lang="ja-JP" altLang="en-US" sz="2100" dirty="0"/>
                    </a:p>
                  </a:txBody>
                  <a:tcPr marL="68580" marR="68580" marT="34290" marB="34290" anchor="ctr"/>
                </a:tc>
                <a:tc>
                  <a:txBody>
                    <a:bodyPr/>
                    <a:lstStyle/>
                    <a:p>
                      <a:pPr algn="ctr"/>
                      <a:r>
                        <a:rPr kumimoji="1" lang="ja-JP" altLang="en-US" sz="2100" dirty="0"/>
                        <a:t>多義図形</a:t>
                      </a:r>
                      <a:r>
                        <a:rPr kumimoji="1" lang="en-US" altLang="ja-JP" sz="2100" dirty="0"/>
                        <a:t>( 14 </a:t>
                      </a:r>
                      <a:r>
                        <a:rPr kumimoji="1" lang="ja-JP" altLang="en-US" sz="2100" dirty="0"/>
                        <a:t>枚</a:t>
                      </a:r>
                      <a:r>
                        <a:rPr kumimoji="1" lang="en-US" altLang="ja-JP" sz="2100" dirty="0"/>
                        <a:t>)</a:t>
                      </a:r>
                      <a:endParaRPr kumimoji="1" lang="ja-JP" altLang="en-US" sz="2100" dirty="0"/>
                    </a:p>
                  </a:txBody>
                  <a:tcPr marL="68580" marR="68580" marT="34290" marB="34290" anchor="ctr"/>
                </a:tc>
                <a:extLst>
                  <a:ext uri="{0D108BD9-81ED-4DB2-BD59-A6C34878D82A}">
                    <a16:rowId xmlns:a16="http://schemas.microsoft.com/office/drawing/2014/main" val="2352117108"/>
                  </a:ext>
                </a:extLst>
              </a:tr>
              <a:tr h="450213">
                <a:tc>
                  <a:txBody>
                    <a:bodyPr/>
                    <a:lstStyle/>
                    <a:p>
                      <a:pPr algn="ctr"/>
                      <a:r>
                        <a:rPr kumimoji="1" lang="ja-JP" altLang="en-US" sz="2100" dirty="0"/>
                        <a:t>馬らしさの平均</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b="1" dirty="0">
                          <a:solidFill>
                            <a:srgbClr val="FF0000"/>
                          </a:solidFill>
                        </a:rPr>
                        <a:t>0.6757</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dirty="0"/>
                        <a:t>0.3941</a:t>
                      </a:r>
                    </a:p>
                  </a:txBody>
                  <a:tcPr marL="68580" marR="68580" marT="34290" marB="34290" anchor="ctr"/>
                </a:tc>
                <a:extLst>
                  <a:ext uri="{0D108BD9-81ED-4DB2-BD59-A6C34878D82A}">
                    <a16:rowId xmlns:a16="http://schemas.microsoft.com/office/drawing/2014/main" val="1104500078"/>
                  </a:ext>
                </a:extLst>
              </a:tr>
              <a:tr h="450213">
                <a:tc>
                  <a:txBody>
                    <a:bodyPr/>
                    <a:lstStyle/>
                    <a:p>
                      <a:pPr algn="ctr"/>
                      <a:r>
                        <a:rPr kumimoji="1" lang="ja-JP" altLang="en-US" sz="2100" dirty="0"/>
                        <a:t>馬らしさの標準偏差</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dirty="0"/>
                        <a:t>0.4326</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b="1" dirty="0">
                          <a:solidFill>
                            <a:srgbClr val="FF0000"/>
                          </a:solidFill>
                        </a:rPr>
                        <a:t>0.459</a:t>
                      </a:r>
                      <a:r>
                        <a:rPr lang="en-US" altLang="ja-JP" sz="2100" b="1" dirty="0">
                          <a:solidFill>
                            <a:srgbClr val="FF0000"/>
                          </a:solidFill>
                        </a:rPr>
                        <a:t>7</a:t>
                      </a:r>
                      <a:endParaRPr lang="ja-JP" altLang="en-US" sz="2100" b="1" dirty="0">
                        <a:solidFill>
                          <a:srgbClr val="FF0000"/>
                        </a:solidFill>
                      </a:endParaRPr>
                    </a:p>
                  </a:txBody>
                  <a:tcPr marL="68580" marR="68580" marT="34290" marB="34290" anchor="ctr"/>
                </a:tc>
                <a:extLst>
                  <a:ext uri="{0D108BD9-81ED-4DB2-BD59-A6C34878D82A}">
                    <a16:rowId xmlns:a16="http://schemas.microsoft.com/office/drawing/2014/main" val="1279508454"/>
                  </a:ext>
                </a:extLst>
              </a:tr>
              <a:tr h="450213">
                <a:tc>
                  <a:txBody>
                    <a:bodyPr/>
                    <a:lstStyle/>
                    <a:p>
                      <a:pPr algn="ctr"/>
                      <a:r>
                        <a:rPr kumimoji="1" lang="ja-JP" altLang="en-US" sz="2100" dirty="0"/>
                        <a:t>蛙らしさの平均</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b="1" dirty="0">
                          <a:solidFill>
                            <a:srgbClr val="FF0000"/>
                          </a:solidFill>
                        </a:rPr>
                        <a:t>0.910</a:t>
                      </a:r>
                      <a:r>
                        <a:rPr lang="en-US" altLang="ja-JP" sz="2100" b="1" dirty="0">
                          <a:solidFill>
                            <a:srgbClr val="FF0000"/>
                          </a:solidFill>
                        </a:rPr>
                        <a:t>6</a:t>
                      </a:r>
                      <a:endParaRPr lang="ja-JP" altLang="en-US" sz="2100" b="1" dirty="0">
                        <a:solidFill>
                          <a:srgbClr val="FF0000"/>
                        </a:solidFill>
                      </a:endParaRP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dirty="0"/>
                        <a:t>0.605</a:t>
                      </a:r>
                      <a:r>
                        <a:rPr lang="en-US" altLang="ja-JP" sz="2100" dirty="0"/>
                        <a:t>9</a:t>
                      </a:r>
                      <a:endParaRPr lang="ja-JP" altLang="en-US" sz="2100" dirty="0"/>
                    </a:p>
                  </a:txBody>
                  <a:tcPr marL="68580" marR="68580" marT="34290" marB="34290" anchor="ctr"/>
                </a:tc>
                <a:extLst>
                  <a:ext uri="{0D108BD9-81ED-4DB2-BD59-A6C34878D82A}">
                    <a16:rowId xmlns:a16="http://schemas.microsoft.com/office/drawing/2014/main" val="2530465387"/>
                  </a:ext>
                </a:extLst>
              </a:tr>
              <a:tr h="450213">
                <a:tc>
                  <a:txBody>
                    <a:bodyPr/>
                    <a:lstStyle/>
                    <a:p>
                      <a:pPr algn="ctr"/>
                      <a:r>
                        <a:rPr kumimoji="1" lang="ja-JP" altLang="en-US" sz="2100" dirty="0"/>
                        <a:t>蛙らしさの標準偏差</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dirty="0"/>
                        <a:t>0.2665</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b="1" dirty="0">
                          <a:solidFill>
                            <a:srgbClr val="FF0000"/>
                          </a:solidFill>
                        </a:rPr>
                        <a:t>0.459</a:t>
                      </a:r>
                      <a:r>
                        <a:rPr lang="en-US" altLang="ja-JP" sz="2100" b="1" dirty="0">
                          <a:solidFill>
                            <a:srgbClr val="FF0000"/>
                          </a:solidFill>
                        </a:rPr>
                        <a:t>7</a:t>
                      </a:r>
                      <a:endParaRPr lang="ja-JP" altLang="en-US" sz="2100" b="1" dirty="0">
                        <a:solidFill>
                          <a:srgbClr val="FF0000"/>
                        </a:solidFill>
                      </a:endParaRPr>
                    </a:p>
                  </a:txBody>
                  <a:tcPr marL="68580" marR="68580" marT="34290" marB="34290" anchor="ctr"/>
                </a:tc>
                <a:extLst>
                  <a:ext uri="{0D108BD9-81ED-4DB2-BD59-A6C34878D82A}">
                    <a16:rowId xmlns:a16="http://schemas.microsoft.com/office/drawing/2014/main" val="4016958410"/>
                  </a:ext>
                </a:extLst>
              </a:tr>
            </a:tbl>
          </a:graphicData>
        </a:graphic>
      </p:graphicFrame>
    </p:spTree>
    <p:extLst>
      <p:ext uri="{BB962C8B-B14F-4D97-AF65-F5344CB8AC3E}">
        <p14:creationId xmlns:p14="http://schemas.microsoft.com/office/powerpoint/2010/main" val="39510022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兎鴨画像</a:t>
            </a:r>
            <a:r>
              <a:rPr lang="ja-JP" altLang="en-US" dirty="0"/>
              <a:t>の平均・標準誤差</a:t>
            </a:r>
            <a:endParaRPr kumimoji="1" lang="ja-JP" altLang="en-US" dirty="0"/>
          </a:p>
        </p:txBody>
      </p:sp>
      <p:sp>
        <p:nvSpPr>
          <p:cNvPr id="7" name="コンテンツ プレースホルダー 2"/>
          <p:cNvSpPr>
            <a:spLocks noGrp="1"/>
          </p:cNvSpPr>
          <p:nvPr>
            <p:ph idx="1"/>
          </p:nvPr>
        </p:nvSpPr>
        <p:spPr>
          <a:xfrm>
            <a:off x="1824744" y="7580316"/>
            <a:ext cx="7886700" cy="3263504"/>
          </a:xfrm>
        </p:spPr>
        <p:txBody>
          <a:bodyPr/>
          <a:lstStyle/>
          <a:p>
            <a:r>
              <a:rPr lang="en-US" altLang="ja-JP" dirty="0"/>
              <a:t>‘Test accuracy’: 0.7708333333333334(</a:t>
            </a:r>
            <a:r>
              <a:rPr lang="ja-JP" altLang="en-US" dirty="0"/>
              <a:t>あひるうさぎ</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117</a:t>
            </a:fld>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5420" y="857250"/>
            <a:ext cx="3857144" cy="2700000"/>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1444" y="4023066"/>
            <a:ext cx="3857144" cy="2700000"/>
          </a:xfrm>
          <a:prstGeom prst="rect">
            <a:avLst/>
          </a:prstGeom>
        </p:spPr>
      </p:pic>
      <p:graphicFrame>
        <p:nvGraphicFramePr>
          <p:cNvPr id="11" name="表 10"/>
          <p:cNvGraphicFramePr>
            <a:graphicFrameLocks noGrp="1"/>
          </p:cNvGraphicFramePr>
          <p:nvPr>
            <p:extLst>
              <p:ext uri="{D42A27DB-BD31-4B8C-83A1-F6EECF244321}">
                <p14:modId xmlns:p14="http://schemas.microsoft.com/office/powerpoint/2010/main" val="56953703"/>
              </p:ext>
            </p:extLst>
          </p:nvPr>
        </p:nvGraphicFramePr>
        <p:xfrm>
          <a:off x="522000" y="2564904"/>
          <a:ext cx="8100000" cy="2251065"/>
        </p:xfrm>
        <a:graphic>
          <a:graphicData uri="http://schemas.openxmlformats.org/drawingml/2006/table">
            <a:tbl>
              <a:tblPr firstRow="1" bandRow="1">
                <a:tableStyleId>{5C22544A-7EE6-4342-B048-85BDC9FD1C3A}</a:tableStyleId>
              </a:tblPr>
              <a:tblGrid>
                <a:gridCol w="2963072">
                  <a:extLst>
                    <a:ext uri="{9D8B030D-6E8A-4147-A177-3AD203B41FA5}">
                      <a16:colId xmlns:a16="http://schemas.microsoft.com/office/drawing/2014/main" val="3551804813"/>
                    </a:ext>
                  </a:extLst>
                </a:gridCol>
                <a:gridCol w="2568464">
                  <a:extLst>
                    <a:ext uri="{9D8B030D-6E8A-4147-A177-3AD203B41FA5}">
                      <a16:colId xmlns:a16="http://schemas.microsoft.com/office/drawing/2014/main" val="2329550879"/>
                    </a:ext>
                  </a:extLst>
                </a:gridCol>
                <a:gridCol w="2568464">
                  <a:extLst>
                    <a:ext uri="{9D8B030D-6E8A-4147-A177-3AD203B41FA5}">
                      <a16:colId xmlns:a16="http://schemas.microsoft.com/office/drawing/2014/main" val="1136085518"/>
                    </a:ext>
                  </a:extLst>
                </a:gridCol>
              </a:tblGrid>
              <a:tr h="450213">
                <a:tc>
                  <a:txBody>
                    <a:bodyPr/>
                    <a:lstStyle/>
                    <a:p>
                      <a:pPr algn="ctr"/>
                      <a:endParaRPr kumimoji="1" lang="ja-JP" altLang="en-US" sz="2100" dirty="0"/>
                    </a:p>
                  </a:txBody>
                  <a:tcPr marL="68580" marR="68580" marT="34290" marB="34290" anchor="ctr"/>
                </a:tc>
                <a:tc>
                  <a:txBody>
                    <a:bodyPr/>
                    <a:lstStyle/>
                    <a:p>
                      <a:pPr algn="ctr"/>
                      <a:r>
                        <a:rPr kumimoji="1" lang="ja-JP" altLang="en-US" sz="2100" dirty="0"/>
                        <a:t>一義図形</a:t>
                      </a:r>
                      <a:r>
                        <a:rPr kumimoji="1" lang="en-US" altLang="ja-JP" sz="2100" dirty="0"/>
                        <a:t>( 100 </a:t>
                      </a:r>
                      <a:r>
                        <a:rPr kumimoji="1" lang="ja-JP" altLang="en-US" sz="2100" dirty="0"/>
                        <a:t>枚</a:t>
                      </a:r>
                      <a:r>
                        <a:rPr kumimoji="1" lang="en-US" altLang="ja-JP" sz="2100" dirty="0"/>
                        <a:t>)</a:t>
                      </a:r>
                      <a:endParaRPr kumimoji="1" lang="ja-JP" altLang="en-US" sz="2100" dirty="0"/>
                    </a:p>
                  </a:txBody>
                  <a:tcPr marL="68580" marR="68580" marT="34290" marB="34290" anchor="ctr"/>
                </a:tc>
                <a:tc>
                  <a:txBody>
                    <a:bodyPr/>
                    <a:lstStyle/>
                    <a:p>
                      <a:pPr algn="ctr"/>
                      <a:r>
                        <a:rPr kumimoji="1" lang="ja-JP" altLang="en-US" sz="2100" dirty="0"/>
                        <a:t>多義図形</a:t>
                      </a:r>
                      <a:r>
                        <a:rPr kumimoji="1" lang="en-US" altLang="ja-JP" sz="2100" dirty="0"/>
                        <a:t>( 14 </a:t>
                      </a:r>
                      <a:r>
                        <a:rPr kumimoji="1" lang="ja-JP" altLang="en-US" sz="2100" dirty="0"/>
                        <a:t>枚</a:t>
                      </a:r>
                      <a:r>
                        <a:rPr kumimoji="1" lang="en-US" altLang="ja-JP" sz="2100" dirty="0"/>
                        <a:t>)</a:t>
                      </a:r>
                      <a:endParaRPr kumimoji="1" lang="ja-JP" altLang="en-US" sz="2100" dirty="0"/>
                    </a:p>
                  </a:txBody>
                  <a:tcPr marL="68580" marR="68580" marT="34290" marB="34290" anchor="ctr"/>
                </a:tc>
                <a:extLst>
                  <a:ext uri="{0D108BD9-81ED-4DB2-BD59-A6C34878D82A}">
                    <a16:rowId xmlns:a16="http://schemas.microsoft.com/office/drawing/2014/main" val="2352117108"/>
                  </a:ext>
                </a:extLst>
              </a:tr>
              <a:tr h="450213">
                <a:tc>
                  <a:txBody>
                    <a:bodyPr/>
                    <a:lstStyle/>
                    <a:p>
                      <a:pPr algn="ctr"/>
                      <a:r>
                        <a:rPr kumimoji="1" lang="ja-JP" altLang="en-US" sz="2100" dirty="0"/>
                        <a:t>鴨らしさの平均</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b="1" dirty="0">
                          <a:solidFill>
                            <a:srgbClr val="FF0000"/>
                          </a:solidFill>
                        </a:rPr>
                        <a:t>0.637</a:t>
                      </a:r>
                      <a:r>
                        <a:rPr lang="en-US" altLang="ja-JP" sz="2100" b="1" dirty="0">
                          <a:solidFill>
                            <a:srgbClr val="FF0000"/>
                          </a:solidFill>
                        </a:rPr>
                        <a:t>6</a:t>
                      </a:r>
                      <a:endParaRPr lang="ja-JP" altLang="en-US" sz="2100" b="1" dirty="0">
                        <a:solidFill>
                          <a:srgbClr val="FF0000"/>
                        </a:solidFill>
                      </a:endParaRP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dirty="0"/>
                        <a:t>0.293</a:t>
                      </a:r>
                      <a:r>
                        <a:rPr lang="en-US" altLang="ja-JP" sz="2100" dirty="0"/>
                        <a:t>1</a:t>
                      </a:r>
                      <a:endParaRPr lang="ja-JP" altLang="en-US" sz="2100" dirty="0"/>
                    </a:p>
                  </a:txBody>
                  <a:tcPr marL="68580" marR="68580" marT="34290" marB="34290" anchor="ctr"/>
                </a:tc>
                <a:extLst>
                  <a:ext uri="{0D108BD9-81ED-4DB2-BD59-A6C34878D82A}">
                    <a16:rowId xmlns:a16="http://schemas.microsoft.com/office/drawing/2014/main" val="1104500078"/>
                  </a:ext>
                </a:extLst>
              </a:tr>
              <a:tr h="450213">
                <a:tc>
                  <a:txBody>
                    <a:bodyPr/>
                    <a:lstStyle/>
                    <a:p>
                      <a:pPr algn="ctr"/>
                      <a:r>
                        <a:rPr kumimoji="1" lang="ja-JP" altLang="en-US" sz="2100" dirty="0"/>
                        <a:t>鴨らしさの標準偏差</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dirty="0"/>
                        <a:t>0.450</a:t>
                      </a:r>
                      <a:r>
                        <a:rPr lang="en-US" altLang="ja-JP" sz="2100" dirty="0"/>
                        <a:t>4</a:t>
                      </a:r>
                      <a:endParaRPr lang="ja-JP" altLang="en-US" sz="2100" dirty="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dirty="0"/>
                        <a:t>0.426</a:t>
                      </a:r>
                      <a:r>
                        <a:rPr lang="en-US" altLang="ja-JP" sz="2100" dirty="0"/>
                        <a:t>8</a:t>
                      </a:r>
                      <a:endParaRPr lang="ja-JP" altLang="en-US" sz="2100" dirty="0"/>
                    </a:p>
                  </a:txBody>
                  <a:tcPr marL="68580" marR="68580" marT="34290" marB="34290" anchor="ctr"/>
                </a:tc>
                <a:extLst>
                  <a:ext uri="{0D108BD9-81ED-4DB2-BD59-A6C34878D82A}">
                    <a16:rowId xmlns:a16="http://schemas.microsoft.com/office/drawing/2014/main" val="1279508454"/>
                  </a:ext>
                </a:extLst>
              </a:tr>
              <a:tr h="450213">
                <a:tc>
                  <a:txBody>
                    <a:bodyPr/>
                    <a:lstStyle/>
                    <a:p>
                      <a:pPr algn="ctr"/>
                      <a:r>
                        <a:rPr kumimoji="1" lang="ja-JP" altLang="en-US" sz="2100" dirty="0"/>
                        <a:t>兎らしさの平均</a:t>
                      </a:r>
                      <a:endParaRPr kumimoji="1" lang="en-US" altLang="ja-JP" sz="2100" dirty="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b="1" dirty="0">
                          <a:solidFill>
                            <a:srgbClr val="FF0000"/>
                          </a:solidFill>
                        </a:rPr>
                        <a:t>0.8966</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dirty="0"/>
                        <a:t>0.7069</a:t>
                      </a:r>
                    </a:p>
                  </a:txBody>
                  <a:tcPr marL="68580" marR="68580" marT="34290" marB="34290" anchor="ctr"/>
                </a:tc>
                <a:extLst>
                  <a:ext uri="{0D108BD9-81ED-4DB2-BD59-A6C34878D82A}">
                    <a16:rowId xmlns:a16="http://schemas.microsoft.com/office/drawing/2014/main" val="2530465387"/>
                  </a:ext>
                </a:extLst>
              </a:tr>
              <a:tr h="450213">
                <a:tc>
                  <a:txBody>
                    <a:bodyPr/>
                    <a:lstStyle/>
                    <a:p>
                      <a:pPr algn="ctr"/>
                      <a:r>
                        <a:rPr kumimoji="1" lang="ja-JP" altLang="en-US" sz="2100" dirty="0"/>
                        <a:t>兎らしさの標準偏差</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dirty="0"/>
                        <a:t>0.275</a:t>
                      </a:r>
                      <a:r>
                        <a:rPr lang="en-US" altLang="ja-JP" sz="2100" dirty="0"/>
                        <a:t>9</a:t>
                      </a:r>
                      <a:endParaRPr lang="ja-JP" altLang="en-US" sz="2100" dirty="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100" b="1" dirty="0">
                          <a:solidFill>
                            <a:srgbClr val="FF0000"/>
                          </a:solidFill>
                        </a:rPr>
                        <a:t>0.426</a:t>
                      </a:r>
                      <a:r>
                        <a:rPr lang="en-US" altLang="ja-JP" sz="2100" b="1" dirty="0">
                          <a:solidFill>
                            <a:srgbClr val="FF0000"/>
                          </a:solidFill>
                        </a:rPr>
                        <a:t>8</a:t>
                      </a:r>
                      <a:endParaRPr lang="ja-JP" altLang="en-US" sz="2100" b="1" dirty="0">
                        <a:solidFill>
                          <a:srgbClr val="FF0000"/>
                        </a:solidFill>
                      </a:endParaRPr>
                    </a:p>
                  </a:txBody>
                  <a:tcPr marL="68580" marR="68580" marT="34290" marB="34290" anchor="ctr"/>
                </a:tc>
                <a:extLst>
                  <a:ext uri="{0D108BD9-81ED-4DB2-BD59-A6C34878D82A}">
                    <a16:rowId xmlns:a16="http://schemas.microsoft.com/office/drawing/2014/main" val="4016958410"/>
                  </a:ext>
                </a:extLst>
              </a:tr>
            </a:tbl>
          </a:graphicData>
        </a:graphic>
      </p:graphicFrame>
    </p:spTree>
    <p:extLst>
      <p:ext uri="{BB962C8B-B14F-4D97-AF65-F5344CB8AC3E}">
        <p14:creationId xmlns:p14="http://schemas.microsoft.com/office/powerpoint/2010/main" val="180149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118</a:t>
            </a:fld>
            <a:endParaRPr kumimoji="1" lang="ja-JP" altLang="en-US"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988" y="7208475"/>
            <a:ext cx="945000" cy="945000"/>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2309" y="7198499"/>
            <a:ext cx="945000" cy="945000"/>
          </a:xfrm>
          <a:prstGeom prst="rect">
            <a:avLst/>
          </a:prstGeom>
        </p:spPr>
      </p:pic>
      <p:pic>
        <p:nvPicPr>
          <p:cNvPr id="22" name="図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075" y="7202875"/>
            <a:ext cx="945000" cy="945000"/>
          </a:xfrm>
          <a:prstGeom prst="rect">
            <a:avLst/>
          </a:prstGeom>
        </p:spPr>
      </p:pic>
      <p:pic>
        <p:nvPicPr>
          <p:cNvPr id="24" name="図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3628" y="7197080"/>
            <a:ext cx="945000" cy="945000"/>
          </a:xfrm>
          <a:prstGeom prst="rect">
            <a:avLst/>
          </a:prstGeom>
        </p:spPr>
      </p:pic>
      <p:sp>
        <p:nvSpPr>
          <p:cNvPr id="25" name="テキスト ボックス 24"/>
          <p:cNvSpPr txBox="1"/>
          <p:nvPr/>
        </p:nvSpPr>
        <p:spPr>
          <a:xfrm>
            <a:off x="4733760" y="7771114"/>
            <a:ext cx="700833" cy="300082"/>
          </a:xfrm>
          <a:prstGeom prst="rect">
            <a:avLst/>
          </a:prstGeom>
          <a:noFill/>
        </p:spPr>
        <p:txBody>
          <a:bodyPr wrap="none" rtlCol="0">
            <a:spAutoFit/>
          </a:bodyPr>
          <a:lstStyle/>
          <a:p>
            <a:r>
              <a:rPr lang="en-US" altLang="ja-JP" sz="1350" dirty="0"/>
              <a:t>(duck)</a:t>
            </a:r>
            <a:endParaRPr lang="ja-JP" altLang="en-US" sz="1350" dirty="0"/>
          </a:p>
        </p:txBody>
      </p:sp>
      <p:pic>
        <p:nvPicPr>
          <p:cNvPr id="26" name="図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9451" y="7197080"/>
            <a:ext cx="945000" cy="945000"/>
          </a:xfrm>
          <a:prstGeom prst="rect">
            <a:avLst/>
          </a:prstGeom>
        </p:spPr>
      </p:pic>
      <p:sp>
        <p:nvSpPr>
          <p:cNvPr id="27" name="テキスト ボックス 26"/>
          <p:cNvSpPr txBox="1"/>
          <p:nvPr/>
        </p:nvSpPr>
        <p:spPr>
          <a:xfrm>
            <a:off x="6188344" y="7786259"/>
            <a:ext cx="785793" cy="300082"/>
          </a:xfrm>
          <a:prstGeom prst="rect">
            <a:avLst/>
          </a:prstGeom>
          <a:noFill/>
        </p:spPr>
        <p:txBody>
          <a:bodyPr wrap="none" rtlCol="0">
            <a:spAutoFit/>
          </a:bodyPr>
          <a:lstStyle/>
          <a:p>
            <a:r>
              <a:rPr lang="en-US" altLang="ja-JP" sz="1350" dirty="0"/>
              <a:t>(rabbit)</a:t>
            </a:r>
            <a:endParaRPr lang="ja-JP" altLang="en-US" sz="1350" dirty="0"/>
          </a:p>
        </p:txBody>
      </p:sp>
      <p:pic>
        <p:nvPicPr>
          <p:cNvPr id="30" name="図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9315" y="7194630"/>
            <a:ext cx="945000" cy="945000"/>
          </a:xfrm>
          <a:prstGeom prst="rect">
            <a:avLst/>
          </a:prstGeom>
        </p:spPr>
      </p:pic>
      <p:pic>
        <p:nvPicPr>
          <p:cNvPr id="32" name="図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195" y="3988465"/>
            <a:ext cx="1215000" cy="1215000"/>
          </a:xfrm>
          <a:prstGeom prst="rect">
            <a:avLst/>
          </a:prstGeom>
        </p:spPr>
      </p:pic>
      <p:pic>
        <p:nvPicPr>
          <p:cNvPr id="34" name="図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70982" y="3988465"/>
            <a:ext cx="1215000" cy="1215000"/>
          </a:xfrm>
          <a:prstGeom prst="rect">
            <a:avLst/>
          </a:prstGeom>
        </p:spPr>
      </p:pic>
      <p:pic>
        <p:nvPicPr>
          <p:cNvPr id="35" name="図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08545" y="3975314"/>
            <a:ext cx="1215000" cy="1215000"/>
          </a:xfrm>
          <a:prstGeom prst="rect">
            <a:avLst/>
          </a:prstGeom>
        </p:spPr>
      </p:pic>
      <p:pic>
        <p:nvPicPr>
          <p:cNvPr id="37" name="図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79320" y="3988465"/>
            <a:ext cx="1215000" cy="1215000"/>
          </a:xfrm>
          <a:prstGeom prst="rect">
            <a:avLst/>
          </a:prstGeom>
        </p:spPr>
      </p:pic>
      <p:pic>
        <p:nvPicPr>
          <p:cNvPr id="38" name="図 3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4988" y="3978833"/>
            <a:ext cx="1215000" cy="1215000"/>
          </a:xfrm>
          <a:prstGeom prst="rect">
            <a:avLst/>
          </a:prstGeom>
        </p:spPr>
      </p:pic>
      <p:pic>
        <p:nvPicPr>
          <p:cNvPr id="39" name="図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90775" y="3975314"/>
            <a:ext cx="1215000" cy="1215000"/>
          </a:xfrm>
          <a:prstGeom prst="rect">
            <a:avLst/>
          </a:prstGeom>
        </p:spPr>
      </p:pic>
      <p:sp>
        <p:nvSpPr>
          <p:cNvPr id="42" name="正方形/長方形 41"/>
          <p:cNvSpPr/>
          <p:nvPr/>
        </p:nvSpPr>
        <p:spPr>
          <a:xfrm>
            <a:off x="1180261" y="5532375"/>
            <a:ext cx="184731" cy="300082"/>
          </a:xfrm>
          <a:prstGeom prst="rect">
            <a:avLst/>
          </a:prstGeom>
        </p:spPr>
        <p:txBody>
          <a:bodyPr wrap="none">
            <a:spAutoFit/>
          </a:bodyPr>
          <a:lstStyle/>
          <a:p>
            <a:endParaRPr lang="ja-JP" altLang="en-US" sz="1350" dirty="0"/>
          </a:p>
        </p:txBody>
      </p:sp>
      <p:graphicFrame>
        <p:nvGraphicFramePr>
          <p:cNvPr id="5" name="表 4"/>
          <p:cNvGraphicFramePr>
            <a:graphicFrameLocks noGrp="1"/>
          </p:cNvGraphicFramePr>
          <p:nvPr/>
        </p:nvGraphicFramePr>
        <p:xfrm>
          <a:off x="87085" y="5261154"/>
          <a:ext cx="8991000" cy="685800"/>
        </p:xfrm>
        <a:graphic>
          <a:graphicData uri="http://schemas.openxmlformats.org/drawingml/2006/table">
            <a:tbl>
              <a:tblPr firstRow="1" bandRow="1">
                <a:tableStyleId>{BC89EF96-8CEA-46FF-86C4-4CE0E7609802}</a:tableStyleId>
              </a:tblPr>
              <a:tblGrid>
                <a:gridCol w="1053000">
                  <a:extLst>
                    <a:ext uri="{9D8B030D-6E8A-4147-A177-3AD203B41FA5}">
                      <a16:colId xmlns:a16="http://schemas.microsoft.com/office/drawing/2014/main" val="732990039"/>
                    </a:ext>
                  </a:extLst>
                </a:gridCol>
                <a:gridCol w="1323000">
                  <a:extLst>
                    <a:ext uri="{9D8B030D-6E8A-4147-A177-3AD203B41FA5}">
                      <a16:colId xmlns:a16="http://schemas.microsoft.com/office/drawing/2014/main" val="2966418850"/>
                    </a:ext>
                  </a:extLst>
                </a:gridCol>
                <a:gridCol w="1323000">
                  <a:extLst>
                    <a:ext uri="{9D8B030D-6E8A-4147-A177-3AD203B41FA5}">
                      <a16:colId xmlns:a16="http://schemas.microsoft.com/office/drawing/2014/main" val="1905136378"/>
                    </a:ext>
                  </a:extLst>
                </a:gridCol>
                <a:gridCol w="1323000">
                  <a:extLst>
                    <a:ext uri="{9D8B030D-6E8A-4147-A177-3AD203B41FA5}">
                      <a16:colId xmlns:a16="http://schemas.microsoft.com/office/drawing/2014/main" val="734040196"/>
                    </a:ext>
                  </a:extLst>
                </a:gridCol>
                <a:gridCol w="1323000">
                  <a:extLst>
                    <a:ext uri="{9D8B030D-6E8A-4147-A177-3AD203B41FA5}">
                      <a16:colId xmlns:a16="http://schemas.microsoft.com/office/drawing/2014/main" val="2472120699"/>
                    </a:ext>
                  </a:extLst>
                </a:gridCol>
                <a:gridCol w="1323000">
                  <a:extLst>
                    <a:ext uri="{9D8B030D-6E8A-4147-A177-3AD203B41FA5}">
                      <a16:colId xmlns:a16="http://schemas.microsoft.com/office/drawing/2014/main" val="2885404119"/>
                    </a:ext>
                  </a:extLst>
                </a:gridCol>
                <a:gridCol w="1323000">
                  <a:extLst>
                    <a:ext uri="{9D8B030D-6E8A-4147-A177-3AD203B41FA5}">
                      <a16:colId xmlns:a16="http://schemas.microsoft.com/office/drawing/2014/main" val="1722262291"/>
                    </a:ext>
                  </a:extLst>
                </a:gridCol>
              </a:tblGrid>
              <a:tr h="342900">
                <a:tc>
                  <a:txBody>
                    <a:bodyPr/>
                    <a:lstStyle/>
                    <a:p>
                      <a:pPr algn="ctr"/>
                      <a:r>
                        <a:rPr kumimoji="1" lang="ja-JP" altLang="en-US" sz="1800" b="0" dirty="0">
                          <a:solidFill>
                            <a:schemeClr val="tx1"/>
                          </a:solidFill>
                        </a:rPr>
                        <a:t>鴨らしさ</a:t>
                      </a:r>
                    </a:p>
                  </a:txBody>
                  <a:tcPr marL="68580" marR="68580" marT="34290" marB="34290">
                    <a:solidFill>
                      <a:schemeClr val="bg1"/>
                    </a:solidFill>
                  </a:tcPr>
                </a:tc>
                <a:tc>
                  <a:txBody>
                    <a:bodyPr/>
                    <a:lstStyle/>
                    <a:p>
                      <a:pPr algn="ctr"/>
                      <a:r>
                        <a:rPr lang="ja-JP" altLang="en-US" sz="1800" b="1" dirty="0">
                          <a:solidFill>
                            <a:srgbClr val="FF0000"/>
                          </a:solidFill>
                        </a:rPr>
                        <a:t>0.826411</a:t>
                      </a:r>
                      <a:r>
                        <a:rPr lang="en-US" altLang="ja-JP" sz="1800" b="1" dirty="0">
                          <a:solidFill>
                            <a:srgbClr val="FF0000"/>
                          </a:solidFill>
                        </a:rPr>
                        <a:t>3</a:t>
                      </a:r>
                      <a:endParaRPr kumimoji="1" lang="ja-JP" altLang="en-US" sz="1800" b="1" dirty="0">
                        <a:solidFill>
                          <a:srgbClr val="FF0000"/>
                        </a:solidFill>
                      </a:endParaRPr>
                    </a:p>
                  </a:txBody>
                  <a:tcPr marL="68580" marR="68580" marT="34290" marB="34290">
                    <a:solidFill>
                      <a:schemeClr val="bg1"/>
                    </a:solidFill>
                  </a:tcPr>
                </a:tc>
                <a:tc>
                  <a:txBody>
                    <a:bodyPr/>
                    <a:lstStyle/>
                    <a:p>
                      <a:pPr algn="ctr"/>
                      <a:r>
                        <a:rPr lang="ja-JP" altLang="en-US" sz="1800" b="0" dirty="0">
                          <a:solidFill>
                            <a:schemeClr val="tx1"/>
                          </a:solidFill>
                        </a:rPr>
                        <a:t>0.0002446</a:t>
                      </a:r>
                      <a:endParaRPr kumimoji="1" lang="ja-JP" altLang="en-US" sz="1800" b="0" dirty="0">
                        <a:solidFill>
                          <a:schemeClr val="tx1"/>
                        </a:solidFill>
                      </a:endParaRPr>
                    </a:p>
                  </a:txBody>
                  <a:tcPr marL="68580" marR="68580" marT="34290" marB="34290">
                    <a:solidFill>
                      <a:schemeClr val="bg1"/>
                    </a:solidFill>
                  </a:tcPr>
                </a:tc>
                <a:tc>
                  <a:txBody>
                    <a:bodyPr/>
                    <a:lstStyle/>
                    <a:p>
                      <a:pPr algn="ctr"/>
                      <a:r>
                        <a:rPr lang="ja-JP" altLang="en-US" sz="1800" b="1" dirty="0">
                          <a:solidFill>
                            <a:srgbClr val="FF0000"/>
                          </a:solidFill>
                        </a:rPr>
                        <a:t>0.995459</a:t>
                      </a:r>
                      <a:r>
                        <a:rPr lang="en-US" altLang="ja-JP" sz="1800" b="1" dirty="0">
                          <a:solidFill>
                            <a:srgbClr val="FF0000"/>
                          </a:solidFill>
                        </a:rPr>
                        <a:t>9</a:t>
                      </a:r>
                      <a:endParaRPr kumimoji="1" lang="ja-JP" altLang="en-US" sz="1800" b="1" dirty="0">
                        <a:solidFill>
                          <a:srgbClr val="FF0000"/>
                        </a:solidFill>
                      </a:endParaRPr>
                    </a:p>
                  </a:txBody>
                  <a:tcPr marL="68580" marR="68580" marT="34290" marB="34290">
                    <a:solidFill>
                      <a:schemeClr val="bg1"/>
                    </a:solidFill>
                  </a:tcPr>
                </a:tc>
                <a:tc>
                  <a:txBody>
                    <a:bodyPr/>
                    <a:lstStyle/>
                    <a:p>
                      <a:pPr algn="ctr"/>
                      <a:r>
                        <a:rPr lang="ja-JP" altLang="en-US" sz="1800" b="0" dirty="0"/>
                        <a:t>0.000329</a:t>
                      </a:r>
                      <a:r>
                        <a:rPr lang="en-US" altLang="ja-JP" sz="1800" b="0" dirty="0"/>
                        <a:t>9</a:t>
                      </a:r>
                      <a:endParaRPr kumimoji="1" lang="ja-JP" altLang="en-US" sz="1800" b="0" dirty="0"/>
                    </a:p>
                  </a:txBody>
                  <a:tcPr marL="68580" marR="68580" marT="34290" marB="34290">
                    <a:solidFill>
                      <a:schemeClr val="bg1"/>
                    </a:solidFill>
                  </a:tcPr>
                </a:tc>
                <a:tc>
                  <a:txBody>
                    <a:bodyPr/>
                    <a:lstStyle/>
                    <a:p>
                      <a:pPr algn="ctr"/>
                      <a:r>
                        <a:rPr lang="ja-JP" altLang="en-US" sz="1800" b="1" dirty="0">
                          <a:solidFill>
                            <a:srgbClr val="FF0000"/>
                          </a:solidFill>
                        </a:rPr>
                        <a:t>0.999151</a:t>
                      </a:r>
                      <a:r>
                        <a:rPr lang="en-US" altLang="ja-JP" sz="1800" b="1" dirty="0">
                          <a:solidFill>
                            <a:srgbClr val="FF0000"/>
                          </a:solidFill>
                        </a:rPr>
                        <a:t>5</a:t>
                      </a:r>
                      <a:endParaRPr kumimoji="1" lang="ja-JP" altLang="en-US" sz="1800" b="1" dirty="0">
                        <a:solidFill>
                          <a:srgbClr val="FF0000"/>
                        </a:solidFill>
                      </a:endParaRPr>
                    </a:p>
                  </a:txBody>
                  <a:tcPr marL="68580" marR="68580" marT="34290" marB="34290">
                    <a:solidFill>
                      <a:schemeClr val="bg1"/>
                    </a:solidFill>
                  </a:tcPr>
                </a:tc>
                <a:tc>
                  <a:txBody>
                    <a:bodyPr/>
                    <a:lstStyle/>
                    <a:p>
                      <a:pPr algn="ctr"/>
                      <a:r>
                        <a:rPr lang="ja-JP" altLang="en-US" sz="1800" b="0" dirty="0"/>
                        <a:t>0.0523511</a:t>
                      </a:r>
                      <a:endParaRPr kumimoji="1" lang="ja-JP" altLang="en-US" sz="1800" b="0" dirty="0"/>
                    </a:p>
                  </a:txBody>
                  <a:tcPr marL="68580" marR="68580" marT="34290" marB="34290">
                    <a:solidFill>
                      <a:schemeClr val="bg1"/>
                    </a:solidFill>
                  </a:tcPr>
                </a:tc>
                <a:extLst>
                  <a:ext uri="{0D108BD9-81ED-4DB2-BD59-A6C34878D82A}">
                    <a16:rowId xmlns:a16="http://schemas.microsoft.com/office/drawing/2014/main" val="1841257810"/>
                  </a:ext>
                </a:extLst>
              </a:tr>
              <a:tr h="342900">
                <a:tc>
                  <a:txBody>
                    <a:bodyPr/>
                    <a:lstStyle/>
                    <a:p>
                      <a:pPr algn="ctr"/>
                      <a:r>
                        <a:rPr kumimoji="1" lang="ja-JP" altLang="en-US" sz="1800" b="0" dirty="0"/>
                        <a:t>兎らしさ</a:t>
                      </a: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t>0.1735887</a:t>
                      </a: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1" dirty="0">
                          <a:solidFill>
                            <a:srgbClr val="FF0000"/>
                          </a:solidFill>
                        </a:rPr>
                        <a:t>0.9997554</a:t>
                      </a:r>
                      <a:endParaRPr lang="ja-JP" altLang="en-US" sz="1400" b="1" dirty="0">
                        <a:solidFill>
                          <a:srgbClr val="FF0000"/>
                        </a:solidFill>
                      </a:endParaRP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t>0.0045401</a:t>
                      </a: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1" dirty="0">
                          <a:solidFill>
                            <a:srgbClr val="FF0000"/>
                          </a:solidFill>
                        </a:rPr>
                        <a:t>0.999670</a:t>
                      </a:r>
                      <a:r>
                        <a:rPr lang="en-US" altLang="ja-JP" sz="1800" b="1" dirty="0">
                          <a:solidFill>
                            <a:srgbClr val="FF0000"/>
                          </a:solidFill>
                        </a:rPr>
                        <a:t>2</a:t>
                      </a:r>
                      <a:endParaRPr lang="ja-JP" altLang="en-US" sz="1800" b="1" dirty="0">
                        <a:solidFill>
                          <a:srgbClr val="FF0000"/>
                        </a:solidFill>
                      </a:endParaRP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t>0.000848</a:t>
                      </a:r>
                      <a:r>
                        <a:rPr lang="en-US" altLang="ja-JP" sz="1800" b="0" dirty="0"/>
                        <a:t>5</a:t>
                      </a:r>
                      <a:endParaRPr lang="ja-JP" altLang="en-US" sz="1800" b="0" dirty="0"/>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1" dirty="0">
                          <a:solidFill>
                            <a:srgbClr val="FF0000"/>
                          </a:solidFill>
                        </a:rPr>
                        <a:t>0.9476489</a:t>
                      </a:r>
                    </a:p>
                  </a:txBody>
                  <a:tcPr marL="68580" marR="68580" marT="34290" marB="34290">
                    <a:solidFill>
                      <a:schemeClr val="bg1"/>
                    </a:solidFill>
                  </a:tcPr>
                </a:tc>
                <a:extLst>
                  <a:ext uri="{0D108BD9-81ED-4DB2-BD59-A6C34878D82A}">
                    <a16:rowId xmlns:a16="http://schemas.microsoft.com/office/drawing/2014/main" val="4002008146"/>
                  </a:ext>
                </a:extLst>
              </a:tr>
            </a:tbl>
          </a:graphicData>
        </a:graphic>
      </p:graphicFrame>
      <p:sp>
        <p:nvSpPr>
          <p:cNvPr id="6" name="正方形/長方形 5"/>
          <p:cNvSpPr/>
          <p:nvPr/>
        </p:nvSpPr>
        <p:spPr>
          <a:xfrm>
            <a:off x="5102602" y="7040556"/>
            <a:ext cx="2013443" cy="28083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正方形/長方形 20"/>
          <p:cNvSpPr/>
          <p:nvPr/>
        </p:nvSpPr>
        <p:spPr>
          <a:xfrm>
            <a:off x="7130557" y="7040556"/>
            <a:ext cx="2013443" cy="28083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p:cNvSpPr/>
          <p:nvPr/>
        </p:nvSpPr>
        <p:spPr>
          <a:xfrm>
            <a:off x="9155440" y="7040556"/>
            <a:ext cx="2013443" cy="28083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タイトル 1"/>
          <p:cNvSpPr txBox="1">
            <a:spLocks/>
          </p:cNvSpPr>
          <p:nvPr/>
        </p:nvSpPr>
        <p:spPr>
          <a:xfrm>
            <a:off x="457200" y="1063229"/>
            <a:ext cx="8251372" cy="857250"/>
          </a:xfrm>
          <a:prstGeom prst="rect">
            <a:avLst/>
          </a:prstGeom>
        </p:spPr>
        <p:txBody>
          <a:bodyPr vert="horz" anchor="b">
            <a:normAutofit fontScale="97500"/>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ja-JP" altLang="en-US" sz="3600" dirty="0"/>
              <a:t>マスク解析結果</a:t>
            </a:r>
          </a:p>
        </p:txBody>
      </p:sp>
      <p:graphicFrame>
        <p:nvGraphicFramePr>
          <p:cNvPr id="9" name="表 8"/>
          <p:cNvGraphicFramePr>
            <a:graphicFrameLocks noGrp="1"/>
          </p:cNvGraphicFramePr>
          <p:nvPr/>
        </p:nvGraphicFramePr>
        <p:xfrm>
          <a:off x="87085" y="3176928"/>
          <a:ext cx="8991000" cy="685800"/>
        </p:xfrm>
        <a:graphic>
          <a:graphicData uri="http://schemas.openxmlformats.org/drawingml/2006/table">
            <a:tbl>
              <a:tblPr firstRow="1" bandRow="1">
                <a:tableStyleId>{BC89EF96-8CEA-46FF-86C4-4CE0E7609802}</a:tableStyleId>
              </a:tblPr>
              <a:tblGrid>
                <a:gridCol w="1053000">
                  <a:extLst>
                    <a:ext uri="{9D8B030D-6E8A-4147-A177-3AD203B41FA5}">
                      <a16:colId xmlns:a16="http://schemas.microsoft.com/office/drawing/2014/main" val="636471161"/>
                    </a:ext>
                  </a:extLst>
                </a:gridCol>
                <a:gridCol w="1323000">
                  <a:extLst>
                    <a:ext uri="{9D8B030D-6E8A-4147-A177-3AD203B41FA5}">
                      <a16:colId xmlns:a16="http://schemas.microsoft.com/office/drawing/2014/main" val="2455015269"/>
                    </a:ext>
                  </a:extLst>
                </a:gridCol>
                <a:gridCol w="1323000">
                  <a:extLst>
                    <a:ext uri="{9D8B030D-6E8A-4147-A177-3AD203B41FA5}">
                      <a16:colId xmlns:a16="http://schemas.microsoft.com/office/drawing/2014/main" val="1983351858"/>
                    </a:ext>
                  </a:extLst>
                </a:gridCol>
                <a:gridCol w="1323000">
                  <a:extLst>
                    <a:ext uri="{9D8B030D-6E8A-4147-A177-3AD203B41FA5}">
                      <a16:colId xmlns:a16="http://schemas.microsoft.com/office/drawing/2014/main" val="2324837517"/>
                    </a:ext>
                  </a:extLst>
                </a:gridCol>
                <a:gridCol w="1323000">
                  <a:extLst>
                    <a:ext uri="{9D8B030D-6E8A-4147-A177-3AD203B41FA5}">
                      <a16:colId xmlns:a16="http://schemas.microsoft.com/office/drawing/2014/main" val="615460180"/>
                    </a:ext>
                  </a:extLst>
                </a:gridCol>
                <a:gridCol w="1323000">
                  <a:extLst>
                    <a:ext uri="{9D8B030D-6E8A-4147-A177-3AD203B41FA5}">
                      <a16:colId xmlns:a16="http://schemas.microsoft.com/office/drawing/2014/main" val="2478678964"/>
                    </a:ext>
                  </a:extLst>
                </a:gridCol>
                <a:gridCol w="1323000">
                  <a:extLst>
                    <a:ext uri="{9D8B030D-6E8A-4147-A177-3AD203B41FA5}">
                      <a16:colId xmlns:a16="http://schemas.microsoft.com/office/drawing/2014/main" val="3432066265"/>
                    </a:ext>
                  </a:extLst>
                </a:gridCol>
              </a:tblGrid>
              <a:tr h="342900">
                <a:tc>
                  <a:txBody>
                    <a:bodyPr/>
                    <a:lstStyle/>
                    <a:p>
                      <a:pPr algn="ctr"/>
                      <a:r>
                        <a:rPr kumimoji="1" lang="ja-JP" altLang="en-US" sz="1800" b="0" dirty="0">
                          <a:solidFill>
                            <a:schemeClr val="tx1"/>
                          </a:solidFill>
                        </a:rPr>
                        <a:t>鴨らしさ</a:t>
                      </a:r>
                    </a:p>
                  </a:txBody>
                  <a:tcPr marL="68580" marR="68580" marT="34290" marB="34290">
                    <a:solidFill>
                      <a:schemeClr val="bg1"/>
                    </a:solidFill>
                  </a:tcPr>
                </a:tc>
                <a:tc gridSpan="2">
                  <a:txBody>
                    <a:bodyPr/>
                    <a:lstStyle/>
                    <a:p>
                      <a:pPr algn="ctr"/>
                      <a:r>
                        <a:rPr kumimoji="1" lang="en-US" altLang="ja-JP" sz="1800" b="0" dirty="0">
                          <a:solidFill>
                            <a:schemeClr val="tx1"/>
                          </a:solidFill>
                        </a:rPr>
                        <a:t>0.4662043</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solidFill>
                          <a:schemeClr val="tx1"/>
                        </a:solidFill>
                      </a:endParaRPr>
                    </a:p>
                  </a:txBody>
                  <a:tcPr>
                    <a:solidFill>
                      <a:schemeClr val="bg1"/>
                    </a:solidFill>
                  </a:tcPr>
                </a:tc>
                <a:tc gridSpan="2">
                  <a:txBody>
                    <a:bodyPr/>
                    <a:lstStyle/>
                    <a:p>
                      <a:pPr algn="ctr"/>
                      <a:r>
                        <a:rPr lang="ja-JP" altLang="en-US" sz="1800" b="0" dirty="0">
                          <a:solidFill>
                            <a:schemeClr val="tx1"/>
                          </a:solidFill>
                        </a:rPr>
                        <a:t>0.4610331</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tc gridSpan="2">
                  <a:txBody>
                    <a:bodyPr/>
                    <a:lstStyle/>
                    <a:p>
                      <a:pPr algn="ctr"/>
                      <a:r>
                        <a:rPr kumimoji="1" lang="en-US" altLang="ja-JP" sz="1800" b="0" dirty="0">
                          <a:solidFill>
                            <a:schemeClr val="tx1"/>
                          </a:solidFill>
                        </a:rPr>
                        <a:t>0.4836461</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extLst>
                  <a:ext uri="{0D108BD9-81ED-4DB2-BD59-A6C34878D82A}">
                    <a16:rowId xmlns:a16="http://schemas.microsoft.com/office/drawing/2014/main" val="1019384105"/>
                  </a:ext>
                </a:extLst>
              </a:tr>
              <a:tr h="342900">
                <a:tc>
                  <a:txBody>
                    <a:bodyPr/>
                    <a:lstStyle/>
                    <a:p>
                      <a:pPr algn="ctr"/>
                      <a:r>
                        <a:rPr kumimoji="1" lang="ja-JP" altLang="en-US" sz="1800" b="0" dirty="0">
                          <a:solidFill>
                            <a:schemeClr val="tx1"/>
                          </a:solidFill>
                        </a:rPr>
                        <a:t>兎らしさ</a:t>
                      </a:r>
                    </a:p>
                  </a:txBody>
                  <a:tcPr marL="68580" marR="68580" marT="34290" marB="34290">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dirty="0">
                          <a:solidFill>
                            <a:schemeClr val="tx1"/>
                          </a:solidFill>
                        </a:rPr>
                        <a:t>0.5337956</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solidFill>
                          <a:schemeClr val="tx1"/>
                        </a:solidFill>
                      </a:endParaRPr>
                    </a:p>
                  </a:txBody>
                  <a:tcPr>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rPr>
                        <a:t>0.5389668</a:t>
                      </a: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dirty="0">
                          <a:solidFill>
                            <a:schemeClr val="tx1"/>
                          </a:solidFill>
                        </a:rPr>
                        <a:t>0.5163539</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extLst>
                  <a:ext uri="{0D108BD9-81ED-4DB2-BD59-A6C34878D82A}">
                    <a16:rowId xmlns:a16="http://schemas.microsoft.com/office/drawing/2014/main" val="3368542190"/>
                  </a:ext>
                </a:extLst>
              </a:tr>
            </a:tbl>
          </a:graphicData>
        </a:graphic>
      </p:graphicFrame>
      <p:pic>
        <p:nvPicPr>
          <p:cNvPr id="10" name="図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32695" y="1904239"/>
            <a:ext cx="1215000" cy="1215000"/>
          </a:xfrm>
          <a:prstGeom prst="rect">
            <a:avLst/>
          </a:prstGeom>
        </p:spPr>
      </p:pic>
      <p:pic>
        <p:nvPicPr>
          <p:cNvPr id="11" name="図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516873" y="1915826"/>
            <a:ext cx="1215000" cy="1215000"/>
          </a:xfrm>
          <a:prstGeom prst="rect">
            <a:avLst/>
          </a:prstGeom>
        </p:spPr>
      </p:pic>
      <p:pic>
        <p:nvPicPr>
          <p:cNvPr id="12" name="図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183275" y="1912359"/>
            <a:ext cx="1215000" cy="1215000"/>
          </a:xfrm>
          <a:prstGeom prst="rect">
            <a:avLst/>
          </a:prstGeom>
        </p:spPr>
      </p:pic>
    </p:spTree>
    <p:extLst>
      <p:ext uri="{BB962C8B-B14F-4D97-AF65-F5344CB8AC3E}">
        <p14:creationId xmlns:p14="http://schemas.microsoft.com/office/powerpoint/2010/main" val="2995165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209" y="3465473"/>
            <a:ext cx="1668803" cy="2201283"/>
          </a:xfrm>
          <a:prstGeom prst="rect">
            <a:avLst/>
          </a:prstGeom>
        </p:spPr>
      </p:pic>
      <p:pic>
        <p:nvPicPr>
          <p:cNvPr id="7" name="図 6"/>
          <p:cNvPicPr>
            <a:picLocks noChangeAspect="1"/>
          </p:cNvPicPr>
          <p:nvPr/>
        </p:nvPicPr>
        <p:blipFill>
          <a:blip r:embed="rId4"/>
          <a:stretch>
            <a:fillRect/>
          </a:stretch>
        </p:blipFill>
        <p:spPr>
          <a:xfrm>
            <a:off x="2484721" y="3351121"/>
            <a:ext cx="2004324" cy="1995416"/>
          </a:xfrm>
          <a:prstGeom prst="rect">
            <a:avLst/>
          </a:prstGeom>
        </p:spPr>
      </p:pic>
      <p:sp>
        <p:nvSpPr>
          <p:cNvPr id="2" name="タイトル 1"/>
          <p:cNvSpPr>
            <a:spLocks noGrp="1"/>
          </p:cNvSpPr>
          <p:nvPr>
            <p:ph type="title"/>
          </p:nvPr>
        </p:nvSpPr>
        <p:spPr/>
        <p:txBody>
          <a:bodyPr/>
          <a:lstStyle/>
          <a:p>
            <a:r>
              <a:rPr kumimoji="1" lang="ja-JP" altLang="en-US" dirty="0"/>
              <a:t>だまし絵にも色々ある</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119</a:t>
            </a:fld>
            <a:endParaRPr kumimoji="1" lang="ja-JP" altLang="en-US" dirty="0"/>
          </a:p>
        </p:txBody>
      </p:sp>
      <p:pic>
        <p:nvPicPr>
          <p:cNvPr id="3074" name="Picture 2" descr="「だまし絵」の画像検索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968" y="2152735"/>
            <a:ext cx="1661723" cy="2052228"/>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66167" y="4298808"/>
            <a:ext cx="2808312" cy="369332"/>
          </a:xfrm>
          <a:prstGeom prst="rect">
            <a:avLst/>
          </a:prstGeom>
        </p:spPr>
        <p:txBody>
          <a:bodyPr wrap="square">
            <a:spAutoFit/>
          </a:bodyPr>
          <a:lstStyle/>
          <a:p>
            <a:r>
              <a:rPr lang="en-US" altLang="ja-JP" sz="900" dirty="0"/>
              <a:t> </a:t>
            </a:r>
            <a:r>
              <a:rPr lang="en-US" altLang="ja-JP" sz="900" dirty="0" err="1"/>
              <a:t>W.E.Hill,Puck</a:t>
            </a:r>
            <a:r>
              <a:rPr lang="en-US" altLang="ja-JP" sz="900" dirty="0"/>
              <a:t>, "My Wife and My Mother-in-Law. They are both in this picture--Find them“,1915</a:t>
            </a:r>
            <a:endParaRPr lang="ja-JP" altLang="en-US" sz="900" dirty="0"/>
          </a:p>
        </p:txBody>
      </p:sp>
      <p:sp>
        <p:nvSpPr>
          <p:cNvPr id="6" name="AutoShape 4" descr="「ルビンの壺」の画像検索結果"/>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ja-JP" altLang="en-US" sz="1350"/>
          </a:p>
        </p:txBody>
      </p:sp>
      <p:sp>
        <p:nvSpPr>
          <p:cNvPr id="9" name="テキスト ボックス 8"/>
          <p:cNvSpPr txBox="1"/>
          <p:nvPr/>
        </p:nvSpPr>
        <p:spPr>
          <a:xfrm>
            <a:off x="218860" y="4834519"/>
            <a:ext cx="3296095" cy="738664"/>
          </a:xfrm>
          <a:prstGeom prst="rect">
            <a:avLst/>
          </a:prstGeom>
          <a:noFill/>
        </p:spPr>
        <p:txBody>
          <a:bodyPr wrap="none" rtlCol="0">
            <a:spAutoFit/>
          </a:bodyPr>
          <a:lstStyle/>
          <a:p>
            <a:r>
              <a:rPr lang="en-US" altLang="ja-JP" sz="2100" dirty="0"/>
              <a:t>1</a:t>
            </a:r>
            <a:r>
              <a:rPr lang="ja-JP" altLang="en-US" sz="2100" dirty="0" err="1"/>
              <a:t>つの</a:t>
            </a:r>
            <a:r>
              <a:rPr lang="ja-JP" altLang="en-US" sz="2100" dirty="0"/>
              <a:t>オブジェクトに</a:t>
            </a:r>
            <a:endParaRPr lang="en-US" altLang="ja-JP" sz="2100" dirty="0"/>
          </a:p>
          <a:p>
            <a:r>
              <a:rPr lang="en-US" altLang="ja-JP" sz="2100" dirty="0"/>
              <a:t>2</a:t>
            </a:r>
            <a:r>
              <a:rPr lang="ja-JP" altLang="en-US" sz="2100" dirty="0" err="1"/>
              <a:t>つの</a:t>
            </a:r>
            <a:r>
              <a:rPr lang="ja-JP" altLang="en-US" sz="2100" dirty="0"/>
              <a:t>オブジェクトが共存</a:t>
            </a:r>
            <a:endParaRPr lang="en-US" altLang="ja-JP" sz="2100" dirty="0"/>
          </a:p>
        </p:txBody>
      </p:sp>
      <p:sp>
        <p:nvSpPr>
          <p:cNvPr id="10" name="テキスト ボックス 9"/>
          <p:cNvSpPr txBox="1"/>
          <p:nvPr/>
        </p:nvSpPr>
        <p:spPr>
          <a:xfrm>
            <a:off x="2400075" y="2588617"/>
            <a:ext cx="2339102" cy="738664"/>
          </a:xfrm>
          <a:prstGeom prst="rect">
            <a:avLst/>
          </a:prstGeom>
          <a:noFill/>
        </p:spPr>
        <p:txBody>
          <a:bodyPr wrap="none" rtlCol="0">
            <a:spAutoFit/>
          </a:bodyPr>
          <a:lstStyle/>
          <a:p>
            <a:r>
              <a:rPr lang="ja-JP" altLang="en-US" sz="2100" dirty="0"/>
              <a:t>オブジェクトと</a:t>
            </a:r>
            <a:endParaRPr lang="en-US" altLang="ja-JP" sz="2100" dirty="0"/>
          </a:p>
          <a:p>
            <a:r>
              <a:rPr lang="ja-JP" altLang="en-US" sz="2100" dirty="0"/>
              <a:t>背景が入れ変わる</a:t>
            </a:r>
          </a:p>
        </p:txBody>
      </p:sp>
      <p:grpSp>
        <p:nvGrpSpPr>
          <p:cNvPr id="15" name="グループ化 14"/>
          <p:cNvGrpSpPr/>
          <p:nvPr/>
        </p:nvGrpSpPr>
        <p:grpSpPr>
          <a:xfrm>
            <a:off x="4917040" y="1863805"/>
            <a:ext cx="1825139" cy="2435003"/>
            <a:chOff x="8209936" y="1417638"/>
            <a:chExt cx="3015725" cy="4023419"/>
          </a:xfrm>
        </p:grpSpPr>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9936" y="1417638"/>
              <a:ext cx="3015725" cy="4023419"/>
            </a:xfrm>
            <a:prstGeom prst="rect">
              <a:avLst/>
            </a:prstGeom>
          </p:spPr>
        </p:pic>
        <p:sp>
          <p:nvSpPr>
            <p:cNvPr id="13" name="楕円 12"/>
            <p:cNvSpPr/>
            <p:nvPr/>
          </p:nvSpPr>
          <p:spPr>
            <a:xfrm>
              <a:off x="8976320" y="2276872"/>
              <a:ext cx="936104" cy="144016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14" name="テキスト ボックス 13"/>
          <p:cNvSpPr txBox="1"/>
          <p:nvPr/>
        </p:nvSpPr>
        <p:spPr>
          <a:xfrm>
            <a:off x="4626655" y="4606813"/>
            <a:ext cx="2877711" cy="738664"/>
          </a:xfrm>
          <a:prstGeom prst="rect">
            <a:avLst/>
          </a:prstGeom>
          <a:noFill/>
        </p:spPr>
        <p:txBody>
          <a:bodyPr wrap="none" rtlCol="0">
            <a:spAutoFit/>
          </a:bodyPr>
          <a:lstStyle/>
          <a:p>
            <a:r>
              <a:rPr lang="ja-JP" altLang="en-US" sz="2100" dirty="0"/>
              <a:t>背景にオブジェクトが</a:t>
            </a:r>
            <a:endParaRPr lang="en-US" altLang="ja-JP" sz="2100" dirty="0"/>
          </a:p>
          <a:p>
            <a:r>
              <a:rPr lang="ja-JP" altLang="en-US" sz="2100" dirty="0"/>
              <a:t>隠れている</a:t>
            </a:r>
          </a:p>
        </p:txBody>
      </p:sp>
      <p:sp>
        <p:nvSpPr>
          <p:cNvPr id="17" name="正方形/長方形 16"/>
          <p:cNvSpPr/>
          <p:nvPr/>
        </p:nvSpPr>
        <p:spPr>
          <a:xfrm>
            <a:off x="4741244" y="4348828"/>
            <a:ext cx="2417650" cy="253916"/>
          </a:xfrm>
          <a:prstGeom prst="rect">
            <a:avLst/>
          </a:prstGeom>
        </p:spPr>
        <p:txBody>
          <a:bodyPr wrap="none">
            <a:spAutoFit/>
          </a:bodyPr>
          <a:lstStyle/>
          <a:p>
            <a:r>
              <a:rPr lang="ja-JP" altLang="en-US" sz="900" dirty="0">
                <a:latin typeface="IPAexMincho"/>
              </a:rPr>
              <a:t>安野光雅</a:t>
            </a:r>
            <a:r>
              <a:rPr lang="en-US" altLang="ja-JP" sz="1050" dirty="0">
                <a:latin typeface="CMR10"/>
              </a:rPr>
              <a:t>. </a:t>
            </a:r>
            <a:r>
              <a:rPr lang="ja-JP" altLang="en-US" sz="900" dirty="0">
                <a:latin typeface="IPAexMincho"/>
              </a:rPr>
              <a:t>もりの</a:t>
            </a:r>
            <a:r>
              <a:rPr lang="ja-JP" altLang="en-US" sz="900" dirty="0" err="1">
                <a:latin typeface="IPAexMincho"/>
              </a:rPr>
              <a:t>えほん</a:t>
            </a:r>
            <a:r>
              <a:rPr lang="en-US" altLang="ja-JP" sz="1050" dirty="0">
                <a:latin typeface="CMR10"/>
              </a:rPr>
              <a:t>. </a:t>
            </a:r>
            <a:r>
              <a:rPr lang="ja-JP" altLang="en-US" sz="900" dirty="0">
                <a:latin typeface="IPAexMincho"/>
              </a:rPr>
              <a:t>福音館書店</a:t>
            </a:r>
            <a:r>
              <a:rPr lang="en-US" altLang="ja-JP" sz="1050" dirty="0">
                <a:latin typeface="CMR10"/>
              </a:rPr>
              <a:t>, 1981.</a:t>
            </a:r>
            <a:endParaRPr lang="ja-JP" altLang="en-US" sz="900" dirty="0"/>
          </a:p>
        </p:txBody>
      </p:sp>
      <p:sp>
        <p:nvSpPr>
          <p:cNvPr id="18" name="テキスト ボックス 17"/>
          <p:cNvSpPr txBox="1"/>
          <p:nvPr/>
        </p:nvSpPr>
        <p:spPr>
          <a:xfrm>
            <a:off x="7100407" y="2124179"/>
            <a:ext cx="2069797" cy="1061829"/>
          </a:xfrm>
          <a:prstGeom prst="rect">
            <a:avLst/>
          </a:prstGeom>
          <a:noFill/>
        </p:spPr>
        <p:txBody>
          <a:bodyPr wrap="none" rtlCol="0">
            <a:spAutoFit/>
          </a:bodyPr>
          <a:lstStyle/>
          <a:p>
            <a:r>
              <a:rPr lang="ja-JP" altLang="en-US" sz="2100" dirty="0"/>
              <a:t>オブジェクトが</a:t>
            </a:r>
            <a:endParaRPr lang="en-US" altLang="ja-JP" sz="2100" dirty="0"/>
          </a:p>
          <a:p>
            <a:r>
              <a:rPr lang="ja-JP" altLang="en-US" sz="2100" dirty="0"/>
              <a:t>オブジェクトを</a:t>
            </a:r>
            <a:endParaRPr lang="en-US" altLang="ja-JP" sz="2100" dirty="0"/>
          </a:p>
          <a:p>
            <a:r>
              <a:rPr lang="ja-JP" altLang="en-US" sz="2100" dirty="0"/>
              <a:t>構成している</a:t>
            </a:r>
          </a:p>
        </p:txBody>
      </p:sp>
    </p:spTree>
    <p:extLst>
      <p:ext uri="{BB962C8B-B14F-4D97-AF65-F5344CB8AC3E}">
        <p14:creationId xmlns:p14="http://schemas.microsoft.com/office/powerpoint/2010/main" val="611602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sz="quarter" idx="1"/>
              </p:nvPr>
            </p:nvSpPr>
            <p:spPr>
              <a:xfrm>
                <a:off x="323528" y="1600200"/>
                <a:ext cx="8588460" cy="4873752"/>
              </a:xfrm>
            </p:spPr>
            <p:txBody>
              <a:bodyPr>
                <a:normAutofit fontScale="92500" lnSpcReduction="10000"/>
              </a:bodyPr>
              <a:lstStyle/>
              <a:p>
                <a:r>
                  <a:rPr lang="ja-JP" altLang="en-US" sz="3600" dirty="0"/>
                  <a:t>畳み込みニューラルネットワーク </a:t>
                </a:r>
                <a:r>
                  <a:rPr lang="en-US" altLang="ja-JP" sz="3600" dirty="0"/>
                  <a:t>(CNN) </a:t>
                </a:r>
                <a:r>
                  <a:rPr kumimoji="1" lang="ja-JP" altLang="en-US" sz="3600" dirty="0"/>
                  <a:t>の判断根拠の可視化</a:t>
                </a:r>
                <a:endParaRPr kumimoji="1" lang="en-US" altLang="ja-JP" sz="3600" dirty="0"/>
              </a:p>
              <a:p>
                <a:r>
                  <a:rPr kumimoji="1" lang="ja-JP" altLang="en-US" sz="3600" dirty="0"/>
                  <a:t>画像がクラス </a:t>
                </a:r>
                <a:r>
                  <a:rPr kumimoji="1" lang="en-US" altLang="ja-JP" sz="3600" i="1" dirty="0"/>
                  <a:t>c</a:t>
                </a:r>
                <a:r>
                  <a:rPr kumimoji="1" lang="ja-JP" altLang="en-US" sz="3600" dirty="0"/>
                  <a:t> に分類される場合</a:t>
                </a:r>
                <a:endParaRPr kumimoji="1" lang="en-US" altLang="ja-JP" sz="3600" dirty="0"/>
              </a:p>
              <a:p>
                <a:pPr lvl="1"/>
                <a:r>
                  <a:rPr lang="ja-JP" altLang="en-US" sz="3200" dirty="0"/>
                  <a:t>特徴マップ </a:t>
                </a:r>
                <a:r>
                  <a:rPr lang="en-US" altLang="ja-JP" sz="3200" i="1" dirty="0"/>
                  <a:t>A</a:t>
                </a:r>
                <a:r>
                  <a:rPr lang="ja-JP" altLang="en-US" sz="3200" dirty="0"/>
                  <a:t> の各チャンネル </a:t>
                </a:r>
                <a:r>
                  <a:rPr lang="en-US" altLang="ja-JP" sz="3200" i="1" dirty="0"/>
                  <a:t>k</a:t>
                </a:r>
                <a:r>
                  <a:rPr lang="ja-JP" altLang="en-US" sz="3200" dirty="0"/>
                  <a:t> の重みを算出</a:t>
                </a:r>
                <a:endParaRPr lang="en-US" altLang="ja-JP" sz="3200" dirty="0"/>
              </a:p>
              <a:p>
                <a:pPr marL="365760" lvl="1" indent="0">
                  <a:buNone/>
                </a:pPr>
                <a14:m>
                  <m:oMathPara xmlns:m="http://schemas.openxmlformats.org/officeDocument/2006/math">
                    <m:oMathParaPr>
                      <m:jc m:val="centerGroup"/>
                    </m:oMathParaPr>
                    <m:oMath xmlns:m="http://schemas.openxmlformats.org/officeDocument/2006/math">
                      <m:sSubSup>
                        <m:sSubSupPr>
                          <m:ctrlPr>
                            <a:rPr kumimoji="1" lang="en-US" altLang="ja-JP" sz="3200" b="0" i="1" smtClean="0">
                              <a:latin typeface="Cambria Math" panose="02040503050406030204" pitchFamily="18" charset="0"/>
                            </a:rPr>
                          </m:ctrlPr>
                        </m:sSubSupPr>
                        <m:e>
                          <m:r>
                            <a:rPr kumimoji="1" lang="ja-JP" altLang="en-US" sz="3200" i="1" smtClean="0">
                              <a:latin typeface="Cambria Math" panose="02040503050406030204" pitchFamily="18" charset="0"/>
                            </a:rPr>
                            <m:t>𝛼</m:t>
                          </m:r>
                        </m:e>
                        <m:sub>
                          <m:r>
                            <a:rPr kumimoji="1" lang="en-US" altLang="ja-JP" sz="3200" b="0" i="1" smtClean="0">
                              <a:latin typeface="Cambria Math" panose="02040503050406030204" pitchFamily="18" charset="0"/>
                            </a:rPr>
                            <m:t>𝑘</m:t>
                          </m:r>
                        </m:sub>
                        <m:sup>
                          <m:r>
                            <a:rPr kumimoji="1" lang="en-US" altLang="ja-JP" sz="3200" b="0" i="1" smtClean="0">
                              <a:latin typeface="Cambria Math" panose="02040503050406030204" pitchFamily="18" charset="0"/>
                            </a:rPr>
                            <m:t>𝑐</m:t>
                          </m:r>
                        </m:sup>
                      </m:sSubSup>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𝑍</m:t>
                          </m:r>
                        </m:den>
                      </m:f>
                      <m:nary>
                        <m:naryPr>
                          <m:chr m:val="∑"/>
                          <m:supHide m:val="on"/>
                          <m:ctrlPr>
                            <a:rPr kumimoji="1" lang="en-US" altLang="ja-JP" sz="3200" b="0" i="1" smtClean="0">
                              <a:latin typeface="Cambria Math" panose="02040503050406030204" pitchFamily="18" charset="0"/>
                            </a:rPr>
                          </m:ctrlPr>
                        </m:naryPr>
                        <m:sub>
                          <m:r>
                            <m:rPr>
                              <m:brk m:alnAt="7"/>
                            </m:rP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sub>
                        <m:sup/>
                        <m:e>
                          <m:f>
                            <m:fPr>
                              <m:ctrlPr>
                                <a:rPr kumimoji="1" lang="en-US" altLang="ja-JP" sz="3200" b="0" i="1" smtClean="0">
                                  <a:latin typeface="Cambria Math" panose="02040503050406030204" pitchFamily="18" charset="0"/>
                                </a:rPr>
                              </m:ctrlPr>
                            </m:fPr>
                            <m:num>
                              <m:r>
                                <a:rPr lang="ja-JP" altLang="en-US" sz="3200" i="1">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𝑦</m:t>
                                  </m:r>
                                </m:e>
                                <m:sup>
                                  <m:r>
                                    <a:rPr lang="en-US" altLang="ja-JP" sz="3200" i="1">
                                      <a:latin typeface="Cambria Math" panose="02040503050406030204" pitchFamily="18" charset="0"/>
                                    </a:rPr>
                                    <m:t>𝑐</m:t>
                                  </m:r>
                                </m:sup>
                              </m:sSup>
                            </m:num>
                            <m:den>
                              <m:r>
                                <a:rPr kumimoji="1" lang="ja-JP" altLang="en-US"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𝐴</m:t>
                                  </m:r>
                                </m:e>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sub>
                                <m:sup>
                                  <m:r>
                                    <a:rPr kumimoji="1" lang="en-US" altLang="ja-JP" sz="3200" b="0" i="1" smtClean="0">
                                      <a:latin typeface="Cambria Math" panose="02040503050406030204" pitchFamily="18" charset="0"/>
                                    </a:rPr>
                                    <m:t>𝑘</m:t>
                                  </m:r>
                                </m:sup>
                              </m:sSubSup>
                            </m:den>
                          </m:f>
                        </m:e>
                      </m:nary>
                    </m:oMath>
                  </m:oMathPara>
                </a14:m>
                <a:endParaRPr kumimoji="1" lang="en-US" altLang="ja-JP" sz="3200" b="0" i="1" dirty="0">
                  <a:latin typeface="Cambria Math" panose="02040503050406030204" pitchFamily="18" charset="0"/>
                </a:endParaRPr>
              </a:p>
              <a:p>
                <a:pPr marL="365760" lvl="1" indent="0">
                  <a:buNone/>
                </a:pPr>
                <a14:m>
                  <m:oMathPara xmlns:m="http://schemas.openxmlformats.org/officeDocument/2006/math">
                    <m:oMathParaPr>
                      <m:jc m:val="centerGroup"/>
                    </m:oMathParaPr>
                    <m:oMath xmlns:m="http://schemas.openxmlformats.org/officeDocument/2006/math">
                      <m:r>
                        <a:rPr lang="en-US" altLang="ja-JP" sz="3200" i="1" dirty="0" smtClean="0">
                          <a:latin typeface="Cambria Math" panose="02040503050406030204" pitchFamily="18" charset="0"/>
                        </a:rPr>
                        <m:t>𝑍</m:t>
                      </m:r>
                      <m:r>
                        <a:rPr lang="en-US" altLang="ja-JP" sz="3200" i="1" dirty="0" smtClean="0">
                          <a:latin typeface="Cambria Math" panose="02040503050406030204" pitchFamily="18" charset="0"/>
                        </a:rPr>
                        <m:t>=</m:t>
                      </m:r>
                      <m:r>
                        <a:rPr lang="en-US" altLang="ja-JP" sz="3200" i="1" dirty="0" smtClean="0">
                          <a:latin typeface="Cambria Math" panose="02040503050406030204" pitchFamily="18" charset="0"/>
                        </a:rPr>
                        <m:t>𝑊</m:t>
                      </m:r>
                      <m:r>
                        <a:rPr lang="en-US" altLang="ja-JP" sz="3200" i="1" dirty="0" smtClean="0">
                          <a:latin typeface="Cambria Math" panose="02040503050406030204" pitchFamily="18" charset="0"/>
                        </a:rPr>
                        <m:t>×</m:t>
                      </m:r>
                      <m:r>
                        <a:rPr lang="en-US" altLang="ja-JP" sz="3200" i="1" dirty="0" smtClean="0">
                          <a:latin typeface="Cambria Math" panose="02040503050406030204" pitchFamily="18" charset="0"/>
                        </a:rPr>
                        <m:t>𝐻</m:t>
                      </m:r>
                    </m:oMath>
                  </m:oMathPara>
                </a14:m>
                <a:endParaRPr lang="en-US" altLang="ja-JP" sz="3200" dirty="0"/>
              </a:p>
              <a:p>
                <a:pPr lvl="1"/>
                <a:r>
                  <a:rPr lang="en-US" altLang="ja-JP" sz="3200" i="1" dirty="0"/>
                  <a:t>A</a:t>
                </a:r>
                <a:r>
                  <a:rPr lang="ja-JP" altLang="en-US" sz="3200" dirty="0"/>
                  <a:t> の各チャンネルの重み付き和として可視化</a:t>
                </a:r>
                <a:endParaRPr lang="en-US" altLang="ja-JP" sz="3200" dirty="0"/>
              </a:p>
              <a:p>
                <a:pPr marL="365760" lvl="1" indent="0">
                  <a:buNone/>
                </a:pPr>
                <a14:m>
                  <m:oMathPara xmlns:m="http://schemas.openxmlformats.org/officeDocument/2006/math">
                    <m:oMathParaPr>
                      <m:jc m:val="centerGroup"/>
                    </m:oMathParaPr>
                    <m:oMath xmlns:m="http://schemas.openxmlformats.org/officeDocument/2006/math">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𝐿</m:t>
                          </m:r>
                        </m:e>
                        <m:sub>
                          <m:r>
                            <m:rPr>
                              <m:sty m:val="p"/>
                            </m:rPr>
                            <a:rPr kumimoji="1" lang="en-US" altLang="ja-JP" sz="3200" b="0" i="0" smtClean="0">
                              <a:latin typeface="Cambria Math" panose="02040503050406030204" pitchFamily="18" charset="0"/>
                            </a:rPr>
                            <m:t>Grad</m:t>
                          </m:r>
                          <m:r>
                            <a:rPr kumimoji="1" lang="en-US" altLang="ja-JP" sz="3200" b="0" i="0" smtClean="0">
                              <a:latin typeface="Cambria Math" panose="02040503050406030204" pitchFamily="18" charset="0"/>
                            </a:rPr>
                            <m:t>−</m:t>
                          </m:r>
                          <m:r>
                            <m:rPr>
                              <m:sty m:val="p"/>
                            </m:rPr>
                            <a:rPr kumimoji="1" lang="en-US" altLang="ja-JP" sz="3200" b="0" i="0" smtClean="0">
                              <a:latin typeface="Cambria Math" panose="02040503050406030204" pitchFamily="18" charset="0"/>
                            </a:rPr>
                            <m:t>CAM</m:t>
                          </m:r>
                        </m:sub>
                        <m:sup>
                          <m:r>
                            <a:rPr kumimoji="1" lang="en-US" altLang="ja-JP" sz="3200" b="0" i="1" smtClean="0">
                              <a:latin typeface="Cambria Math" panose="02040503050406030204" pitchFamily="18" charset="0"/>
                            </a:rPr>
                            <m:t>𝑐</m:t>
                          </m:r>
                        </m:sup>
                      </m:sSubSup>
                      <m:r>
                        <a:rPr kumimoji="1" lang="en-US" altLang="ja-JP" sz="3200" b="0" i="1" smtClean="0">
                          <a:latin typeface="Cambria Math" panose="02040503050406030204" pitchFamily="18" charset="0"/>
                        </a:rPr>
                        <m:t>=</m:t>
                      </m:r>
                      <m:r>
                        <m:rPr>
                          <m:sty m:val="p"/>
                        </m:rPr>
                        <a:rPr kumimoji="1" lang="en-US" altLang="ja-JP" sz="3200" b="0" i="0" smtClean="0">
                          <a:latin typeface="Cambria Math" panose="02040503050406030204" pitchFamily="18" charset="0"/>
                        </a:rPr>
                        <m:t>ReLU</m:t>
                      </m:r>
                      <m:r>
                        <a:rPr kumimoji="1" lang="en-US" altLang="ja-JP" sz="3200" b="0" i="1" smtClean="0">
                          <a:latin typeface="Cambria Math" panose="02040503050406030204" pitchFamily="18" charset="0"/>
                        </a:rPr>
                        <m:t>(</m:t>
                      </m:r>
                      <m:nary>
                        <m:naryPr>
                          <m:chr m:val="∑"/>
                          <m:supHide m:val="on"/>
                          <m:ctrlPr>
                            <a:rPr kumimoji="1" lang="en-US" altLang="ja-JP" sz="3200" i="1" smtClean="0">
                              <a:latin typeface="Cambria Math" panose="02040503050406030204" pitchFamily="18" charset="0"/>
                            </a:rPr>
                          </m:ctrlPr>
                        </m:naryPr>
                        <m:sub>
                          <m:r>
                            <m:rPr>
                              <m:brk m:alnAt="7"/>
                            </m:rPr>
                            <a:rPr kumimoji="1" lang="en-US" altLang="ja-JP" sz="3200" b="0" i="1" smtClean="0">
                              <a:latin typeface="Cambria Math" panose="02040503050406030204" pitchFamily="18" charset="0"/>
                            </a:rPr>
                            <m:t>𝑘</m:t>
                          </m:r>
                        </m:sub>
                        <m:sup/>
                        <m:e>
                          <m:sSubSup>
                            <m:sSubSupPr>
                              <m:ctrlPr>
                                <a:rPr kumimoji="1" lang="en-US" altLang="ja-JP" sz="3200" b="0" i="1" smtClean="0">
                                  <a:latin typeface="Cambria Math" panose="02040503050406030204" pitchFamily="18" charset="0"/>
                                </a:rPr>
                              </m:ctrlPr>
                            </m:sSubSupPr>
                            <m:e>
                              <m:r>
                                <a:rPr kumimoji="1" lang="ja-JP" altLang="en-US" sz="3200" i="1" smtClean="0">
                                  <a:latin typeface="Cambria Math" panose="02040503050406030204" pitchFamily="18" charset="0"/>
                                </a:rPr>
                                <m:t>𝛼</m:t>
                              </m:r>
                            </m:e>
                            <m:sub>
                              <m:r>
                                <a:rPr kumimoji="1" lang="en-US" altLang="ja-JP" sz="3200" b="0" i="1" smtClean="0">
                                  <a:latin typeface="Cambria Math" panose="02040503050406030204" pitchFamily="18" charset="0"/>
                                </a:rPr>
                                <m:t>𝑘</m:t>
                              </m:r>
                            </m:sub>
                            <m:sup>
                              <m:r>
                                <a:rPr kumimoji="1" lang="en-US" altLang="ja-JP" sz="3200" b="0" i="1" smtClean="0">
                                  <a:latin typeface="Cambria Math" panose="02040503050406030204" pitchFamily="18" charset="0"/>
                                </a:rPr>
                                <m:t>𝑐</m:t>
                              </m:r>
                            </m:sup>
                          </m:sSubSup>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𝐴</m:t>
                              </m:r>
                            </m:e>
                            <m:sup>
                              <m:r>
                                <a:rPr kumimoji="1" lang="en-US" altLang="ja-JP" sz="3200" b="0" i="1" smtClean="0">
                                  <a:latin typeface="Cambria Math" panose="02040503050406030204" pitchFamily="18" charset="0"/>
                                </a:rPr>
                                <m:t>𝑘</m:t>
                              </m:r>
                            </m:sup>
                          </m:sSup>
                        </m:e>
                      </m:nary>
                      <m:r>
                        <a:rPr kumimoji="1" lang="en-US" altLang="ja-JP" sz="3200" b="0" i="1" smtClean="0">
                          <a:latin typeface="Cambria Math" panose="02040503050406030204" pitchFamily="18" charset="0"/>
                        </a:rPr>
                        <m:t>)</m:t>
                      </m:r>
                    </m:oMath>
                  </m:oMathPara>
                </a14:m>
                <a:endParaRPr kumimoji="1" lang="en-US" altLang="ja-JP" sz="3200" dirty="0"/>
              </a:p>
              <a:p>
                <a:endParaRPr kumimoji="1" lang="ja-JP" altLang="en-US" sz="36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sz="quarter" idx="1"/>
              </p:nvPr>
            </p:nvSpPr>
            <p:spPr>
              <a:xfrm>
                <a:off x="323528" y="1600200"/>
                <a:ext cx="8588460" cy="4873752"/>
              </a:xfrm>
              <a:blipFill>
                <a:blip r:embed="rId3"/>
                <a:stretch>
                  <a:fillRect l="-1703" t="-3504" r="-49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5"/>
          </p:nvPr>
        </p:nvSpPr>
        <p:spPr>
          <a:xfrm>
            <a:off x="8570912" y="6319862"/>
            <a:ext cx="609600" cy="521208"/>
          </a:xfrm>
          <a:prstGeom prst="rect">
            <a:avLst/>
          </a:prstGeom>
        </p:spPr>
        <p:txBody>
          <a:bodyPr vert="horz" rtlCol="0" anchor="ctr"/>
          <a:lstStyle>
            <a:defPPr>
              <a:defRPr lang="ja-JP"/>
            </a:defPPr>
            <a:lvl1pPr marL="0" algn="ctr" defTabSz="914400" rtl="0" eaLnBrk="1" latinLnBrk="0" hangingPunct="1">
              <a:defRPr kumimoji="0" sz="2000" b="1"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EF083AB-4C32-4414-B5B9-B9CA6121D1B7}" type="slidenum">
              <a:rPr kumimoji="1" lang="ja-JP" altLang="en-US" smtClean="0"/>
              <a:pPr/>
              <a:t>12</a:t>
            </a:fld>
            <a:endParaRPr kumimoji="1" lang="ja-JP" altLang="en-US" dirty="0"/>
          </a:p>
        </p:txBody>
      </p:sp>
      <p:sp>
        <p:nvSpPr>
          <p:cNvPr id="5" name="スライド番号プレースホルダー 3">
            <a:extLst>
              <a:ext uri="{FF2B5EF4-FFF2-40B4-BE49-F238E27FC236}">
                <a16:creationId xmlns:a16="http://schemas.microsoft.com/office/drawing/2014/main" id="{B1FBB1A4-72C9-44CA-915D-8E632BF72A91}"/>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12</a:t>
            </a:fld>
            <a:endParaRPr kumimoji="1" lang="ja-JP" altLang="en-US" dirty="0"/>
          </a:p>
        </p:txBody>
      </p:sp>
    </p:spTree>
    <p:extLst>
      <p:ext uri="{BB962C8B-B14F-4D97-AF65-F5344CB8AC3E}">
        <p14:creationId xmlns:p14="http://schemas.microsoft.com/office/powerpoint/2010/main" val="14955773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209" y="3465473"/>
            <a:ext cx="1668803" cy="2201283"/>
          </a:xfrm>
          <a:prstGeom prst="rect">
            <a:avLst/>
          </a:prstGeom>
        </p:spPr>
      </p:pic>
      <p:pic>
        <p:nvPicPr>
          <p:cNvPr id="7" name="図 6"/>
          <p:cNvPicPr>
            <a:picLocks noChangeAspect="1"/>
          </p:cNvPicPr>
          <p:nvPr/>
        </p:nvPicPr>
        <p:blipFill>
          <a:blip r:embed="rId4"/>
          <a:stretch>
            <a:fillRect/>
          </a:stretch>
        </p:blipFill>
        <p:spPr>
          <a:xfrm>
            <a:off x="2484721" y="3351121"/>
            <a:ext cx="2004324" cy="1995416"/>
          </a:xfrm>
          <a:prstGeom prst="rect">
            <a:avLst/>
          </a:prstGeom>
        </p:spPr>
      </p:pic>
      <p:sp>
        <p:nvSpPr>
          <p:cNvPr id="2" name="タイトル 1"/>
          <p:cNvSpPr>
            <a:spLocks noGrp="1"/>
          </p:cNvSpPr>
          <p:nvPr>
            <p:ph type="title"/>
          </p:nvPr>
        </p:nvSpPr>
        <p:spPr/>
        <p:txBody>
          <a:bodyPr/>
          <a:lstStyle/>
          <a:p>
            <a:r>
              <a:rPr kumimoji="1" lang="ja-JP" altLang="en-US" dirty="0"/>
              <a:t>だまし絵にも色々ある</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120</a:t>
            </a:fld>
            <a:endParaRPr kumimoji="1" lang="ja-JP" altLang="en-US" dirty="0"/>
          </a:p>
        </p:txBody>
      </p:sp>
      <p:pic>
        <p:nvPicPr>
          <p:cNvPr id="3074" name="Picture 2" descr="「だまし絵」の画像検索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968" y="2152735"/>
            <a:ext cx="1661723" cy="2052228"/>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66167" y="4298808"/>
            <a:ext cx="2808312" cy="369332"/>
          </a:xfrm>
          <a:prstGeom prst="rect">
            <a:avLst/>
          </a:prstGeom>
        </p:spPr>
        <p:txBody>
          <a:bodyPr wrap="square">
            <a:spAutoFit/>
          </a:bodyPr>
          <a:lstStyle/>
          <a:p>
            <a:r>
              <a:rPr lang="en-US" altLang="ja-JP" sz="900" dirty="0"/>
              <a:t> </a:t>
            </a:r>
            <a:r>
              <a:rPr lang="en-US" altLang="ja-JP" sz="900" dirty="0" err="1"/>
              <a:t>W.E.Hill,Puck</a:t>
            </a:r>
            <a:r>
              <a:rPr lang="en-US" altLang="ja-JP" sz="900" dirty="0"/>
              <a:t>, "My Wife and My Mother-in-Law. They are both in this picture--Find them“,1915</a:t>
            </a:r>
            <a:endParaRPr lang="ja-JP" altLang="en-US" sz="900" dirty="0"/>
          </a:p>
        </p:txBody>
      </p:sp>
      <p:sp>
        <p:nvSpPr>
          <p:cNvPr id="6" name="AutoShape 4" descr="「ルビンの壺」の画像検索結果"/>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ja-JP" altLang="en-US" sz="1350"/>
          </a:p>
        </p:txBody>
      </p:sp>
      <p:sp>
        <p:nvSpPr>
          <p:cNvPr id="9" name="テキスト ボックス 8"/>
          <p:cNvSpPr txBox="1"/>
          <p:nvPr/>
        </p:nvSpPr>
        <p:spPr>
          <a:xfrm>
            <a:off x="218860" y="4834519"/>
            <a:ext cx="3296095" cy="738664"/>
          </a:xfrm>
          <a:prstGeom prst="rect">
            <a:avLst/>
          </a:prstGeom>
          <a:noFill/>
        </p:spPr>
        <p:txBody>
          <a:bodyPr wrap="none" rtlCol="0">
            <a:spAutoFit/>
          </a:bodyPr>
          <a:lstStyle/>
          <a:p>
            <a:r>
              <a:rPr lang="en-US" altLang="ja-JP" sz="2100" dirty="0"/>
              <a:t>1</a:t>
            </a:r>
            <a:r>
              <a:rPr lang="ja-JP" altLang="en-US" sz="2100" dirty="0" err="1"/>
              <a:t>つの</a:t>
            </a:r>
            <a:r>
              <a:rPr lang="ja-JP" altLang="en-US" sz="2100" dirty="0"/>
              <a:t>オブジェクトに</a:t>
            </a:r>
            <a:endParaRPr lang="en-US" altLang="ja-JP" sz="2100" dirty="0"/>
          </a:p>
          <a:p>
            <a:r>
              <a:rPr lang="en-US" altLang="ja-JP" sz="2100" dirty="0"/>
              <a:t>2</a:t>
            </a:r>
            <a:r>
              <a:rPr lang="ja-JP" altLang="en-US" sz="2100" dirty="0" err="1"/>
              <a:t>つの</a:t>
            </a:r>
            <a:r>
              <a:rPr lang="ja-JP" altLang="en-US" sz="2100" dirty="0"/>
              <a:t>オブジェクトが共存</a:t>
            </a:r>
            <a:endParaRPr lang="en-US" altLang="ja-JP" sz="2100" dirty="0"/>
          </a:p>
        </p:txBody>
      </p:sp>
      <p:sp>
        <p:nvSpPr>
          <p:cNvPr id="10" name="テキスト ボックス 9"/>
          <p:cNvSpPr txBox="1"/>
          <p:nvPr/>
        </p:nvSpPr>
        <p:spPr>
          <a:xfrm>
            <a:off x="2400075" y="2588617"/>
            <a:ext cx="2339102" cy="738664"/>
          </a:xfrm>
          <a:prstGeom prst="rect">
            <a:avLst/>
          </a:prstGeom>
          <a:noFill/>
        </p:spPr>
        <p:txBody>
          <a:bodyPr wrap="none" rtlCol="0">
            <a:spAutoFit/>
          </a:bodyPr>
          <a:lstStyle/>
          <a:p>
            <a:r>
              <a:rPr lang="ja-JP" altLang="en-US" sz="2100" dirty="0"/>
              <a:t>オブジェクトと</a:t>
            </a:r>
            <a:endParaRPr lang="en-US" altLang="ja-JP" sz="2100" dirty="0"/>
          </a:p>
          <a:p>
            <a:r>
              <a:rPr lang="ja-JP" altLang="en-US" sz="2100" dirty="0"/>
              <a:t>背景が入れ変わる</a:t>
            </a:r>
          </a:p>
        </p:txBody>
      </p:sp>
      <p:grpSp>
        <p:nvGrpSpPr>
          <p:cNvPr id="15" name="グループ化 14"/>
          <p:cNvGrpSpPr/>
          <p:nvPr/>
        </p:nvGrpSpPr>
        <p:grpSpPr>
          <a:xfrm>
            <a:off x="4917040" y="1863805"/>
            <a:ext cx="1825139" cy="2435003"/>
            <a:chOff x="8209936" y="1417638"/>
            <a:chExt cx="3015725" cy="4023419"/>
          </a:xfrm>
        </p:grpSpPr>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9936" y="1417638"/>
              <a:ext cx="3015725" cy="4023419"/>
            </a:xfrm>
            <a:prstGeom prst="rect">
              <a:avLst/>
            </a:prstGeom>
          </p:spPr>
        </p:pic>
        <p:sp>
          <p:nvSpPr>
            <p:cNvPr id="13" name="楕円 12"/>
            <p:cNvSpPr/>
            <p:nvPr/>
          </p:nvSpPr>
          <p:spPr>
            <a:xfrm>
              <a:off x="8976320" y="2276872"/>
              <a:ext cx="936104" cy="144016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14" name="テキスト ボックス 13"/>
          <p:cNvSpPr txBox="1"/>
          <p:nvPr/>
        </p:nvSpPr>
        <p:spPr>
          <a:xfrm>
            <a:off x="4626655" y="4606813"/>
            <a:ext cx="2877711" cy="738664"/>
          </a:xfrm>
          <a:prstGeom prst="rect">
            <a:avLst/>
          </a:prstGeom>
          <a:noFill/>
        </p:spPr>
        <p:txBody>
          <a:bodyPr wrap="none" rtlCol="0">
            <a:spAutoFit/>
          </a:bodyPr>
          <a:lstStyle/>
          <a:p>
            <a:r>
              <a:rPr lang="ja-JP" altLang="en-US" sz="2100" dirty="0"/>
              <a:t>背景にオブジェクトが</a:t>
            </a:r>
            <a:endParaRPr lang="en-US" altLang="ja-JP" sz="2100" dirty="0"/>
          </a:p>
          <a:p>
            <a:r>
              <a:rPr lang="ja-JP" altLang="en-US" sz="2100" dirty="0"/>
              <a:t>隠れている</a:t>
            </a:r>
          </a:p>
        </p:txBody>
      </p:sp>
      <p:sp>
        <p:nvSpPr>
          <p:cNvPr id="17" name="正方形/長方形 16"/>
          <p:cNvSpPr/>
          <p:nvPr/>
        </p:nvSpPr>
        <p:spPr>
          <a:xfrm>
            <a:off x="4741244" y="4348828"/>
            <a:ext cx="2417650" cy="253916"/>
          </a:xfrm>
          <a:prstGeom prst="rect">
            <a:avLst/>
          </a:prstGeom>
        </p:spPr>
        <p:txBody>
          <a:bodyPr wrap="none">
            <a:spAutoFit/>
          </a:bodyPr>
          <a:lstStyle/>
          <a:p>
            <a:r>
              <a:rPr lang="ja-JP" altLang="en-US" sz="900" dirty="0">
                <a:latin typeface="IPAexMincho"/>
              </a:rPr>
              <a:t>安野光雅</a:t>
            </a:r>
            <a:r>
              <a:rPr lang="en-US" altLang="ja-JP" sz="1050" dirty="0">
                <a:latin typeface="CMR10"/>
              </a:rPr>
              <a:t>. </a:t>
            </a:r>
            <a:r>
              <a:rPr lang="ja-JP" altLang="en-US" sz="900" dirty="0">
                <a:latin typeface="IPAexMincho"/>
              </a:rPr>
              <a:t>もりの</a:t>
            </a:r>
            <a:r>
              <a:rPr lang="ja-JP" altLang="en-US" sz="900" dirty="0" err="1">
                <a:latin typeface="IPAexMincho"/>
              </a:rPr>
              <a:t>えほん</a:t>
            </a:r>
            <a:r>
              <a:rPr lang="en-US" altLang="ja-JP" sz="1050" dirty="0">
                <a:latin typeface="CMR10"/>
              </a:rPr>
              <a:t>. </a:t>
            </a:r>
            <a:r>
              <a:rPr lang="ja-JP" altLang="en-US" sz="900" dirty="0">
                <a:latin typeface="IPAexMincho"/>
              </a:rPr>
              <a:t>福音館書店</a:t>
            </a:r>
            <a:r>
              <a:rPr lang="en-US" altLang="ja-JP" sz="1050" dirty="0">
                <a:latin typeface="CMR10"/>
              </a:rPr>
              <a:t>, 1981.</a:t>
            </a:r>
            <a:endParaRPr lang="ja-JP" altLang="en-US" sz="900" dirty="0"/>
          </a:p>
        </p:txBody>
      </p:sp>
      <p:sp>
        <p:nvSpPr>
          <p:cNvPr id="18" name="テキスト ボックス 17"/>
          <p:cNvSpPr txBox="1"/>
          <p:nvPr/>
        </p:nvSpPr>
        <p:spPr>
          <a:xfrm>
            <a:off x="7100407" y="2124179"/>
            <a:ext cx="2069797" cy="1061829"/>
          </a:xfrm>
          <a:prstGeom prst="rect">
            <a:avLst/>
          </a:prstGeom>
          <a:noFill/>
        </p:spPr>
        <p:txBody>
          <a:bodyPr wrap="none" rtlCol="0">
            <a:spAutoFit/>
          </a:bodyPr>
          <a:lstStyle/>
          <a:p>
            <a:r>
              <a:rPr lang="ja-JP" altLang="en-US" sz="2100" dirty="0"/>
              <a:t>オブジェクトが</a:t>
            </a:r>
            <a:endParaRPr lang="en-US" altLang="ja-JP" sz="2100" dirty="0"/>
          </a:p>
          <a:p>
            <a:r>
              <a:rPr lang="ja-JP" altLang="en-US" sz="2100" dirty="0"/>
              <a:t>オブジェクトを</a:t>
            </a:r>
            <a:endParaRPr lang="en-US" altLang="ja-JP" sz="2100" dirty="0"/>
          </a:p>
          <a:p>
            <a:r>
              <a:rPr lang="ja-JP" altLang="en-US" sz="2100" dirty="0"/>
              <a:t>構成している</a:t>
            </a:r>
          </a:p>
        </p:txBody>
      </p:sp>
      <p:sp>
        <p:nvSpPr>
          <p:cNvPr id="8" name="正方形/長方形 7"/>
          <p:cNvSpPr/>
          <p:nvPr/>
        </p:nvSpPr>
        <p:spPr>
          <a:xfrm>
            <a:off x="116682" y="1920478"/>
            <a:ext cx="4509974" cy="374627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 name="テキスト ボックス 10"/>
          <p:cNvSpPr txBox="1"/>
          <p:nvPr/>
        </p:nvSpPr>
        <p:spPr>
          <a:xfrm>
            <a:off x="3155000" y="5401299"/>
            <a:ext cx="1723549" cy="553998"/>
          </a:xfrm>
          <a:prstGeom prst="rect">
            <a:avLst/>
          </a:prstGeom>
          <a:ln w="76200">
            <a:solidFill>
              <a:srgbClr val="BB6126"/>
            </a:solidFill>
          </a:ln>
        </p:spPr>
        <p:style>
          <a:lnRef idx="2">
            <a:schemeClr val="accent3"/>
          </a:lnRef>
          <a:fillRef idx="1">
            <a:schemeClr val="lt1"/>
          </a:fillRef>
          <a:effectRef idx="0">
            <a:schemeClr val="accent3"/>
          </a:effectRef>
          <a:fontRef idx="minor">
            <a:schemeClr val="dk1"/>
          </a:fontRef>
        </p:style>
        <p:txBody>
          <a:bodyPr wrap="none" rtlCol="0">
            <a:spAutoFit/>
          </a:bodyPr>
          <a:lstStyle/>
          <a:p>
            <a:r>
              <a:rPr lang="ja-JP" altLang="en-US" sz="3000" dirty="0"/>
              <a:t>多義図形</a:t>
            </a:r>
          </a:p>
        </p:txBody>
      </p:sp>
    </p:spTree>
    <p:extLst>
      <p:ext uri="{BB962C8B-B14F-4D97-AF65-F5344CB8AC3E}">
        <p14:creationId xmlns:p14="http://schemas.microsoft.com/office/powerpoint/2010/main" val="10765727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今後の発展・展開</a:t>
            </a:r>
            <a:endParaRPr kumimoji="1" lang="ja-JP" altLang="en-US" dirty="0"/>
          </a:p>
        </p:txBody>
      </p:sp>
      <p:sp>
        <p:nvSpPr>
          <p:cNvPr id="3" name="コンテンツ プレースホルダー 2"/>
          <p:cNvSpPr>
            <a:spLocks noGrp="1"/>
          </p:cNvSpPr>
          <p:nvPr>
            <p:ph idx="1"/>
          </p:nvPr>
        </p:nvSpPr>
        <p:spPr/>
        <p:txBody>
          <a:bodyPr/>
          <a:lstStyle/>
          <a:p>
            <a:r>
              <a:rPr lang="ja-JP" altLang="en-US" dirty="0"/>
              <a:t>画像を見せる時間や周囲の環境に配慮した本格的なアンケート実験，アイトラッキング技術の活用</a:t>
            </a:r>
          </a:p>
          <a:p>
            <a:r>
              <a:rPr lang="ja-JP" altLang="en-US" dirty="0"/>
              <a:t>他のだまし絵・錯視画像への応用</a:t>
            </a:r>
          </a:p>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121</a:t>
            </a:fld>
            <a:endParaRPr kumimoji="1" lang="ja-JP" altLang="en-US" dirty="0"/>
          </a:p>
        </p:txBody>
      </p:sp>
    </p:spTree>
    <p:extLst>
      <p:ext uri="{BB962C8B-B14F-4D97-AF65-F5344CB8AC3E}">
        <p14:creationId xmlns:p14="http://schemas.microsoft.com/office/powerpoint/2010/main" val="20852185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使用モデル</a:t>
            </a:r>
            <a:endParaRPr kumimoji="1" lang="ja-JP" altLang="en-US" dirty="0"/>
          </a:p>
        </p:txBody>
      </p:sp>
      <p:sp>
        <p:nvSpPr>
          <p:cNvPr id="3" name="コンテンツ プレースホルダ 2"/>
          <p:cNvSpPr>
            <a:spLocks noGrp="1"/>
          </p:cNvSpPr>
          <p:nvPr>
            <p:ph idx="1"/>
          </p:nvPr>
        </p:nvSpPr>
        <p:spPr>
          <a:xfrm>
            <a:off x="1485900" y="2057400"/>
            <a:ext cx="6434472" cy="3655314"/>
          </a:xfrm>
        </p:spPr>
        <p:txBody>
          <a:bodyPr>
            <a:normAutofit/>
          </a:bodyPr>
          <a:lstStyle/>
          <a:p>
            <a:r>
              <a:rPr lang="en-US" altLang="ja-JP" dirty="0"/>
              <a:t>VGG-16 </a:t>
            </a:r>
            <a:r>
              <a:rPr lang="ja-JP" altLang="en-US" dirty="0"/>
              <a:t>の </a:t>
            </a:r>
            <a:r>
              <a:rPr lang="en-US" altLang="ja-JP" dirty="0"/>
              <a:t>Transfer Learning</a:t>
            </a:r>
          </a:p>
          <a:p>
            <a:pPr>
              <a:buNone/>
            </a:pPr>
            <a:r>
              <a:rPr lang="en-US" altLang="ja-JP" sz="2400" dirty="0"/>
              <a:t>  (</a:t>
            </a:r>
            <a:r>
              <a:rPr lang="ja-JP" altLang="en-US" sz="2400" dirty="0"/>
              <a:t>最適化済パラメータ使用</a:t>
            </a:r>
            <a:r>
              <a:rPr lang="en-US" altLang="ja-JP" sz="2400" dirty="0"/>
              <a:t>)</a:t>
            </a:r>
          </a:p>
          <a:p>
            <a:pPr>
              <a:buNone/>
            </a:pPr>
            <a:endParaRPr lang="en-US" altLang="ja-JP" sz="2400" dirty="0"/>
          </a:p>
          <a:p>
            <a:pPr>
              <a:buNone/>
            </a:pPr>
            <a:endParaRPr lang="en-US" altLang="ja-JP" sz="2400" dirty="0"/>
          </a:p>
          <a:p>
            <a:pPr>
              <a:buNone/>
            </a:pPr>
            <a:endParaRPr lang="en-US" altLang="ja-JP" sz="2400" dirty="0"/>
          </a:p>
          <a:p>
            <a:pPr>
              <a:buNone/>
            </a:pPr>
            <a:endParaRPr lang="en-US" altLang="ja-JP" sz="2400" dirty="0"/>
          </a:p>
          <a:p>
            <a:endParaRPr lang="en-US" altLang="ja-JP" dirty="0"/>
          </a:p>
          <a:p>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122</a:t>
            </a:fld>
            <a:endParaRPr kumimoji="1" lang="ja-JP" altLang="en-US" dirty="0"/>
          </a:p>
        </p:txBody>
      </p:sp>
      <p:grpSp>
        <p:nvGrpSpPr>
          <p:cNvPr id="5" name="グループ化 4"/>
          <p:cNvGrpSpPr/>
          <p:nvPr/>
        </p:nvGrpSpPr>
        <p:grpSpPr>
          <a:xfrm>
            <a:off x="1364755" y="2962672"/>
            <a:ext cx="6519656" cy="2117236"/>
            <a:chOff x="265312" y="2348880"/>
            <a:chExt cx="8692875" cy="2822980"/>
          </a:xfrm>
        </p:grpSpPr>
        <p:grpSp>
          <p:nvGrpSpPr>
            <p:cNvPr id="6" name="グループ化 5"/>
            <p:cNvGrpSpPr/>
            <p:nvPr/>
          </p:nvGrpSpPr>
          <p:grpSpPr>
            <a:xfrm>
              <a:off x="265312" y="2348880"/>
              <a:ext cx="8692875" cy="2822980"/>
              <a:chOff x="265312" y="2348880"/>
              <a:chExt cx="8692875" cy="2822980"/>
            </a:xfrm>
          </p:grpSpPr>
          <p:pic>
            <p:nvPicPr>
              <p:cNvPr id="8" name="Picture 2" descr="ãfine tuningãã®ç»åæ¤ç´¢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312" y="2348880"/>
                <a:ext cx="8305600" cy="275123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5638559" y="4771751"/>
                <a:ext cx="3319628" cy="400109"/>
              </a:xfrm>
              <a:prstGeom prst="rect">
                <a:avLst/>
              </a:prstGeom>
              <a:solidFill>
                <a:schemeClr val="bg1"/>
              </a:solidFill>
            </p:spPr>
            <p:txBody>
              <a:bodyPr wrap="none" rtlCol="0">
                <a:spAutoFit/>
              </a:bodyPr>
              <a:lstStyle/>
              <a:p>
                <a:r>
                  <a:rPr lang="en-US" altLang="ja-JP" sz="1350" b="1" dirty="0">
                    <a:latin typeface="メイリオ" panose="020B0604030504040204" pitchFamily="50" charset="-128"/>
                    <a:ea typeface="メイリオ" panose="020B0604030504040204" pitchFamily="50" charset="-128"/>
                  </a:rPr>
                  <a:t>Transfer</a:t>
                </a:r>
                <a:r>
                  <a:rPr lang="ja-JP" altLang="en-US" sz="1350" b="1" dirty="0">
                    <a:latin typeface="メイリオ" panose="020B0604030504040204" pitchFamily="50" charset="-128"/>
                    <a:ea typeface="メイリオ" panose="020B0604030504040204" pitchFamily="50" charset="-128"/>
                  </a:rPr>
                  <a:t> </a:t>
                </a:r>
                <a:r>
                  <a:rPr lang="en-US" altLang="ja-JP" sz="1350" b="1" dirty="0">
                    <a:latin typeface="メイリオ" panose="020B0604030504040204" pitchFamily="50" charset="-128"/>
                    <a:ea typeface="メイリオ" panose="020B0604030504040204" pitchFamily="50" charset="-128"/>
                  </a:rPr>
                  <a:t>Learning</a:t>
                </a:r>
                <a:r>
                  <a:rPr lang="ja-JP" altLang="en-US" sz="1350" b="1" dirty="0">
                    <a:latin typeface="メイリオ" panose="020B0604030504040204" pitchFamily="50" charset="-128"/>
                    <a:ea typeface="メイリオ" panose="020B0604030504040204" pitchFamily="50" charset="-128"/>
                  </a:rPr>
                  <a:t>を行う層</a:t>
                </a:r>
              </a:p>
            </p:txBody>
          </p:sp>
        </p:grpSp>
        <p:sp>
          <p:nvSpPr>
            <p:cNvPr id="7" name="下矢印 6"/>
            <p:cNvSpPr/>
            <p:nvPr/>
          </p:nvSpPr>
          <p:spPr>
            <a:xfrm>
              <a:off x="7017906" y="4559869"/>
              <a:ext cx="504056" cy="2520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12" name="テキスト ボックス 11"/>
          <p:cNvSpPr txBox="1"/>
          <p:nvPr/>
        </p:nvSpPr>
        <p:spPr>
          <a:xfrm>
            <a:off x="1813081" y="5074629"/>
            <a:ext cx="5430925" cy="1200329"/>
          </a:xfrm>
          <a:prstGeom prst="rect">
            <a:avLst/>
          </a:prstGeom>
          <a:solidFill>
            <a:schemeClr val="bg1"/>
          </a:solidFill>
          <a:ln w="76200">
            <a:solidFill>
              <a:srgbClr val="FE8637"/>
            </a:solidFill>
          </a:ln>
        </p:spPr>
        <p:txBody>
          <a:bodyPr wrap="square" rtlCol="0">
            <a:spAutoFit/>
          </a:bodyPr>
          <a:lstStyle/>
          <a:p>
            <a:pPr algn="ctr"/>
            <a:r>
              <a:rPr lang="en-US" altLang="ja-JP" sz="2400" dirty="0" err="1"/>
              <a:t>Optuna</a:t>
            </a:r>
            <a:r>
              <a:rPr lang="ja-JP" altLang="en-US" sz="2400" dirty="0"/>
              <a:t> によりドロップアウト率，学習率，</a:t>
            </a:r>
            <a:endParaRPr lang="en-US" altLang="ja-JP" sz="2400" dirty="0"/>
          </a:p>
          <a:p>
            <a:pPr algn="ctr"/>
            <a:r>
              <a:rPr lang="ja-JP" altLang="en-US" sz="2400" dirty="0"/>
              <a:t>中間層のユニット数を最適化</a:t>
            </a:r>
          </a:p>
        </p:txBody>
      </p:sp>
    </p:spTree>
    <p:extLst>
      <p:ext uri="{BB962C8B-B14F-4D97-AF65-F5344CB8AC3E}">
        <p14:creationId xmlns:p14="http://schemas.microsoft.com/office/powerpoint/2010/main" val="8257283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Data</a:t>
            </a:r>
            <a:r>
              <a:rPr kumimoji="1" lang="ja-JP" altLang="en-US" dirty="0"/>
              <a:t> </a:t>
            </a:r>
            <a:r>
              <a:rPr kumimoji="1" lang="en-US" altLang="ja-JP" dirty="0"/>
              <a:t>Augmentation</a:t>
            </a:r>
            <a:endParaRPr kumimoji="1" lang="ja-JP" altLang="en-US" dirty="0"/>
          </a:p>
        </p:txBody>
      </p:sp>
      <p:pic>
        <p:nvPicPr>
          <p:cNvPr id="5" name="コンテンツ プレースホルダー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1074" t="19370" r="8947" b="59677"/>
          <a:stretch/>
        </p:blipFill>
        <p:spPr>
          <a:xfrm>
            <a:off x="791580" y="4022741"/>
            <a:ext cx="4803692" cy="943868"/>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123</a:t>
            </a:fld>
            <a:endParaRPr kumimoji="1" lang="ja-JP" altLang="en-US" dirty="0"/>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9309" y="1936097"/>
            <a:ext cx="1048233" cy="1048233"/>
          </a:xfrm>
          <a:prstGeom prst="rect">
            <a:avLst/>
          </a:prstGeom>
        </p:spPr>
      </p:pic>
      <p:pic>
        <p:nvPicPr>
          <p:cNvPr id="7" name="コンテンツ プレースホルダー 4"/>
          <p:cNvPicPr>
            <a:picLocks noChangeAspect="1"/>
          </p:cNvPicPr>
          <p:nvPr/>
        </p:nvPicPr>
        <p:blipFill rotWithShape="1">
          <a:blip r:embed="rId3" cstate="print">
            <a:extLst>
              <a:ext uri="{28A0092B-C50C-407E-A947-70E740481C1C}">
                <a14:useLocalDpi xmlns:a14="http://schemas.microsoft.com/office/drawing/2010/main" val="0"/>
              </a:ext>
            </a:extLst>
          </a:blip>
          <a:srcRect l="11074" t="61483" r="8947" b="18136"/>
          <a:stretch/>
        </p:blipFill>
        <p:spPr>
          <a:xfrm>
            <a:off x="791580" y="4966609"/>
            <a:ext cx="4803692" cy="918102"/>
          </a:xfrm>
          <a:prstGeom prst="rect">
            <a:avLst/>
          </a:prstGeom>
        </p:spPr>
      </p:pic>
      <p:sp>
        <p:nvSpPr>
          <p:cNvPr id="9" name="下矢印 8"/>
          <p:cNvSpPr/>
          <p:nvPr/>
        </p:nvSpPr>
        <p:spPr>
          <a:xfrm>
            <a:off x="3059832" y="3050959"/>
            <a:ext cx="270030" cy="9717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正方形/長方形 9"/>
          <p:cNvSpPr/>
          <p:nvPr/>
        </p:nvSpPr>
        <p:spPr>
          <a:xfrm>
            <a:off x="3717541" y="2612453"/>
            <a:ext cx="5426459" cy="1338828"/>
          </a:xfrm>
          <a:prstGeom prst="rect">
            <a:avLst/>
          </a:prstGeom>
        </p:spPr>
        <p:txBody>
          <a:bodyPr wrap="square">
            <a:spAutoFit/>
          </a:bodyPr>
          <a:lstStyle/>
          <a:p>
            <a:r>
              <a:rPr lang="ja-JP" altLang="en-US" sz="2700" dirty="0"/>
              <a:t>左右反転，</a:t>
            </a:r>
            <a:r>
              <a:rPr lang="ja-JP" altLang="en-US" sz="2700" dirty="0">
                <a:latin typeface="IPAexMincho"/>
              </a:rPr>
              <a:t>上下左右の平行移動，輝度変更，射影変換，拡大縮小，色シフト </a:t>
            </a:r>
            <a:r>
              <a:rPr lang="en-US" altLang="ja-JP" sz="2700" b="1" dirty="0">
                <a:latin typeface="IPAexMincho"/>
              </a:rPr>
              <a:t>×</a:t>
            </a:r>
            <a:r>
              <a:rPr lang="ja-JP" altLang="en-US" sz="2700" b="1" dirty="0">
                <a:latin typeface="IPAexMincho"/>
              </a:rPr>
              <a:t>回転、上下方向の反転</a:t>
            </a:r>
            <a:endParaRPr lang="ja-JP" altLang="en-US" sz="2700" b="1" dirty="0"/>
          </a:p>
        </p:txBody>
      </p:sp>
    </p:spTree>
    <p:extLst>
      <p:ext uri="{BB962C8B-B14F-4D97-AF65-F5344CB8AC3E}">
        <p14:creationId xmlns:p14="http://schemas.microsoft.com/office/powerpoint/2010/main" val="6691685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Data</a:t>
            </a:r>
            <a:r>
              <a:rPr kumimoji="1" lang="ja-JP" altLang="en-US" dirty="0"/>
              <a:t> </a:t>
            </a:r>
            <a:r>
              <a:rPr kumimoji="1" lang="en-US" altLang="ja-JP" dirty="0"/>
              <a:t>Augmentation</a:t>
            </a:r>
            <a:endParaRPr kumimoji="1" lang="ja-JP" altLang="en-US" dirty="0"/>
          </a:p>
        </p:txBody>
      </p:sp>
      <p:pic>
        <p:nvPicPr>
          <p:cNvPr id="5" name="コンテンツ プレースホルダー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1074" t="19370" r="8947" b="59677"/>
          <a:stretch/>
        </p:blipFill>
        <p:spPr>
          <a:xfrm>
            <a:off x="791580" y="4022741"/>
            <a:ext cx="4803692" cy="943868"/>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124</a:t>
            </a:fld>
            <a:endParaRPr kumimoji="1" lang="ja-JP" altLang="en-US" dirty="0"/>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9309" y="1936097"/>
            <a:ext cx="1048233" cy="1048233"/>
          </a:xfrm>
          <a:prstGeom prst="rect">
            <a:avLst/>
          </a:prstGeom>
        </p:spPr>
      </p:pic>
      <p:pic>
        <p:nvPicPr>
          <p:cNvPr id="7" name="コンテンツ プレースホルダー 4"/>
          <p:cNvPicPr>
            <a:picLocks noChangeAspect="1"/>
          </p:cNvPicPr>
          <p:nvPr/>
        </p:nvPicPr>
        <p:blipFill rotWithShape="1">
          <a:blip r:embed="rId3" cstate="print">
            <a:extLst>
              <a:ext uri="{28A0092B-C50C-407E-A947-70E740481C1C}">
                <a14:useLocalDpi xmlns:a14="http://schemas.microsoft.com/office/drawing/2010/main" val="0"/>
              </a:ext>
            </a:extLst>
          </a:blip>
          <a:srcRect l="11074" t="61483" r="8947" b="18136"/>
          <a:stretch/>
        </p:blipFill>
        <p:spPr>
          <a:xfrm>
            <a:off x="791580" y="4966609"/>
            <a:ext cx="4803692" cy="918102"/>
          </a:xfrm>
          <a:prstGeom prst="rect">
            <a:avLst/>
          </a:prstGeom>
        </p:spPr>
      </p:pic>
      <p:sp>
        <p:nvSpPr>
          <p:cNvPr id="9" name="下矢印 8"/>
          <p:cNvSpPr/>
          <p:nvPr/>
        </p:nvSpPr>
        <p:spPr>
          <a:xfrm>
            <a:off x="3059832" y="3050959"/>
            <a:ext cx="270030" cy="9717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正方形/長方形 9"/>
          <p:cNvSpPr/>
          <p:nvPr/>
        </p:nvSpPr>
        <p:spPr>
          <a:xfrm>
            <a:off x="3717542" y="2612453"/>
            <a:ext cx="5263463" cy="1754326"/>
          </a:xfrm>
          <a:prstGeom prst="rect">
            <a:avLst/>
          </a:prstGeom>
        </p:spPr>
        <p:txBody>
          <a:bodyPr wrap="square">
            <a:spAutoFit/>
          </a:bodyPr>
          <a:lstStyle/>
          <a:p>
            <a:r>
              <a:rPr lang="ja-JP" altLang="en-US" sz="2700" dirty="0"/>
              <a:t>左右反転，</a:t>
            </a:r>
            <a:r>
              <a:rPr lang="ja-JP" altLang="en-US" sz="2700" dirty="0">
                <a:latin typeface="IPAexMincho"/>
              </a:rPr>
              <a:t>上下左右の平行移動，輝度変更，射影変換，拡大縮小，色シフト </a:t>
            </a:r>
            <a:r>
              <a:rPr lang="en-US" altLang="ja-JP" sz="2700" b="1" dirty="0">
                <a:latin typeface="IPAexMincho"/>
              </a:rPr>
              <a:t>×</a:t>
            </a:r>
            <a:r>
              <a:rPr lang="ja-JP" altLang="en-US" sz="2700" b="1" dirty="0">
                <a:latin typeface="IPAexMincho"/>
              </a:rPr>
              <a:t>回転、上下方向の反転</a:t>
            </a:r>
            <a:endParaRPr lang="ja-JP" altLang="en-US" sz="2700" b="1" dirty="0"/>
          </a:p>
        </p:txBody>
      </p:sp>
      <p:sp>
        <p:nvSpPr>
          <p:cNvPr id="11" name="角丸四角形 10"/>
          <p:cNvSpPr/>
          <p:nvPr/>
        </p:nvSpPr>
        <p:spPr>
          <a:xfrm>
            <a:off x="451153" y="1953130"/>
            <a:ext cx="8241695" cy="3672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500" dirty="0"/>
              <a:t>人為的にデータを水増しする！</a:t>
            </a:r>
          </a:p>
        </p:txBody>
      </p:sp>
    </p:spTree>
    <p:extLst>
      <p:ext uri="{BB962C8B-B14F-4D97-AF65-F5344CB8AC3E}">
        <p14:creationId xmlns:p14="http://schemas.microsoft.com/office/powerpoint/2010/main" val="12283112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Transfer Learning</a:t>
            </a:r>
            <a:endParaRPr kumimoji="1" lang="ja-JP" altLang="en-US" dirty="0"/>
          </a:p>
        </p:txBody>
      </p:sp>
      <p:sp>
        <p:nvSpPr>
          <p:cNvPr id="5" name="コンテンツ プレースホルダー 4"/>
          <p:cNvSpPr>
            <a:spLocks noGrp="1"/>
          </p:cNvSpPr>
          <p:nvPr>
            <p:ph idx="1"/>
          </p:nvPr>
        </p:nvSpPr>
        <p:spPr>
          <a:xfrm>
            <a:off x="1485900" y="2057400"/>
            <a:ext cx="5894412" cy="3655314"/>
          </a:xfrm>
        </p:spPr>
        <p:txBody>
          <a:bodyPr>
            <a:normAutofit/>
          </a:bodyPr>
          <a:lstStyle/>
          <a:p>
            <a:r>
              <a:rPr lang="ja-JP" altLang="en-US" sz="3000" dirty="0"/>
              <a:t>既存のネットワークモデルの重みデータを一部再学習</a:t>
            </a:r>
            <a:endParaRPr lang="en-US" altLang="ja-JP" sz="3000" dirty="0"/>
          </a:p>
          <a:p>
            <a:pPr marL="0" indent="0">
              <a:buNone/>
            </a:pPr>
            <a:r>
              <a:rPr lang="ja-JP" altLang="en-US" sz="3000" dirty="0"/>
              <a:t>  →他のタスクに転用</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125</a:t>
            </a:fld>
            <a:endParaRPr kumimoji="1" lang="ja-JP" altLang="en-US" dirty="0"/>
          </a:p>
        </p:txBody>
      </p:sp>
      <p:sp>
        <p:nvSpPr>
          <p:cNvPr id="6" name="角丸四角形 5"/>
          <p:cNvSpPr/>
          <p:nvPr/>
        </p:nvSpPr>
        <p:spPr>
          <a:xfrm>
            <a:off x="1225098" y="3691475"/>
            <a:ext cx="2646000" cy="1905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VGG-16</a:t>
            </a:r>
          </a:p>
          <a:p>
            <a:pPr algn="ctr"/>
            <a:r>
              <a:rPr lang="en-US" altLang="ja-JP" sz="2400" dirty="0"/>
              <a:t>ImageNet</a:t>
            </a:r>
            <a:r>
              <a:rPr lang="ja-JP" altLang="en-US" sz="2400" dirty="0"/>
              <a:t>で学習</a:t>
            </a:r>
            <a:endParaRPr lang="en-US" altLang="ja-JP" sz="2400" dirty="0"/>
          </a:p>
          <a:p>
            <a:pPr algn="ctr"/>
            <a:r>
              <a:rPr lang="en-US" altLang="ja-JP" sz="2400" dirty="0"/>
              <a:t>1000</a:t>
            </a:r>
            <a:r>
              <a:rPr lang="ja-JP" altLang="en-US" sz="2400" dirty="0"/>
              <a:t>クラス分類</a:t>
            </a:r>
          </a:p>
        </p:txBody>
      </p:sp>
      <p:sp>
        <p:nvSpPr>
          <p:cNvPr id="7" name="右矢印 6"/>
          <p:cNvSpPr/>
          <p:nvPr/>
        </p:nvSpPr>
        <p:spPr>
          <a:xfrm>
            <a:off x="4174112" y="4479174"/>
            <a:ext cx="756084" cy="306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角丸四角形 7"/>
          <p:cNvSpPr/>
          <p:nvPr/>
        </p:nvSpPr>
        <p:spPr>
          <a:xfrm>
            <a:off x="5203250" y="3679693"/>
            <a:ext cx="2646000" cy="1905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だまし絵画像の</a:t>
            </a:r>
            <a:endParaRPr lang="en-US" altLang="ja-JP" sz="2400" dirty="0"/>
          </a:p>
          <a:p>
            <a:pPr algn="ctr"/>
            <a:r>
              <a:rPr lang="en-US" altLang="ja-JP" sz="2400" dirty="0"/>
              <a:t>3</a:t>
            </a:r>
            <a:r>
              <a:rPr lang="ja-JP" altLang="en-US" sz="2400" dirty="0"/>
              <a:t>クラス分類</a:t>
            </a:r>
          </a:p>
        </p:txBody>
      </p:sp>
      <p:sp>
        <p:nvSpPr>
          <p:cNvPr id="9" name="テキスト ボックス 8"/>
          <p:cNvSpPr txBox="1"/>
          <p:nvPr/>
        </p:nvSpPr>
        <p:spPr>
          <a:xfrm>
            <a:off x="3837858" y="4725144"/>
            <a:ext cx="1428596" cy="830997"/>
          </a:xfrm>
          <a:prstGeom prst="rect">
            <a:avLst/>
          </a:prstGeom>
          <a:noFill/>
        </p:spPr>
        <p:txBody>
          <a:bodyPr wrap="none" rtlCol="0">
            <a:spAutoFit/>
          </a:bodyPr>
          <a:lstStyle/>
          <a:p>
            <a:pPr algn="ctr"/>
            <a:r>
              <a:rPr lang="en-US" altLang="ja-JP" sz="2400" dirty="0"/>
              <a:t>Transfer</a:t>
            </a:r>
          </a:p>
          <a:p>
            <a:pPr algn="ctr"/>
            <a:r>
              <a:rPr lang="en-US" altLang="ja-JP" sz="2400" dirty="0"/>
              <a:t>Learning</a:t>
            </a:r>
            <a:endParaRPr lang="ja-JP" altLang="en-US" sz="2400" dirty="0"/>
          </a:p>
        </p:txBody>
      </p:sp>
    </p:spTree>
    <p:extLst>
      <p:ext uri="{BB962C8B-B14F-4D97-AF65-F5344CB8AC3E}">
        <p14:creationId xmlns:p14="http://schemas.microsoft.com/office/powerpoint/2010/main" val="39634929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Transfer Learning</a:t>
            </a:r>
            <a:endParaRPr kumimoji="1" lang="ja-JP" altLang="en-US" dirty="0"/>
          </a:p>
        </p:txBody>
      </p:sp>
      <p:sp>
        <p:nvSpPr>
          <p:cNvPr id="5" name="コンテンツ プレースホルダー 4"/>
          <p:cNvSpPr>
            <a:spLocks noGrp="1"/>
          </p:cNvSpPr>
          <p:nvPr>
            <p:ph idx="1"/>
          </p:nvPr>
        </p:nvSpPr>
        <p:spPr>
          <a:xfrm>
            <a:off x="1485900" y="2057400"/>
            <a:ext cx="5894412" cy="3655314"/>
          </a:xfrm>
        </p:spPr>
        <p:txBody>
          <a:bodyPr>
            <a:normAutofit/>
          </a:bodyPr>
          <a:lstStyle/>
          <a:p>
            <a:r>
              <a:rPr lang="ja-JP" altLang="en-US" sz="3000" dirty="0"/>
              <a:t>既存のネットワークモデルの重みデータを一部再学習</a:t>
            </a:r>
            <a:endParaRPr lang="en-US" altLang="ja-JP" sz="3000" dirty="0"/>
          </a:p>
          <a:p>
            <a:pPr marL="0" indent="0">
              <a:buNone/>
            </a:pPr>
            <a:r>
              <a:rPr lang="ja-JP" altLang="en-US" sz="3000" dirty="0"/>
              <a:t>  →他のタスクに転用</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126</a:t>
            </a:fld>
            <a:endParaRPr kumimoji="1" lang="ja-JP" altLang="en-US" dirty="0"/>
          </a:p>
        </p:txBody>
      </p:sp>
      <p:sp>
        <p:nvSpPr>
          <p:cNvPr id="6" name="角丸四角形 5"/>
          <p:cNvSpPr/>
          <p:nvPr/>
        </p:nvSpPr>
        <p:spPr>
          <a:xfrm>
            <a:off x="1225098" y="3691475"/>
            <a:ext cx="2646000" cy="1905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VGG-16</a:t>
            </a:r>
          </a:p>
          <a:p>
            <a:pPr algn="ctr"/>
            <a:r>
              <a:rPr lang="en-US" altLang="ja-JP" sz="2400" dirty="0"/>
              <a:t>ImageNet</a:t>
            </a:r>
            <a:r>
              <a:rPr lang="ja-JP" altLang="en-US" sz="2400" dirty="0"/>
              <a:t>で学習</a:t>
            </a:r>
            <a:endParaRPr lang="en-US" altLang="ja-JP" sz="2400" dirty="0"/>
          </a:p>
          <a:p>
            <a:pPr algn="ctr"/>
            <a:r>
              <a:rPr lang="en-US" altLang="ja-JP" sz="2400" dirty="0"/>
              <a:t>1000</a:t>
            </a:r>
            <a:r>
              <a:rPr lang="ja-JP" altLang="en-US" sz="2400" dirty="0"/>
              <a:t>クラス分類</a:t>
            </a:r>
          </a:p>
        </p:txBody>
      </p:sp>
      <p:sp>
        <p:nvSpPr>
          <p:cNvPr id="7" name="右矢印 6"/>
          <p:cNvSpPr/>
          <p:nvPr/>
        </p:nvSpPr>
        <p:spPr>
          <a:xfrm>
            <a:off x="4174112" y="4479174"/>
            <a:ext cx="756084" cy="306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角丸四角形 7"/>
          <p:cNvSpPr/>
          <p:nvPr/>
        </p:nvSpPr>
        <p:spPr>
          <a:xfrm>
            <a:off x="5203250" y="3679693"/>
            <a:ext cx="2646000" cy="1905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だまし絵画像の</a:t>
            </a:r>
            <a:endParaRPr lang="en-US" altLang="ja-JP" sz="2400" dirty="0"/>
          </a:p>
          <a:p>
            <a:pPr algn="ctr"/>
            <a:r>
              <a:rPr lang="en-US" altLang="ja-JP" sz="2400" dirty="0"/>
              <a:t>3</a:t>
            </a:r>
            <a:r>
              <a:rPr lang="ja-JP" altLang="en-US" sz="2400" dirty="0"/>
              <a:t>クラス分類</a:t>
            </a:r>
          </a:p>
        </p:txBody>
      </p:sp>
      <p:sp>
        <p:nvSpPr>
          <p:cNvPr id="9" name="テキスト ボックス 8"/>
          <p:cNvSpPr txBox="1"/>
          <p:nvPr/>
        </p:nvSpPr>
        <p:spPr>
          <a:xfrm>
            <a:off x="3837858" y="4725144"/>
            <a:ext cx="1428596" cy="830997"/>
          </a:xfrm>
          <a:prstGeom prst="rect">
            <a:avLst/>
          </a:prstGeom>
          <a:noFill/>
        </p:spPr>
        <p:txBody>
          <a:bodyPr wrap="none" rtlCol="0">
            <a:spAutoFit/>
          </a:bodyPr>
          <a:lstStyle/>
          <a:p>
            <a:pPr algn="ctr"/>
            <a:r>
              <a:rPr lang="en-US" altLang="ja-JP" sz="2400" dirty="0"/>
              <a:t>Transfer</a:t>
            </a:r>
          </a:p>
          <a:p>
            <a:pPr algn="ctr"/>
            <a:r>
              <a:rPr lang="en-US" altLang="ja-JP" sz="2400" dirty="0"/>
              <a:t>Learning</a:t>
            </a:r>
            <a:endParaRPr lang="ja-JP" altLang="en-US" sz="2400" dirty="0"/>
          </a:p>
        </p:txBody>
      </p:sp>
      <p:sp>
        <p:nvSpPr>
          <p:cNvPr id="10" name="角丸四角形 9"/>
          <p:cNvSpPr/>
          <p:nvPr/>
        </p:nvSpPr>
        <p:spPr>
          <a:xfrm>
            <a:off x="467140" y="2039094"/>
            <a:ext cx="8113712" cy="3672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500" dirty="0"/>
              <a:t>画像とはどんなものか？</a:t>
            </a:r>
            <a:endParaRPr lang="en-US" altLang="ja-JP" sz="4500" dirty="0"/>
          </a:p>
          <a:p>
            <a:pPr algn="ctr"/>
            <a:r>
              <a:rPr lang="ja-JP" altLang="en-US" sz="4500" dirty="0"/>
              <a:t>をわかっているモデルで</a:t>
            </a:r>
            <a:endParaRPr lang="en-US" altLang="ja-JP" sz="4500" dirty="0"/>
          </a:p>
          <a:p>
            <a:pPr algn="ctr"/>
            <a:r>
              <a:rPr lang="ja-JP" altLang="en-US" sz="4500" dirty="0"/>
              <a:t>学習する</a:t>
            </a:r>
          </a:p>
        </p:txBody>
      </p:sp>
    </p:spTree>
    <p:extLst>
      <p:ext uri="{BB962C8B-B14F-4D97-AF65-F5344CB8AC3E}">
        <p14:creationId xmlns:p14="http://schemas.microsoft.com/office/powerpoint/2010/main" val="37667844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Optuna</a:t>
            </a:r>
            <a:endParaRPr kumimoji="1" lang="ja-JP" altLang="en-US" dirty="0"/>
          </a:p>
        </p:txBody>
      </p:sp>
      <p:sp>
        <p:nvSpPr>
          <p:cNvPr id="3" name="コンテンツ プレースホルダー 2"/>
          <p:cNvSpPr>
            <a:spLocks noGrp="1"/>
          </p:cNvSpPr>
          <p:nvPr>
            <p:ph idx="1"/>
          </p:nvPr>
        </p:nvSpPr>
        <p:spPr>
          <a:xfrm>
            <a:off x="457200" y="2057400"/>
            <a:ext cx="8327268" cy="3655314"/>
          </a:xfrm>
        </p:spPr>
        <p:txBody>
          <a:bodyPr/>
          <a:lstStyle/>
          <a:p>
            <a:r>
              <a:rPr lang="ja-JP" altLang="en-US" dirty="0"/>
              <a:t>ベイズ最適化アルゴリズムの一種を用いて領域を推定</a:t>
            </a:r>
            <a:endParaRPr lang="en-US" altLang="ja-JP" dirty="0"/>
          </a:p>
          <a:p>
            <a:r>
              <a:rPr lang="ja-JP" altLang="en-US" dirty="0"/>
              <a:t>ハイパーパラメータ最適化を自動化するソフトウェア</a:t>
            </a:r>
            <a:endParaRPr lang="en-US" altLang="ja-JP" dirty="0"/>
          </a:p>
          <a:p>
            <a:pPr marL="0" indent="0">
              <a:buNone/>
            </a:pPr>
            <a:r>
              <a:rPr lang="ja-JP" altLang="en-US" dirty="0"/>
              <a:t>　フレームワーク</a:t>
            </a:r>
          </a:p>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127</a:t>
            </a:fld>
            <a:endParaRPr kumimoji="1" lang="ja-JP" altLang="en-US" dirty="0"/>
          </a:p>
        </p:txBody>
      </p:sp>
    </p:spTree>
    <p:extLst>
      <p:ext uri="{BB962C8B-B14F-4D97-AF65-F5344CB8AC3E}">
        <p14:creationId xmlns:p14="http://schemas.microsoft.com/office/powerpoint/2010/main" val="42880110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Optuna</a:t>
            </a:r>
            <a:endParaRPr kumimoji="1" lang="ja-JP" altLang="en-US" dirty="0"/>
          </a:p>
        </p:txBody>
      </p:sp>
      <p:sp>
        <p:nvSpPr>
          <p:cNvPr id="3" name="コンテンツ プレースホルダー 2"/>
          <p:cNvSpPr>
            <a:spLocks noGrp="1"/>
          </p:cNvSpPr>
          <p:nvPr>
            <p:ph idx="1"/>
          </p:nvPr>
        </p:nvSpPr>
        <p:spPr>
          <a:xfrm>
            <a:off x="457200" y="2057400"/>
            <a:ext cx="8327268" cy="3655314"/>
          </a:xfrm>
        </p:spPr>
        <p:txBody>
          <a:bodyPr/>
          <a:lstStyle/>
          <a:p>
            <a:r>
              <a:rPr lang="ja-JP" altLang="en-US" dirty="0"/>
              <a:t>ベイズ最適化アルゴリズムの一種を用いて領域を推定</a:t>
            </a:r>
            <a:endParaRPr lang="en-US" altLang="ja-JP" dirty="0"/>
          </a:p>
          <a:p>
            <a:r>
              <a:rPr lang="ja-JP" altLang="en-US" dirty="0"/>
              <a:t>ハイパーパラメータ最適化を自動化するソフトウェア</a:t>
            </a:r>
            <a:endParaRPr lang="en-US" altLang="ja-JP" dirty="0"/>
          </a:p>
          <a:p>
            <a:pPr marL="0" indent="0">
              <a:buNone/>
            </a:pPr>
            <a:r>
              <a:rPr lang="ja-JP" altLang="en-US" dirty="0"/>
              <a:t>　フレームワーク</a:t>
            </a:r>
          </a:p>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128</a:t>
            </a:fld>
            <a:endParaRPr kumimoji="1" lang="ja-JP" altLang="en-US" dirty="0"/>
          </a:p>
        </p:txBody>
      </p:sp>
      <p:sp>
        <p:nvSpPr>
          <p:cNvPr id="5" name="角丸四角形 4"/>
          <p:cNvSpPr/>
          <p:nvPr/>
        </p:nvSpPr>
        <p:spPr>
          <a:xfrm>
            <a:off x="467140" y="2039094"/>
            <a:ext cx="8113712" cy="3672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500" dirty="0"/>
              <a:t>深層学習の最適パラメータを</a:t>
            </a:r>
            <a:endParaRPr lang="en-US" altLang="ja-JP" sz="4500" dirty="0"/>
          </a:p>
          <a:p>
            <a:pPr algn="ctr"/>
            <a:r>
              <a:rPr lang="ja-JP" altLang="en-US" sz="4500" dirty="0"/>
              <a:t>自動的に探してくれる</a:t>
            </a:r>
            <a:endParaRPr lang="en-US" altLang="ja-JP" sz="4500" dirty="0"/>
          </a:p>
        </p:txBody>
      </p:sp>
    </p:spTree>
    <p:extLst>
      <p:ext uri="{BB962C8B-B14F-4D97-AF65-F5344CB8AC3E}">
        <p14:creationId xmlns:p14="http://schemas.microsoft.com/office/powerpoint/2010/main" val="21631691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a:t>
            </a:r>
            <a:r>
              <a:rPr lang="en-US" altLang="ja-JP" dirty="0"/>
              <a:t> 1 </a:t>
            </a:r>
            <a:r>
              <a:rPr lang="ja-JP" altLang="en-US" dirty="0"/>
              <a:t>混同行列結果</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129</a:t>
            </a:fld>
            <a:endParaRPr kumimoji="1" lang="ja-JP" altLang="en-US" dirty="0"/>
          </a:p>
        </p:txBody>
      </p:sp>
      <p:grpSp>
        <p:nvGrpSpPr>
          <p:cNvPr id="8" name="グループ化 7"/>
          <p:cNvGrpSpPr/>
          <p:nvPr/>
        </p:nvGrpSpPr>
        <p:grpSpPr>
          <a:xfrm>
            <a:off x="2116094" y="1977581"/>
            <a:ext cx="4276393" cy="3634261"/>
            <a:chOff x="591951" y="1484784"/>
            <a:chExt cx="6129028" cy="5208711"/>
          </a:xfrm>
        </p:grpSpPr>
        <p:pic>
          <p:nvPicPr>
            <p:cNvPr id="9" name="Picture 2" descr="C:\Users\ha1f1\Documents\2019後期-20191211T124818Z-001\2019後期\2019後期研究発表会\pic\heatmap.png"/>
            <p:cNvPicPr>
              <a:picLocks noChangeAspect="1" noChangeArrowheads="1"/>
            </p:cNvPicPr>
            <p:nvPr/>
          </p:nvPicPr>
          <p:blipFill>
            <a:blip r:embed="rId3" cstate="print"/>
            <a:srcRect/>
            <a:stretch>
              <a:fillRect/>
            </a:stretch>
          </p:blipFill>
          <p:spPr bwMode="auto">
            <a:xfrm>
              <a:off x="683568" y="1484784"/>
              <a:ext cx="6037411" cy="5207440"/>
            </a:xfrm>
            <a:prstGeom prst="rect">
              <a:avLst/>
            </a:prstGeom>
            <a:noFill/>
          </p:spPr>
        </p:pic>
        <p:sp>
          <p:nvSpPr>
            <p:cNvPr id="10" name="テキスト ボックス 9"/>
            <p:cNvSpPr txBox="1"/>
            <p:nvPr/>
          </p:nvSpPr>
          <p:spPr>
            <a:xfrm>
              <a:off x="595028" y="1734681"/>
              <a:ext cx="595502" cy="1391344"/>
            </a:xfrm>
            <a:prstGeom prst="rect">
              <a:avLst/>
            </a:prstGeom>
            <a:solidFill>
              <a:schemeClr val="bg1"/>
            </a:solidFill>
          </p:spPr>
          <p:txBody>
            <a:bodyPr vert="eaVert" wrap="none" rtlCol="0">
              <a:spAutoFit/>
            </a:bodyPr>
            <a:lstStyle/>
            <a:p>
              <a:r>
                <a:rPr lang="ja-JP" altLang="en-US" sz="1500" dirty="0"/>
                <a:t>多義図形  </a:t>
              </a:r>
            </a:p>
          </p:txBody>
        </p:sp>
        <p:sp>
          <p:nvSpPr>
            <p:cNvPr id="11" name="テキスト ボックス 10"/>
            <p:cNvSpPr txBox="1"/>
            <p:nvPr/>
          </p:nvSpPr>
          <p:spPr>
            <a:xfrm>
              <a:off x="591951" y="3429000"/>
              <a:ext cx="595502" cy="959420"/>
            </a:xfrm>
            <a:prstGeom prst="rect">
              <a:avLst/>
            </a:prstGeom>
            <a:solidFill>
              <a:schemeClr val="bg1"/>
            </a:solidFill>
          </p:spPr>
          <p:txBody>
            <a:bodyPr vert="eaVert" wrap="none" rtlCol="0">
              <a:spAutoFit/>
            </a:bodyPr>
            <a:lstStyle/>
            <a:p>
              <a:r>
                <a:rPr lang="ja-JP" altLang="en-US" sz="1500" dirty="0"/>
                <a:t>肖像画</a:t>
              </a:r>
            </a:p>
          </p:txBody>
        </p:sp>
        <p:sp>
          <p:nvSpPr>
            <p:cNvPr id="12" name="テキスト ボックス 11"/>
            <p:cNvSpPr txBox="1"/>
            <p:nvPr/>
          </p:nvSpPr>
          <p:spPr>
            <a:xfrm>
              <a:off x="595048" y="4970196"/>
              <a:ext cx="595502" cy="1115648"/>
            </a:xfrm>
            <a:prstGeom prst="rect">
              <a:avLst/>
            </a:prstGeom>
            <a:solidFill>
              <a:schemeClr val="bg1"/>
            </a:solidFill>
          </p:spPr>
          <p:txBody>
            <a:bodyPr vert="eaVert" wrap="none" rtlCol="0">
              <a:spAutoFit/>
            </a:bodyPr>
            <a:lstStyle/>
            <a:p>
              <a:r>
                <a:rPr lang="ja-JP" altLang="en-US" sz="1500" dirty="0"/>
                <a:t>風景画  </a:t>
              </a:r>
            </a:p>
          </p:txBody>
        </p:sp>
        <p:sp>
          <p:nvSpPr>
            <p:cNvPr id="13" name="テキスト ボックス 12"/>
            <p:cNvSpPr txBox="1"/>
            <p:nvPr/>
          </p:nvSpPr>
          <p:spPr>
            <a:xfrm>
              <a:off x="1345592" y="6214353"/>
              <a:ext cx="1445562" cy="463168"/>
            </a:xfrm>
            <a:prstGeom prst="rect">
              <a:avLst/>
            </a:prstGeom>
            <a:solidFill>
              <a:schemeClr val="bg1"/>
            </a:solidFill>
          </p:spPr>
          <p:txBody>
            <a:bodyPr vert="horz" wrap="none" rtlCol="0">
              <a:spAutoFit/>
            </a:bodyPr>
            <a:lstStyle/>
            <a:p>
              <a:r>
                <a:rPr lang="ja-JP" altLang="en-US" sz="1500" dirty="0"/>
                <a:t>多義図形 </a:t>
              </a:r>
            </a:p>
          </p:txBody>
        </p:sp>
        <p:sp>
          <p:nvSpPr>
            <p:cNvPr id="14" name="テキスト ボックス 13"/>
            <p:cNvSpPr txBox="1"/>
            <p:nvPr/>
          </p:nvSpPr>
          <p:spPr>
            <a:xfrm>
              <a:off x="3074626" y="6230327"/>
              <a:ext cx="1091754" cy="463168"/>
            </a:xfrm>
            <a:prstGeom prst="rect">
              <a:avLst/>
            </a:prstGeom>
            <a:solidFill>
              <a:schemeClr val="bg1"/>
            </a:solidFill>
          </p:spPr>
          <p:txBody>
            <a:bodyPr vert="horz" wrap="none" rtlCol="0">
              <a:spAutoFit/>
            </a:bodyPr>
            <a:lstStyle/>
            <a:p>
              <a:r>
                <a:rPr lang="ja-JP" altLang="en-US" sz="1500" dirty="0"/>
                <a:t>肖像画</a:t>
              </a:r>
            </a:p>
          </p:txBody>
        </p:sp>
        <p:sp>
          <p:nvSpPr>
            <p:cNvPr id="15" name="テキスト ボックス 14"/>
            <p:cNvSpPr txBox="1"/>
            <p:nvPr/>
          </p:nvSpPr>
          <p:spPr>
            <a:xfrm>
              <a:off x="4644007" y="6218975"/>
              <a:ext cx="1169867" cy="463168"/>
            </a:xfrm>
            <a:prstGeom prst="rect">
              <a:avLst/>
            </a:prstGeom>
            <a:solidFill>
              <a:schemeClr val="bg1"/>
            </a:solidFill>
          </p:spPr>
          <p:txBody>
            <a:bodyPr vert="horz" wrap="none" rtlCol="0">
              <a:spAutoFit/>
            </a:bodyPr>
            <a:lstStyle/>
            <a:p>
              <a:r>
                <a:rPr lang="ja-JP" altLang="en-US" sz="1500" dirty="0"/>
                <a:t>風景画 </a:t>
              </a:r>
            </a:p>
          </p:txBody>
        </p:sp>
      </p:grpSp>
      <p:sp>
        <p:nvSpPr>
          <p:cNvPr id="16" name="テキスト ボックス 15"/>
          <p:cNvSpPr txBox="1"/>
          <p:nvPr/>
        </p:nvSpPr>
        <p:spPr>
          <a:xfrm>
            <a:off x="1771529" y="3331874"/>
            <a:ext cx="507831" cy="667812"/>
          </a:xfrm>
          <a:prstGeom prst="rect">
            <a:avLst/>
          </a:prstGeom>
          <a:noFill/>
        </p:spPr>
        <p:txBody>
          <a:bodyPr vert="eaVert" wrap="none" rtlCol="0">
            <a:spAutoFit/>
          </a:bodyPr>
          <a:lstStyle/>
          <a:p>
            <a:r>
              <a:rPr lang="en-US" altLang="ja-JP" sz="2100" dirty="0"/>
              <a:t>True</a:t>
            </a:r>
            <a:endParaRPr lang="ja-JP" altLang="en-US" sz="2100" dirty="0"/>
          </a:p>
        </p:txBody>
      </p:sp>
      <p:sp>
        <p:nvSpPr>
          <p:cNvPr id="17" name="テキスト ボックス 16"/>
          <p:cNvSpPr txBox="1"/>
          <p:nvPr/>
        </p:nvSpPr>
        <p:spPr>
          <a:xfrm>
            <a:off x="3663486" y="5556698"/>
            <a:ext cx="1071127" cy="415498"/>
          </a:xfrm>
          <a:prstGeom prst="rect">
            <a:avLst/>
          </a:prstGeom>
          <a:noFill/>
        </p:spPr>
        <p:txBody>
          <a:bodyPr wrap="none" rtlCol="0">
            <a:spAutoFit/>
          </a:bodyPr>
          <a:lstStyle/>
          <a:p>
            <a:r>
              <a:rPr lang="en-US" altLang="ja-JP" sz="2100" dirty="0"/>
              <a:t>Predict</a:t>
            </a:r>
            <a:endParaRPr lang="ja-JP" altLang="en-US" sz="2100" dirty="0"/>
          </a:p>
        </p:txBody>
      </p:sp>
      <p:sp>
        <p:nvSpPr>
          <p:cNvPr id="7" name="テキスト ボックス 6"/>
          <p:cNvSpPr txBox="1"/>
          <p:nvPr/>
        </p:nvSpPr>
        <p:spPr>
          <a:xfrm>
            <a:off x="3848323" y="3794267"/>
            <a:ext cx="4273927" cy="830997"/>
          </a:xfrm>
          <a:prstGeom prst="rect">
            <a:avLst/>
          </a:prstGeom>
          <a:solidFill>
            <a:schemeClr val="bg1"/>
          </a:solidFill>
          <a:ln w="76200">
            <a:solidFill>
              <a:schemeClr val="accent1"/>
            </a:solidFill>
          </a:ln>
        </p:spPr>
        <p:txBody>
          <a:bodyPr wrap="none" rtlCol="0">
            <a:spAutoFit/>
          </a:bodyPr>
          <a:lstStyle/>
          <a:p>
            <a:r>
              <a:rPr lang="ja-JP" altLang="en-US" sz="2400" dirty="0"/>
              <a:t>多義図形 でないのに</a:t>
            </a:r>
            <a:endParaRPr lang="en-US" altLang="ja-JP" sz="2400" dirty="0"/>
          </a:p>
          <a:p>
            <a:r>
              <a:rPr lang="ja-JP" altLang="en-US" sz="2400" dirty="0"/>
              <a:t>多義図形</a:t>
            </a:r>
            <a:r>
              <a:rPr lang="en-US" altLang="ja-JP" sz="2400" dirty="0"/>
              <a:t> </a:t>
            </a:r>
            <a:r>
              <a:rPr lang="ja-JP" altLang="en-US" sz="2400" dirty="0" err="1"/>
              <a:t>と誤</a:t>
            </a:r>
            <a:r>
              <a:rPr lang="ja-JP" altLang="en-US" sz="2400" dirty="0"/>
              <a:t>識別されている</a:t>
            </a:r>
          </a:p>
        </p:txBody>
      </p:sp>
      <p:sp>
        <p:nvSpPr>
          <p:cNvPr id="6" name="円/楕円 5"/>
          <p:cNvSpPr/>
          <p:nvPr/>
        </p:nvSpPr>
        <p:spPr>
          <a:xfrm>
            <a:off x="2548805" y="3093405"/>
            <a:ext cx="1080120" cy="2214246"/>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Tree>
    <p:extLst>
      <p:ext uri="{BB962C8B-B14F-4D97-AF65-F5344CB8AC3E}">
        <p14:creationId xmlns:p14="http://schemas.microsoft.com/office/powerpoint/2010/main" val="775770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sz="quarter" idx="1"/>
              </p:nvPr>
            </p:nvSpPr>
            <p:spPr>
              <a:xfrm>
                <a:off x="323528" y="1600200"/>
                <a:ext cx="8588460" cy="4873752"/>
              </a:xfrm>
            </p:spPr>
            <p:txBody>
              <a:bodyPr>
                <a:normAutofit fontScale="92500" lnSpcReduction="10000"/>
              </a:bodyPr>
              <a:lstStyle/>
              <a:p>
                <a:r>
                  <a:rPr lang="ja-JP" altLang="en-US" sz="3600" dirty="0"/>
                  <a:t>畳み込みニューラルネットワーク </a:t>
                </a:r>
                <a:r>
                  <a:rPr lang="en-US" altLang="ja-JP" sz="3600" dirty="0"/>
                  <a:t>(CNN) </a:t>
                </a:r>
                <a:r>
                  <a:rPr kumimoji="1" lang="ja-JP" altLang="en-US" sz="3600" dirty="0"/>
                  <a:t>の判断根拠の可視化</a:t>
                </a:r>
                <a:endParaRPr kumimoji="1" lang="en-US" altLang="ja-JP" sz="3600" dirty="0"/>
              </a:p>
              <a:p>
                <a:r>
                  <a:rPr kumimoji="1" lang="ja-JP" altLang="en-US" sz="3600" dirty="0"/>
                  <a:t>画像が</a:t>
                </a:r>
                <a:r>
                  <a:rPr kumimoji="1" lang="ja-JP" altLang="en-US" sz="3600" b="1" u="sng" dirty="0">
                    <a:solidFill>
                      <a:schemeClr val="accent1">
                        <a:lumMod val="75000"/>
                      </a:schemeClr>
                    </a:solidFill>
                  </a:rPr>
                  <a:t>クラス </a:t>
                </a:r>
                <a:r>
                  <a:rPr kumimoji="1" lang="en-US" altLang="ja-JP" sz="3600" b="1" i="1" u="sng" dirty="0">
                    <a:solidFill>
                      <a:schemeClr val="accent1">
                        <a:lumMod val="75000"/>
                      </a:schemeClr>
                    </a:solidFill>
                  </a:rPr>
                  <a:t>c</a:t>
                </a:r>
                <a:r>
                  <a:rPr kumimoji="1" lang="ja-JP" altLang="en-US" sz="3600" b="1" u="sng" dirty="0">
                    <a:solidFill>
                      <a:schemeClr val="accent1">
                        <a:lumMod val="75000"/>
                      </a:schemeClr>
                    </a:solidFill>
                  </a:rPr>
                  <a:t> </a:t>
                </a:r>
                <a:r>
                  <a:rPr kumimoji="1" lang="ja-JP" altLang="en-US" sz="3600" dirty="0"/>
                  <a:t>に分類される場合</a:t>
                </a:r>
                <a:endParaRPr kumimoji="1" lang="en-US" altLang="ja-JP" sz="3600" dirty="0"/>
              </a:p>
              <a:p>
                <a:pPr lvl="1"/>
                <a:r>
                  <a:rPr lang="ja-JP" altLang="en-US" sz="3200" dirty="0"/>
                  <a:t>特徴マップ </a:t>
                </a:r>
                <a:r>
                  <a:rPr lang="en-US" altLang="ja-JP" sz="3200" i="1" dirty="0"/>
                  <a:t>A</a:t>
                </a:r>
                <a:r>
                  <a:rPr lang="ja-JP" altLang="en-US" sz="3200" dirty="0"/>
                  <a:t> の各チャンネル </a:t>
                </a:r>
                <a:r>
                  <a:rPr lang="en-US" altLang="ja-JP" sz="3200" i="1" dirty="0"/>
                  <a:t>k</a:t>
                </a:r>
                <a:r>
                  <a:rPr lang="ja-JP" altLang="en-US" sz="3200" dirty="0"/>
                  <a:t> の重みを算出</a:t>
                </a:r>
                <a:endParaRPr lang="en-US" altLang="ja-JP" sz="3200" dirty="0"/>
              </a:p>
              <a:p>
                <a:pPr marL="365760" lvl="1" indent="0">
                  <a:buNone/>
                </a:pPr>
                <a14:m>
                  <m:oMathPara xmlns:m="http://schemas.openxmlformats.org/officeDocument/2006/math">
                    <m:oMathParaPr>
                      <m:jc m:val="centerGroup"/>
                    </m:oMathParaPr>
                    <m:oMath xmlns:m="http://schemas.openxmlformats.org/officeDocument/2006/math">
                      <m:sSubSup>
                        <m:sSubSupPr>
                          <m:ctrlPr>
                            <a:rPr kumimoji="1" lang="en-US" altLang="ja-JP" sz="3200" b="0" i="1" smtClean="0">
                              <a:latin typeface="Cambria Math" panose="02040503050406030204" pitchFamily="18" charset="0"/>
                            </a:rPr>
                          </m:ctrlPr>
                        </m:sSubSupPr>
                        <m:e>
                          <m:r>
                            <a:rPr kumimoji="1" lang="ja-JP" altLang="en-US" sz="3200" i="1" smtClean="0">
                              <a:latin typeface="Cambria Math" panose="02040503050406030204" pitchFamily="18" charset="0"/>
                            </a:rPr>
                            <m:t>𝛼</m:t>
                          </m:r>
                        </m:e>
                        <m:sub>
                          <m:r>
                            <a:rPr kumimoji="1" lang="en-US" altLang="ja-JP" sz="3200" b="0" i="1" smtClean="0">
                              <a:latin typeface="Cambria Math" panose="02040503050406030204" pitchFamily="18" charset="0"/>
                            </a:rPr>
                            <m:t>𝑘</m:t>
                          </m:r>
                        </m:sub>
                        <m:sup>
                          <m:r>
                            <a:rPr kumimoji="1" lang="en-US" altLang="ja-JP" sz="3200" b="0" i="1" smtClean="0">
                              <a:latin typeface="Cambria Math" panose="02040503050406030204" pitchFamily="18" charset="0"/>
                            </a:rPr>
                            <m:t>𝑐</m:t>
                          </m:r>
                        </m:sup>
                      </m:sSubSup>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𝑍</m:t>
                          </m:r>
                        </m:den>
                      </m:f>
                      <m:nary>
                        <m:naryPr>
                          <m:chr m:val="∑"/>
                          <m:supHide m:val="on"/>
                          <m:ctrlPr>
                            <a:rPr kumimoji="1" lang="en-US" altLang="ja-JP" sz="3200" b="0" i="1" smtClean="0">
                              <a:latin typeface="Cambria Math" panose="02040503050406030204" pitchFamily="18" charset="0"/>
                            </a:rPr>
                          </m:ctrlPr>
                        </m:naryPr>
                        <m:sub>
                          <m:r>
                            <m:rPr>
                              <m:brk m:alnAt="7"/>
                            </m:rP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sub>
                        <m:sup/>
                        <m:e>
                          <m:f>
                            <m:fPr>
                              <m:ctrlPr>
                                <a:rPr kumimoji="1" lang="en-US" altLang="ja-JP" sz="3200" b="0" i="1" smtClean="0">
                                  <a:latin typeface="Cambria Math" panose="02040503050406030204" pitchFamily="18" charset="0"/>
                                </a:rPr>
                              </m:ctrlPr>
                            </m:fPr>
                            <m:num>
                              <m:r>
                                <a:rPr lang="ja-JP" altLang="en-US" sz="3200" i="1">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𝑦</m:t>
                                  </m:r>
                                </m:e>
                                <m:sup>
                                  <m:r>
                                    <a:rPr lang="en-US" altLang="ja-JP" sz="3200" i="1">
                                      <a:latin typeface="Cambria Math" panose="02040503050406030204" pitchFamily="18" charset="0"/>
                                    </a:rPr>
                                    <m:t>𝑐</m:t>
                                  </m:r>
                                </m:sup>
                              </m:sSup>
                            </m:num>
                            <m:den>
                              <m:r>
                                <a:rPr kumimoji="1" lang="ja-JP" altLang="en-US"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𝐴</m:t>
                                  </m:r>
                                </m:e>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sub>
                                <m:sup>
                                  <m:r>
                                    <a:rPr kumimoji="1" lang="en-US" altLang="ja-JP" sz="3200" b="0" i="1" smtClean="0">
                                      <a:latin typeface="Cambria Math" panose="02040503050406030204" pitchFamily="18" charset="0"/>
                                    </a:rPr>
                                    <m:t>𝑘</m:t>
                                  </m:r>
                                </m:sup>
                              </m:sSubSup>
                            </m:den>
                          </m:f>
                        </m:e>
                      </m:nary>
                    </m:oMath>
                  </m:oMathPara>
                </a14:m>
                <a:endParaRPr kumimoji="1" lang="en-US" altLang="ja-JP" sz="3200" b="0" i="1" dirty="0">
                  <a:latin typeface="Cambria Math" panose="02040503050406030204" pitchFamily="18" charset="0"/>
                </a:endParaRPr>
              </a:p>
              <a:p>
                <a:pPr marL="365760" lvl="1" indent="0">
                  <a:buNone/>
                </a:pPr>
                <a14:m>
                  <m:oMathPara xmlns:m="http://schemas.openxmlformats.org/officeDocument/2006/math">
                    <m:oMathParaPr>
                      <m:jc m:val="centerGroup"/>
                    </m:oMathParaPr>
                    <m:oMath xmlns:m="http://schemas.openxmlformats.org/officeDocument/2006/math">
                      <m:r>
                        <a:rPr lang="en-US" altLang="ja-JP" sz="3200" i="1" dirty="0" smtClean="0">
                          <a:latin typeface="Cambria Math" panose="02040503050406030204" pitchFamily="18" charset="0"/>
                        </a:rPr>
                        <m:t>𝑍</m:t>
                      </m:r>
                      <m:r>
                        <a:rPr lang="en-US" altLang="ja-JP" sz="3200" i="1" dirty="0" smtClean="0">
                          <a:latin typeface="Cambria Math" panose="02040503050406030204" pitchFamily="18" charset="0"/>
                        </a:rPr>
                        <m:t>=</m:t>
                      </m:r>
                      <m:r>
                        <a:rPr lang="en-US" altLang="ja-JP" sz="3200" i="1" dirty="0" smtClean="0">
                          <a:latin typeface="Cambria Math" panose="02040503050406030204" pitchFamily="18" charset="0"/>
                        </a:rPr>
                        <m:t>𝑊</m:t>
                      </m:r>
                      <m:r>
                        <a:rPr lang="en-US" altLang="ja-JP" sz="3200" i="1" dirty="0" smtClean="0">
                          <a:latin typeface="Cambria Math" panose="02040503050406030204" pitchFamily="18" charset="0"/>
                        </a:rPr>
                        <m:t>×</m:t>
                      </m:r>
                      <m:r>
                        <a:rPr lang="en-US" altLang="ja-JP" sz="3200" i="1" dirty="0" smtClean="0">
                          <a:latin typeface="Cambria Math" panose="02040503050406030204" pitchFamily="18" charset="0"/>
                        </a:rPr>
                        <m:t>𝐻</m:t>
                      </m:r>
                    </m:oMath>
                  </m:oMathPara>
                </a14:m>
                <a:endParaRPr lang="en-US" altLang="ja-JP" sz="3200" dirty="0"/>
              </a:p>
              <a:p>
                <a:pPr lvl="1"/>
                <a:r>
                  <a:rPr lang="en-US" altLang="ja-JP" sz="3200" i="1" dirty="0"/>
                  <a:t>A</a:t>
                </a:r>
                <a:r>
                  <a:rPr lang="ja-JP" altLang="en-US" sz="3200" dirty="0"/>
                  <a:t> の各チャンネルの重み付き和として可視化</a:t>
                </a:r>
                <a:endParaRPr lang="en-US" altLang="ja-JP" sz="3200" dirty="0"/>
              </a:p>
              <a:p>
                <a:pPr marL="365760" lvl="1" indent="0">
                  <a:buNone/>
                </a:pPr>
                <a14:m>
                  <m:oMathPara xmlns:m="http://schemas.openxmlformats.org/officeDocument/2006/math">
                    <m:oMathParaPr>
                      <m:jc m:val="centerGroup"/>
                    </m:oMathParaPr>
                    <m:oMath xmlns:m="http://schemas.openxmlformats.org/officeDocument/2006/math">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𝐿</m:t>
                          </m:r>
                        </m:e>
                        <m:sub>
                          <m:r>
                            <m:rPr>
                              <m:sty m:val="p"/>
                            </m:rPr>
                            <a:rPr kumimoji="1" lang="en-US" altLang="ja-JP" sz="3200" b="0" i="0" smtClean="0">
                              <a:latin typeface="Cambria Math" panose="02040503050406030204" pitchFamily="18" charset="0"/>
                            </a:rPr>
                            <m:t>Grad</m:t>
                          </m:r>
                          <m:r>
                            <a:rPr kumimoji="1" lang="en-US" altLang="ja-JP" sz="3200" b="0" i="0" smtClean="0">
                              <a:latin typeface="Cambria Math" panose="02040503050406030204" pitchFamily="18" charset="0"/>
                            </a:rPr>
                            <m:t>−</m:t>
                          </m:r>
                          <m:r>
                            <m:rPr>
                              <m:sty m:val="p"/>
                            </m:rPr>
                            <a:rPr kumimoji="1" lang="en-US" altLang="ja-JP" sz="3200" b="0" i="0" smtClean="0">
                              <a:latin typeface="Cambria Math" panose="02040503050406030204" pitchFamily="18" charset="0"/>
                            </a:rPr>
                            <m:t>CAM</m:t>
                          </m:r>
                        </m:sub>
                        <m:sup>
                          <m:r>
                            <a:rPr kumimoji="1" lang="en-US" altLang="ja-JP" sz="3200" b="0" i="1" smtClean="0">
                              <a:latin typeface="Cambria Math" panose="02040503050406030204" pitchFamily="18" charset="0"/>
                            </a:rPr>
                            <m:t>𝑐</m:t>
                          </m:r>
                        </m:sup>
                      </m:sSubSup>
                      <m:r>
                        <a:rPr kumimoji="1" lang="en-US" altLang="ja-JP" sz="3200" b="0" i="1" smtClean="0">
                          <a:latin typeface="Cambria Math" panose="02040503050406030204" pitchFamily="18" charset="0"/>
                        </a:rPr>
                        <m:t>=</m:t>
                      </m:r>
                      <m:r>
                        <m:rPr>
                          <m:sty m:val="p"/>
                        </m:rPr>
                        <a:rPr kumimoji="1" lang="en-US" altLang="ja-JP" sz="3200" b="0" i="0" smtClean="0">
                          <a:latin typeface="Cambria Math" panose="02040503050406030204" pitchFamily="18" charset="0"/>
                        </a:rPr>
                        <m:t>ReLU</m:t>
                      </m:r>
                      <m:r>
                        <a:rPr kumimoji="1" lang="en-US" altLang="ja-JP" sz="3200" b="0" i="1" smtClean="0">
                          <a:latin typeface="Cambria Math" panose="02040503050406030204" pitchFamily="18" charset="0"/>
                        </a:rPr>
                        <m:t>(</m:t>
                      </m:r>
                      <m:nary>
                        <m:naryPr>
                          <m:chr m:val="∑"/>
                          <m:supHide m:val="on"/>
                          <m:ctrlPr>
                            <a:rPr kumimoji="1" lang="en-US" altLang="ja-JP" sz="3200" i="1" smtClean="0">
                              <a:latin typeface="Cambria Math" panose="02040503050406030204" pitchFamily="18" charset="0"/>
                            </a:rPr>
                          </m:ctrlPr>
                        </m:naryPr>
                        <m:sub>
                          <m:r>
                            <m:rPr>
                              <m:brk m:alnAt="7"/>
                            </m:rPr>
                            <a:rPr kumimoji="1" lang="en-US" altLang="ja-JP" sz="3200" b="0" i="1" smtClean="0">
                              <a:latin typeface="Cambria Math" panose="02040503050406030204" pitchFamily="18" charset="0"/>
                            </a:rPr>
                            <m:t>𝑘</m:t>
                          </m:r>
                        </m:sub>
                        <m:sup/>
                        <m:e>
                          <m:sSubSup>
                            <m:sSubSupPr>
                              <m:ctrlPr>
                                <a:rPr kumimoji="1" lang="en-US" altLang="ja-JP" sz="3200" b="0" i="1" smtClean="0">
                                  <a:latin typeface="Cambria Math" panose="02040503050406030204" pitchFamily="18" charset="0"/>
                                </a:rPr>
                              </m:ctrlPr>
                            </m:sSubSupPr>
                            <m:e>
                              <m:r>
                                <a:rPr kumimoji="1" lang="ja-JP" altLang="en-US" sz="3200" i="1" smtClean="0">
                                  <a:latin typeface="Cambria Math" panose="02040503050406030204" pitchFamily="18" charset="0"/>
                                </a:rPr>
                                <m:t>𝛼</m:t>
                              </m:r>
                            </m:e>
                            <m:sub>
                              <m:r>
                                <a:rPr kumimoji="1" lang="en-US" altLang="ja-JP" sz="3200" b="0" i="1" smtClean="0">
                                  <a:latin typeface="Cambria Math" panose="02040503050406030204" pitchFamily="18" charset="0"/>
                                </a:rPr>
                                <m:t>𝑘</m:t>
                              </m:r>
                            </m:sub>
                            <m:sup>
                              <m:r>
                                <a:rPr kumimoji="1" lang="en-US" altLang="ja-JP" sz="3200" b="0" i="1" smtClean="0">
                                  <a:latin typeface="Cambria Math" panose="02040503050406030204" pitchFamily="18" charset="0"/>
                                </a:rPr>
                                <m:t>𝑐</m:t>
                              </m:r>
                            </m:sup>
                          </m:sSubSup>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𝐴</m:t>
                              </m:r>
                            </m:e>
                            <m:sup>
                              <m:r>
                                <a:rPr kumimoji="1" lang="en-US" altLang="ja-JP" sz="3200" b="0" i="1" smtClean="0">
                                  <a:latin typeface="Cambria Math" panose="02040503050406030204" pitchFamily="18" charset="0"/>
                                </a:rPr>
                                <m:t>𝑘</m:t>
                              </m:r>
                            </m:sup>
                          </m:sSup>
                        </m:e>
                      </m:nary>
                      <m:r>
                        <a:rPr kumimoji="1" lang="en-US" altLang="ja-JP" sz="3200" b="0" i="1" smtClean="0">
                          <a:latin typeface="Cambria Math" panose="02040503050406030204" pitchFamily="18" charset="0"/>
                        </a:rPr>
                        <m:t>)</m:t>
                      </m:r>
                    </m:oMath>
                  </m:oMathPara>
                </a14:m>
                <a:endParaRPr kumimoji="1" lang="en-US" altLang="ja-JP" sz="3200" dirty="0"/>
              </a:p>
              <a:p>
                <a:endParaRPr kumimoji="1" lang="ja-JP" altLang="en-US" sz="36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sz="quarter" idx="1"/>
              </p:nvPr>
            </p:nvSpPr>
            <p:spPr>
              <a:xfrm>
                <a:off x="323528" y="1600200"/>
                <a:ext cx="8588460" cy="4873752"/>
              </a:xfrm>
              <a:blipFill>
                <a:blip r:embed="rId3"/>
                <a:stretch>
                  <a:fillRect l="-1703" t="-3504" r="-49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5"/>
          </p:nvPr>
        </p:nvSpPr>
        <p:spPr>
          <a:xfrm>
            <a:off x="8570912" y="6319862"/>
            <a:ext cx="609600" cy="521208"/>
          </a:xfrm>
          <a:prstGeom prst="rect">
            <a:avLst/>
          </a:prstGeom>
        </p:spPr>
        <p:txBody>
          <a:bodyPr vert="horz" rtlCol="0" anchor="ctr"/>
          <a:lstStyle>
            <a:defPPr>
              <a:defRPr lang="ja-JP"/>
            </a:defPPr>
            <a:lvl1pPr marL="0" algn="ctr" defTabSz="914400" rtl="0" eaLnBrk="1" latinLnBrk="0" hangingPunct="1">
              <a:defRPr kumimoji="0" sz="2000" b="1"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EF083AB-4C32-4414-B5B9-B9CA6121D1B7}" type="slidenum">
              <a:rPr kumimoji="1" lang="ja-JP" altLang="en-US" smtClean="0"/>
              <a:pPr/>
              <a:t>13</a:t>
            </a:fld>
            <a:endParaRPr kumimoji="1" lang="ja-JP" altLang="en-US" dirty="0"/>
          </a:p>
        </p:txBody>
      </p:sp>
      <p:sp>
        <p:nvSpPr>
          <p:cNvPr id="5" name="スライド番号プレースホルダー 3">
            <a:extLst>
              <a:ext uri="{FF2B5EF4-FFF2-40B4-BE49-F238E27FC236}">
                <a16:creationId xmlns:a16="http://schemas.microsoft.com/office/drawing/2014/main" id="{B1FBB1A4-72C9-44CA-915D-8E632BF72A91}"/>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13</a:t>
            </a:fld>
            <a:endParaRPr kumimoji="1" lang="ja-JP" altLang="en-US" dirty="0"/>
          </a:p>
        </p:txBody>
      </p:sp>
      <p:sp>
        <p:nvSpPr>
          <p:cNvPr id="6" name="吹き出し: 四角形 5">
            <a:extLst>
              <a:ext uri="{FF2B5EF4-FFF2-40B4-BE49-F238E27FC236}">
                <a16:creationId xmlns:a16="http://schemas.microsoft.com/office/drawing/2014/main" id="{24DF2D24-9B4C-46CE-A6B0-9C8BB33A67F0}"/>
              </a:ext>
            </a:extLst>
          </p:cNvPr>
          <p:cNvSpPr/>
          <p:nvPr/>
        </p:nvSpPr>
        <p:spPr>
          <a:xfrm>
            <a:off x="805644" y="3551830"/>
            <a:ext cx="7532711" cy="1705970"/>
          </a:xfrm>
          <a:prstGeom prst="wedgeRectCallout">
            <a:avLst>
              <a:gd name="adj1" fmla="val -16584"/>
              <a:gd name="adj2" fmla="val -83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t>目的によってクラス </a:t>
            </a:r>
            <a:r>
              <a:rPr kumimoji="1" lang="en-US" altLang="ja-JP" sz="3600" dirty="0"/>
              <a:t>c </a:t>
            </a:r>
            <a:r>
              <a:rPr kumimoji="1" lang="ja-JP" altLang="en-US" sz="3600" dirty="0"/>
              <a:t>を変える</a:t>
            </a:r>
            <a:endParaRPr kumimoji="1" lang="en-US" altLang="ja-JP" sz="3600" dirty="0"/>
          </a:p>
          <a:p>
            <a:pPr algn="ctr"/>
            <a:r>
              <a:rPr kumimoji="1" lang="ja-JP" altLang="en-US" sz="3600" dirty="0"/>
              <a:t>→多義図形の判断根拠解析</a:t>
            </a:r>
          </a:p>
        </p:txBody>
      </p:sp>
    </p:spTree>
    <p:extLst>
      <p:ext uri="{BB962C8B-B14F-4D97-AF65-F5344CB8AC3E}">
        <p14:creationId xmlns:p14="http://schemas.microsoft.com/office/powerpoint/2010/main" val="18108355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1 </a:t>
            </a:r>
            <a:r>
              <a:rPr lang="ja-JP" altLang="en-US" dirty="0"/>
              <a:t>誤識別画像</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130</a:t>
            </a:fld>
            <a:endParaRPr kumimoji="1" lang="ja-JP" altLang="en-US" dirty="0"/>
          </a:p>
        </p:txBody>
      </p:sp>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564904"/>
            <a:ext cx="6534726" cy="2174627"/>
          </a:xfrm>
          <a:prstGeom prst="rect">
            <a:avLst/>
          </a:prstGeom>
        </p:spPr>
      </p:pic>
    </p:spTree>
    <p:extLst>
      <p:ext uri="{BB962C8B-B14F-4D97-AF65-F5344CB8AC3E}">
        <p14:creationId xmlns:p14="http://schemas.microsoft.com/office/powerpoint/2010/main" val="368128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1 </a:t>
            </a:r>
            <a:r>
              <a:rPr lang="ja-JP" altLang="en-US" dirty="0"/>
              <a:t>誤識別画像</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131</a:t>
            </a:fld>
            <a:endParaRPr kumimoji="1" lang="ja-JP" altLang="en-US" dirty="0"/>
          </a:p>
        </p:txBody>
      </p:sp>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564904"/>
            <a:ext cx="6534726" cy="2174627"/>
          </a:xfrm>
          <a:prstGeom prst="rect">
            <a:avLst/>
          </a:prstGeom>
        </p:spPr>
      </p:pic>
      <p:sp>
        <p:nvSpPr>
          <p:cNvPr id="3" name="正方形/長方形 2"/>
          <p:cNvSpPr/>
          <p:nvPr/>
        </p:nvSpPr>
        <p:spPr>
          <a:xfrm>
            <a:off x="2418876" y="2564904"/>
            <a:ext cx="1073004" cy="2174627"/>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6" name="正方形/長方形 5"/>
          <p:cNvSpPr/>
          <p:nvPr/>
        </p:nvSpPr>
        <p:spPr>
          <a:xfrm>
            <a:off x="4579116" y="2570820"/>
            <a:ext cx="1127010" cy="2174627"/>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5" name="テキスト ボックス 4"/>
          <p:cNvSpPr txBox="1"/>
          <p:nvPr/>
        </p:nvSpPr>
        <p:spPr>
          <a:xfrm>
            <a:off x="2264704" y="4933833"/>
            <a:ext cx="3647152" cy="923330"/>
          </a:xfrm>
          <a:prstGeom prst="rect">
            <a:avLst/>
          </a:prstGeom>
          <a:solidFill>
            <a:schemeClr val="bg1"/>
          </a:solidFill>
          <a:ln w="76200">
            <a:solidFill>
              <a:srgbClr val="FF0000"/>
            </a:solidFill>
          </a:ln>
        </p:spPr>
        <p:txBody>
          <a:bodyPr wrap="none" rtlCol="0">
            <a:spAutoFit/>
          </a:bodyPr>
          <a:lstStyle/>
          <a:p>
            <a:pPr algn="ctr"/>
            <a:r>
              <a:rPr lang="ja-JP" altLang="en-US" sz="2700" dirty="0"/>
              <a:t>人の顔領域が</a:t>
            </a:r>
            <a:endParaRPr lang="en-US" altLang="ja-JP" sz="2700" dirty="0"/>
          </a:p>
          <a:p>
            <a:pPr algn="ctr"/>
            <a:r>
              <a:rPr lang="ja-JP" altLang="en-US" sz="2700" dirty="0"/>
              <a:t>上手く注視されている</a:t>
            </a:r>
            <a:endParaRPr lang="en-US" altLang="ja-JP" sz="2700" dirty="0"/>
          </a:p>
        </p:txBody>
      </p:sp>
      <p:sp>
        <p:nvSpPr>
          <p:cNvPr id="9" name="テキスト ボックス 8"/>
          <p:cNvSpPr txBox="1"/>
          <p:nvPr/>
        </p:nvSpPr>
        <p:spPr>
          <a:xfrm>
            <a:off x="5458005" y="1968172"/>
            <a:ext cx="2262159" cy="507831"/>
          </a:xfrm>
          <a:prstGeom prst="rect">
            <a:avLst/>
          </a:prstGeom>
          <a:solidFill>
            <a:schemeClr val="bg1"/>
          </a:solidFill>
          <a:ln w="76200">
            <a:solidFill>
              <a:schemeClr val="tx1"/>
            </a:solidFill>
          </a:ln>
        </p:spPr>
        <p:txBody>
          <a:bodyPr wrap="none" rtlCol="0">
            <a:spAutoFit/>
          </a:bodyPr>
          <a:lstStyle/>
          <a:p>
            <a:pPr algn="ctr"/>
            <a:r>
              <a:rPr lang="ja-JP" altLang="en-US" sz="2700" dirty="0"/>
              <a:t>注視点が分散</a:t>
            </a:r>
            <a:endParaRPr lang="en-US" altLang="ja-JP" sz="2700" dirty="0"/>
          </a:p>
        </p:txBody>
      </p:sp>
    </p:spTree>
    <p:extLst>
      <p:ext uri="{BB962C8B-B14F-4D97-AF65-F5344CB8AC3E}">
        <p14:creationId xmlns:p14="http://schemas.microsoft.com/office/powerpoint/2010/main" val="23341152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1514475" y="2137286"/>
            <a:ext cx="6812514" cy="3655314"/>
          </a:xfrm>
        </p:spPr>
        <p:txBody>
          <a:bodyPr>
            <a:normAutofit/>
          </a:bodyPr>
          <a:lstStyle/>
          <a:p>
            <a:r>
              <a:rPr lang="ja-JP" altLang="en-US" dirty="0"/>
              <a:t>人の顔領域が上手く注視されている</a:t>
            </a:r>
            <a:endParaRPr lang="en-US" altLang="ja-JP" dirty="0"/>
          </a:p>
          <a:p>
            <a:pPr marL="0" indent="0">
              <a:buNone/>
            </a:pPr>
            <a:r>
              <a:rPr lang="ja-JP" altLang="en-US" dirty="0"/>
              <a:t>→タッチが荒い</a:t>
            </a:r>
            <a:endParaRPr lang="en-US" altLang="ja-JP" dirty="0"/>
          </a:p>
          <a:p>
            <a:pPr marL="0" indent="0">
              <a:buNone/>
            </a:pPr>
            <a:endParaRPr lang="en-US" altLang="ja-JP" dirty="0"/>
          </a:p>
          <a:p>
            <a:r>
              <a:rPr lang="ja-JP" altLang="en-US" dirty="0"/>
              <a:t>注視点が分散</a:t>
            </a:r>
            <a:endParaRPr lang="en-US" altLang="ja-JP" dirty="0"/>
          </a:p>
          <a:p>
            <a:pPr marL="0" indent="0">
              <a:buNone/>
            </a:pPr>
            <a:r>
              <a:rPr lang="ja-JP" altLang="en-US" dirty="0"/>
              <a:t>→人の顔が占める割合が小さすぎる</a:t>
            </a:r>
            <a:r>
              <a:rPr lang="en-US" altLang="ja-JP" dirty="0"/>
              <a:t>/</a:t>
            </a:r>
          </a:p>
          <a:p>
            <a:pPr marL="0" indent="0">
              <a:buNone/>
            </a:pPr>
            <a:r>
              <a:rPr lang="ja-JP" altLang="en-US" dirty="0"/>
              <a:t>　 顔以外に大きく描かれているものがある</a:t>
            </a:r>
          </a:p>
          <a:p>
            <a:pPr marL="0" indent="0">
              <a:buNone/>
            </a:pP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132</a:t>
            </a:fld>
            <a:endParaRPr kumimoji="1" lang="ja-JP" altLang="en-US" dirty="0"/>
          </a:p>
        </p:txBody>
      </p:sp>
    </p:spTree>
    <p:extLst>
      <p:ext uri="{BB962C8B-B14F-4D97-AF65-F5344CB8AC3E}">
        <p14:creationId xmlns:p14="http://schemas.microsoft.com/office/powerpoint/2010/main" val="11857274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1514475" y="2137286"/>
            <a:ext cx="6812514" cy="3655314"/>
          </a:xfrm>
        </p:spPr>
        <p:txBody>
          <a:bodyPr>
            <a:normAutofit/>
          </a:bodyPr>
          <a:lstStyle/>
          <a:p>
            <a:r>
              <a:rPr lang="ja-JP" altLang="en-US" dirty="0"/>
              <a:t>人の顔領域が上手く注視されている</a:t>
            </a:r>
            <a:endParaRPr lang="en-US" altLang="ja-JP" dirty="0"/>
          </a:p>
          <a:p>
            <a:pPr marL="0" indent="0">
              <a:buNone/>
            </a:pPr>
            <a:r>
              <a:rPr lang="ja-JP" altLang="en-US" dirty="0"/>
              <a:t>→タッチが荒い</a:t>
            </a:r>
            <a:endParaRPr lang="en-US" altLang="ja-JP" dirty="0"/>
          </a:p>
          <a:p>
            <a:pPr marL="0" indent="0">
              <a:buNone/>
            </a:pPr>
            <a:endParaRPr lang="en-US" altLang="ja-JP" dirty="0"/>
          </a:p>
          <a:p>
            <a:r>
              <a:rPr lang="ja-JP" altLang="en-US" dirty="0"/>
              <a:t>注視点が分散</a:t>
            </a:r>
            <a:endParaRPr lang="en-US" altLang="ja-JP" dirty="0"/>
          </a:p>
          <a:p>
            <a:pPr marL="0" indent="0">
              <a:buNone/>
            </a:pPr>
            <a:r>
              <a:rPr lang="ja-JP" altLang="en-US" dirty="0"/>
              <a:t>→人の顔が占める割合が小さすぎる</a:t>
            </a:r>
            <a:r>
              <a:rPr lang="en-US" altLang="ja-JP" dirty="0"/>
              <a:t>/</a:t>
            </a:r>
          </a:p>
          <a:p>
            <a:pPr marL="0" indent="0">
              <a:buNone/>
            </a:pPr>
            <a:r>
              <a:rPr lang="ja-JP" altLang="en-US" dirty="0"/>
              <a:t>　 顔以外に大きく描かれているものがある</a:t>
            </a:r>
          </a:p>
          <a:p>
            <a:pPr marL="0" indent="0">
              <a:buNone/>
            </a:pPr>
            <a:endParaRPr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133</a:t>
            </a:fld>
            <a:endParaRPr kumimoji="1" lang="ja-JP" altLang="en-US" dirty="0"/>
          </a:p>
        </p:txBody>
      </p:sp>
      <p:sp>
        <p:nvSpPr>
          <p:cNvPr id="5" name="テキスト ボックス 4"/>
          <p:cNvSpPr txBox="1"/>
          <p:nvPr/>
        </p:nvSpPr>
        <p:spPr>
          <a:xfrm>
            <a:off x="2411760" y="2618911"/>
            <a:ext cx="4158462" cy="1938992"/>
          </a:xfrm>
          <a:prstGeom prst="rect">
            <a:avLst/>
          </a:prstGeom>
          <a:solidFill>
            <a:schemeClr val="bg1"/>
          </a:solidFill>
          <a:ln w="76200">
            <a:solidFill>
              <a:srgbClr val="FF0000"/>
            </a:solidFill>
          </a:ln>
        </p:spPr>
        <p:txBody>
          <a:bodyPr wrap="square" rtlCol="0">
            <a:spAutoFit/>
          </a:bodyPr>
          <a:lstStyle/>
          <a:p>
            <a:pPr algn="ctr"/>
            <a:endParaRPr lang="en-US" altLang="ja-JP" sz="3000" dirty="0"/>
          </a:p>
          <a:p>
            <a:pPr algn="ctr"/>
            <a:r>
              <a:rPr lang="ja-JP" altLang="en-US" sz="3000" dirty="0"/>
              <a:t>多義図形</a:t>
            </a:r>
            <a:endParaRPr lang="en-US" altLang="ja-JP" sz="3000" dirty="0"/>
          </a:p>
          <a:p>
            <a:pPr algn="ctr"/>
            <a:r>
              <a:rPr lang="ja-JP" altLang="en-US" sz="3000" dirty="0" err="1"/>
              <a:t>と識</a:t>
            </a:r>
            <a:r>
              <a:rPr lang="ja-JP" altLang="en-US" sz="3000" dirty="0"/>
              <a:t>別してしまった</a:t>
            </a:r>
            <a:endParaRPr lang="en-US" altLang="ja-JP" sz="3000" dirty="0"/>
          </a:p>
          <a:p>
            <a:pPr algn="ctr"/>
            <a:endParaRPr lang="ja-JP" altLang="en-US" sz="3000" dirty="0"/>
          </a:p>
        </p:txBody>
      </p:sp>
    </p:spTree>
    <p:extLst>
      <p:ext uri="{BB962C8B-B14F-4D97-AF65-F5344CB8AC3E}">
        <p14:creationId xmlns:p14="http://schemas.microsoft.com/office/powerpoint/2010/main" val="8631648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1-1 </a:t>
            </a:r>
            <a:r>
              <a:rPr lang="ja-JP" altLang="en-US" dirty="0"/>
              <a:t>誤識別画像</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134</a:t>
            </a:fld>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818" y="2240869"/>
            <a:ext cx="6858000" cy="2739101"/>
          </a:xfrm>
          <a:prstGeom prst="rect">
            <a:avLst/>
          </a:prstGeom>
        </p:spPr>
      </p:pic>
    </p:spTree>
    <p:extLst>
      <p:ext uri="{BB962C8B-B14F-4D97-AF65-F5344CB8AC3E}">
        <p14:creationId xmlns:p14="http://schemas.microsoft.com/office/powerpoint/2010/main" val="815789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1-1 </a:t>
            </a:r>
            <a:r>
              <a:rPr lang="ja-JP" altLang="en-US" dirty="0"/>
              <a:t>誤識別画像</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135</a:t>
            </a:fld>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818" y="2240869"/>
            <a:ext cx="6858000" cy="2739101"/>
          </a:xfrm>
          <a:prstGeom prst="rect">
            <a:avLst/>
          </a:prstGeom>
        </p:spPr>
      </p:pic>
      <p:sp>
        <p:nvSpPr>
          <p:cNvPr id="6" name="テキスト ボックス 5"/>
          <p:cNvSpPr txBox="1"/>
          <p:nvPr/>
        </p:nvSpPr>
        <p:spPr>
          <a:xfrm>
            <a:off x="1161786" y="5034483"/>
            <a:ext cx="5724645" cy="923330"/>
          </a:xfrm>
          <a:prstGeom prst="rect">
            <a:avLst/>
          </a:prstGeom>
          <a:solidFill>
            <a:schemeClr val="bg1"/>
          </a:solidFill>
          <a:ln w="76200">
            <a:solidFill>
              <a:srgbClr val="FF0000"/>
            </a:solidFill>
          </a:ln>
        </p:spPr>
        <p:txBody>
          <a:bodyPr wrap="none" rtlCol="0">
            <a:spAutoFit/>
          </a:bodyPr>
          <a:lstStyle/>
          <a:p>
            <a:pPr algn="ctr"/>
            <a:r>
              <a:rPr lang="ja-JP" altLang="en-US" sz="2700" dirty="0"/>
              <a:t>注視点が局所的</a:t>
            </a:r>
            <a:endParaRPr lang="en-US" altLang="ja-JP" sz="2700" dirty="0"/>
          </a:p>
          <a:p>
            <a:pPr algn="ctr"/>
            <a:r>
              <a:rPr lang="ja-JP" altLang="en-US" sz="2700" dirty="0"/>
              <a:t>→風景画像として認識されていない</a:t>
            </a:r>
          </a:p>
        </p:txBody>
      </p:sp>
    </p:spTree>
    <p:extLst>
      <p:ext uri="{BB962C8B-B14F-4D97-AF65-F5344CB8AC3E}">
        <p14:creationId xmlns:p14="http://schemas.microsoft.com/office/powerpoint/2010/main" val="28268205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1485900" y="2057400"/>
            <a:ext cx="6218448" cy="3655314"/>
          </a:xfrm>
        </p:spPr>
        <p:txBody>
          <a:bodyPr/>
          <a:lstStyle/>
          <a:p>
            <a:r>
              <a:rPr lang="ja-JP" altLang="en-US" dirty="0"/>
              <a:t>注視点が局所的</a:t>
            </a:r>
            <a:endParaRPr lang="en-US" altLang="ja-JP" dirty="0"/>
          </a:p>
          <a:p>
            <a:pPr marL="0" indent="0">
              <a:buNone/>
            </a:pPr>
            <a:r>
              <a:rPr lang="ja-JP" altLang="en-US" dirty="0"/>
              <a:t>→風景画像として正しく識別されていない</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136</a:t>
            </a:fld>
            <a:endParaRPr kumimoji="1" lang="ja-JP" altLang="en-US" dirty="0"/>
          </a:p>
        </p:txBody>
      </p:sp>
    </p:spTree>
    <p:extLst>
      <p:ext uri="{BB962C8B-B14F-4D97-AF65-F5344CB8AC3E}">
        <p14:creationId xmlns:p14="http://schemas.microsoft.com/office/powerpoint/2010/main" val="4140795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2" descr="C:\Users\ha1f1\Documents\2019後期-20191211T124818Z-001\2019後期\2019後期研究発表会\pic\1,1\a\3_345.jpg"/>
          <p:cNvPicPr>
            <a:picLocks noChangeAspect="1" noChangeArrowheads="1"/>
          </p:cNvPicPr>
          <p:nvPr/>
        </p:nvPicPr>
        <p:blipFill>
          <a:blip r:embed="rId3" cstate="print"/>
          <a:srcRect/>
          <a:stretch>
            <a:fillRect/>
          </a:stretch>
        </p:blipFill>
        <p:spPr bwMode="auto">
          <a:xfrm rot="20842025">
            <a:off x="6836339" y="2527364"/>
            <a:ext cx="1066282" cy="1350000"/>
          </a:xfrm>
          <a:prstGeom prst="rect">
            <a:avLst/>
          </a:prstGeom>
          <a:noFill/>
        </p:spPr>
      </p:pic>
      <p:sp>
        <p:nvSpPr>
          <p:cNvPr id="2" name="タイトル 1"/>
          <p:cNvSpPr>
            <a:spLocks noGrp="1"/>
          </p:cNvSpPr>
          <p:nvPr>
            <p:ph type="title"/>
          </p:nvPr>
        </p:nvSpPr>
        <p:spPr/>
        <p:txBody>
          <a:bodyPr/>
          <a:lstStyle/>
          <a:p>
            <a:r>
              <a:rPr lang="ja-JP" altLang="en-US" dirty="0"/>
              <a:t>実験 </a:t>
            </a:r>
            <a:r>
              <a:rPr lang="en-US" altLang="ja-JP" dirty="0"/>
              <a:t>1-2 </a:t>
            </a:r>
            <a:r>
              <a:rPr lang="ja-JP" altLang="en-US" dirty="0"/>
              <a:t>目的</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137</a:t>
            </a:fld>
            <a:endParaRPr kumimoji="1" lang="ja-JP" altLang="en-US" dirty="0"/>
          </a:p>
        </p:txBody>
      </p:sp>
      <p:sp>
        <p:nvSpPr>
          <p:cNvPr id="9" name="テキスト ボックス 8"/>
          <p:cNvSpPr txBox="1"/>
          <p:nvPr/>
        </p:nvSpPr>
        <p:spPr>
          <a:xfrm>
            <a:off x="481507" y="5474259"/>
            <a:ext cx="3118161" cy="300082"/>
          </a:xfrm>
          <a:prstGeom prst="rect">
            <a:avLst/>
          </a:prstGeom>
          <a:noFill/>
        </p:spPr>
        <p:txBody>
          <a:bodyPr wrap="none" rtlCol="0">
            <a:spAutoFit/>
          </a:bodyPr>
          <a:lstStyle/>
          <a:p>
            <a:r>
              <a:rPr lang="en-US" altLang="ja-JP" sz="1350" dirty="0" err="1"/>
              <a:t>Pinterest</a:t>
            </a:r>
            <a:r>
              <a:rPr lang="en-US" altLang="ja-JP" sz="1350" dirty="0"/>
              <a:t>. https://www.pinterest.jp/.</a:t>
            </a:r>
          </a:p>
        </p:txBody>
      </p:sp>
      <p:pic>
        <p:nvPicPr>
          <p:cNvPr id="196610" name="Picture 2" descr="C:\Users\ha1f1\Documents\2019後期-20191211T124818Z-001\2019後期\2019後期研究発表会\pic\pinterest\00c3630273a92aeee1ae5915ba1f6f9e.jpg"/>
          <p:cNvPicPr>
            <a:picLocks noChangeAspect="1" noChangeArrowheads="1"/>
          </p:cNvPicPr>
          <p:nvPr/>
        </p:nvPicPr>
        <p:blipFill>
          <a:blip r:embed="rId4" cstate="print"/>
          <a:srcRect/>
          <a:stretch>
            <a:fillRect/>
          </a:stretch>
        </p:blipFill>
        <p:spPr bwMode="auto">
          <a:xfrm>
            <a:off x="636650" y="2768914"/>
            <a:ext cx="1434224" cy="929815"/>
          </a:xfrm>
          <a:prstGeom prst="rect">
            <a:avLst/>
          </a:prstGeom>
          <a:noFill/>
        </p:spPr>
      </p:pic>
      <p:pic>
        <p:nvPicPr>
          <p:cNvPr id="196613" name="Picture 5" descr="C:\Users\ha1f1\Documents\2019後期-20191211T124818Z-001\2019後期\2019後期研究発表会\pic\pinterest\ffb6a244948f76f19b5dd26f6a3276ab.jpg"/>
          <p:cNvPicPr>
            <a:picLocks noChangeAspect="1" noChangeArrowheads="1"/>
          </p:cNvPicPr>
          <p:nvPr/>
        </p:nvPicPr>
        <p:blipFill>
          <a:blip r:embed="rId5" cstate="print"/>
          <a:srcRect/>
          <a:stretch>
            <a:fillRect/>
          </a:stretch>
        </p:blipFill>
        <p:spPr bwMode="auto">
          <a:xfrm>
            <a:off x="717348" y="4217878"/>
            <a:ext cx="1012017" cy="1012017"/>
          </a:xfrm>
          <a:prstGeom prst="rect">
            <a:avLst/>
          </a:prstGeom>
          <a:noFill/>
        </p:spPr>
      </p:pic>
      <p:pic>
        <p:nvPicPr>
          <p:cNvPr id="196611" name="Picture 3" descr="C:\Users\ha1f1\Documents\2019後期-20191211T124818Z-001\2019後期\2019後期研究発表会\pic\pinterest\dd6057c8a6fd7b706d5f2e019785b978.jpg"/>
          <p:cNvPicPr>
            <a:picLocks noChangeAspect="1" noChangeArrowheads="1"/>
          </p:cNvPicPr>
          <p:nvPr/>
        </p:nvPicPr>
        <p:blipFill>
          <a:blip r:embed="rId6" cstate="print"/>
          <a:srcRect/>
          <a:stretch>
            <a:fillRect/>
          </a:stretch>
        </p:blipFill>
        <p:spPr bwMode="auto">
          <a:xfrm>
            <a:off x="2071450" y="4185091"/>
            <a:ext cx="1094333" cy="1094333"/>
          </a:xfrm>
          <a:prstGeom prst="rect">
            <a:avLst/>
          </a:prstGeom>
          <a:noFill/>
        </p:spPr>
      </p:pic>
      <p:pic>
        <p:nvPicPr>
          <p:cNvPr id="196612" name="Picture 4" descr="C:\Users\ha1f1\Documents\2019後期-20191211T124818Z-001\2019後期\2019後期研究発表会\pic\pinterest\fe2a42ad3a7113f072c8b885a4dbdbb9.jpg"/>
          <p:cNvPicPr>
            <a:picLocks noChangeAspect="1" noChangeArrowheads="1"/>
          </p:cNvPicPr>
          <p:nvPr/>
        </p:nvPicPr>
        <p:blipFill>
          <a:blip r:embed="rId7" cstate="print"/>
          <a:srcRect/>
          <a:stretch>
            <a:fillRect/>
          </a:stretch>
        </p:blipFill>
        <p:spPr bwMode="auto">
          <a:xfrm>
            <a:off x="2176625" y="2732994"/>
            <a:ext cx="1029015" cy="989773"/>
          </a:xfrm>
          <a:prstGeom prst="rect">
            <a:avLst/>
          </a:prstGeom>
          <a:noFill/>
        </p:spPr>
      </p:pic>
      <p:pic>
        <p:nvPicPr>
          <p:cNvPr id="10" name="Picture 1" descr="C:\Users\ha1f1\Documents\2019後期-20191211T124818Z-001\2019後期\2019後期研究発表会\pic\frog\a\frog0.jpg"/>
          <p:cNvPicPr>
            <a:picLocks noChangeAspect="1" noChangeArrowheads="1"/>
          </p:cNvPicPr>
          <p:nvPr/>
        </p:nvPicPr>
        <p:blipFill>
          <a:blip r:embed="rId8" cstate="print"/>
          <a:srcRect/>
          <a:stretch>
            <a:fillRect/>
          </a:stretch>
        </p:blipFill>
        <p:spPr bwMode="auto">
          <a:xfrm rot="16200000">
            <a:off x="4754337" y="2712170"/>
            <a:ext cx="1080000" cy="1080000"/>
          </a:xfrm>
          <a:prstGeom prst="rect">
            <a:avLst/>
          </a:prstGeom>
          <a:noFill/>
        </p:spPr>
      </p:pic>
      <p:sp>
        <p:nvSpPr>
          <p:cNvPr id="16" name="角丸四角形 15"/>
          <p:cNvSpPr/>
          <p:nvPr/>
        </p:nvSpPr>
        <p:spPr>
          <a:xfrm>
            <a:off x="426659" y="2506429"/>
            <a:ext cx="2968113" cy="28667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角丸四角形 20"/>
          <p:cNvSpPr/>
          <p:nvPr/>
        </p:nvSpPr>
        <p:spPr>
          <a:xfrm>
            <a:off x="3926145" y="2506429"/>
            <a:ext cx="4750311" cy="28667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p:cNvSpPr txBox="1"/>
          <p:nvPr/>
        </p:nvSpPr>
        <p:spPr>
          <a:xfrm>
            <a:off x="317968" y="2116924"/>
            <a:ext cx="3565400" cy="415498"/>
          </a:xfrm>
          <a:prstGeom prst="rect">
            <a:avLst/>
          </a:prstGeom>
          <a:noFill/>
        </p:spPr>
        <p:txBody>
          <a:bodyPr wrap="none" rtlCol="0">
            <a:spAutoFit/>
          </a:bodyPr>
          <a:lstStyle/>
          <a:p>
            <a:r>
              <a:rPr lang="ja-JP" altLang="en-US" sz="2100" dirty="0"/>
              <a:t>一義画像（</a:t>
            </a:r>
            <a:r>
              <a:rPr lang="en-US" altLang="ja-JP" sz="2100" dirty="0"/>
              <a:t>4</a:t>
            </a:r>
            <a:r>
              <a:rPr lang="ja-JP" altLang="en-US" sz="2100" dirty="0"/>
              <a:t>クラス）で学習</a:t>
            </a:r>
          </a:p>
        </p:txBody>
      </p:sp>
      <p:sp>
        <p:nvSpPr>
          <p:cNvPr id="24" name="テキスト ボックス 23"/>
          <p:cNvSpPr txBox="1"/>
          <p:nvPr/>
        </p:nvSpPr>
        <p:spPr>
          <a:xfrm>
            <a:off x="4019677" y="2109408"/>
            <a:ext cx="4581703" cy="415498"/>
          </a:xfrm>
          <a:prstGeom prst="rect">
            <a:avLst/>
          </a:prstGeom>
          <a:noFill/>
        </p:spPr>
        <p:txBody>
          <a:bodyPr wrap="none" rtlCol="0">
            <a:spAutoFit/>
          </a:bodyPr>
          <a:lstStyle/>
          <a:p>
            <a:r>
              <a:rPr lang="ja-JP" altLang="en-US" sz="2100" dirty="0"/>
              <a:t>多義画像と一義画像</a:t>
            </a:r>
            <a:r>
              <a:rPr lang="en-US" altLang="ja-JP" sz="2100" dirty="0"/>
              <a:t>(6</a:t>
            </a:r>
            <a:r>
              <a:rPr lang="ja-JP" altLang="en-US" sz="2100" dirty="0"/>
              <a:t>クラス</a:t>
            </a:r>
            <a:r>
              <a:rPr lang="en-US" altLang="ja-JP" sz="2100" dirty="0"/>
              <a:t>)</a:t>
            </a:r>
            <a:r>
              <a:rPr lang="ja-JP" altLang="en-US" sz="2100" dirty="0" err="1"/>
              <a:t>を識</a:t>
            </a:r>
            <a:r>
              <a:rPr lang="ja-JP" altLang="en-US" sz="2100" dirty="0"/>
              <a:t>別</a:t>
            </a:r>
          </a:p>
        </p:txBody>
      </p:sp>
      <p:sp>
        <p:nvSpPr>
          <p:cNvPr id="5" name="右矢印 4"/>
          <p:cNvSpPr/>
          <p:nvPr/>
        </p:nvSpPr>
        <p:spPr>
          <a:xfrm>
            <a:off x="3242228" y="3805233"/>
            <a:ext cx="836462" cy="323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3" name="図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5538" y="3949879"/>
            <a:ext cx="1205756" cy="1205756"/>
          </a:xfrm>
          <a:prstGeom prst="rect">
            <a:avLst/>
          </a:prstGeom>
        </p:spPr>
      </p:pic>
      <p:pic>
        <p:nvPicPr>
          <p:cNvPr id="8" name="図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23376" y="4042693"/>
            <a:ext cx="1080000" cy="1080000"/>
          </a:xfrm>
          <a:prstGeom prst="rect">
            <a:avLst/>
          </a:prstGeom>
        </p:spPr>
      </p:pic>
      <p:pic>
        <p:nvPicPr>
          <p:cNvPr id="14" name="図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7839" y="4075328"/>
            <a:ext cx="1080000" cy="1080000"/>
          </a:xfrm>
          <a:prstGeom prst="rect">
            <a:avLst/>
          </a:prstGeom>
        </p:spPr>
      </p:pic>
      <p:pic>
        <p:nvPicPr>
          <p:cNvPr id="15" name="図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51063" y="3991024"/>
            <a:ext cx="1080000" cy="1080000"/>
          </a:xfrm>
          <a:prstGeom prst="rect">
            <a:avLst/>
          </a:prstGeom>
        </p:spPr>
      </p:pic>
    </p:spTree>
    <p:extLst>
      <p:ext uri="{BB962C8B-B14F-4D97-AF65-F5344CB8AC3E}">
        <p14:creationId xmlns:p14="http://schemas.microsoft.com/office/powerpoint/2010/main" val="4669830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538" y="3949879"/>
            <a:ext cx="1205756" cy="1205756"/>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3376" y="4042693"/>
            <a:ext cx="1080000" cy="1080000"/>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7839" y="4075328"/>
            <a:ext cx="1080000" cy="1080000"/>
          </a:xfrm>
          <a:prstGeom prst="rect">
            <a:avLst/>
          </a:prstGeom>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1063" y="3991024"/>
            <a:ext cx="1080000" cy="1080000"/>
          </a:xfrm>
          <a:prstGeom prst="rect">
            <a:avLst/>
          </a:prstGeom>
        </p:spPr>
      </p:pic>
      <p:pic>
        <p:nvPicPr>
          <p:cNvPr id="13" name="Picture 2" descr="C:\Users\ha1f1\Documents\2019後期-20191211T124818Z-001\2019後期\2019後期研究発表会\pic\1,1\a\3_345.jpg"/>
          <p:cNvPicPr>
            <a:picLocks noChangeAspect="1" noChangeArrowheads="1"/>
          </p:cNvPicPr>
          <p:nvPr/>
        </p:nvPicPr>
        <p:blipFill>
          <a:blip r:embed="rId7" cstate="print"/>
          <a:srcRect/>
          <a:stretch>
            <a:fillRect/>
          </a:stretch>
        </p:blipFill>
        <p:spPr bwMode="auto">
          <a:xfrm rot="20842025">
            <a:off x="6836339" y="2527364"/>
            <a:ext cx="1066282" cy="1350000"/>
          </a:xfrm>
          <a:prstGeom prst="rect">
            <a:avLst/>
          </a:prstGeom>
          <a:noFill/>
        </p:spPr>
      </p:pic>
      <p:sp>
        <p:nvSpPr>
          <p:cNvPr id="2" name="タイトル 1"/>
          <p:cNvSpPr>
            <a:spLocks noGrp="1"/>
          </p:cNvSpPr>
          <p:nvPr>
            <p:ph type="title"/>
          </p:nvPr>
        </p:nvSpPr>
        <p:spPr/>
        <p:txBody>
          <a:bodyPr/>
          <a:lstStyle/>
          <a:p>
            <a:r>
              <a:rPr lang="ja-JP" altLang="en-US" dirty="0"/>
              <a:t>実験 </a:t>
            </a:r>
            <a:r>
              <a:rPr lang="en-US" altLang="ja-JP" dirty="0"/>
              <a:t>1-2 </a:t>
            </a:r>
            <a:r>
              <a:rPr lang="ja-JP" altLang="en-US" dirty="0"/>
              <a:t>目的</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138</a:t>
            </a:fld>
            <a:endParaRPr kumimoji="1" lang="ja-JP" altLang="en-US" dirty="0"/>
          </a:p>
        </p:txBody>
      </p:sp>
      <p:sp>
        <p:nvSpPr>
          <p:cNvPr id="9" name="テキスト ボックス 8"/>
          <p:cNvSpPr txBox="1"/>
          <p:nvPr/>
        </p:nvSpPr>
        <p:spPr>
          <a:xfrm>
            <a:off x="481507" y="5474259"/>
            <a:ext cx="3118161" cy="300082"/>
          </a:xfrm>
          <a:prstGeom prst="rect">
            <a:avLst/>
          </a:prstGeom>
          <a:noFill/>
        </p:spPr>
        <p:txBody>
          <a:bodyPr wrap="none" rtlCol="0">
            <a:spAutoFit/>
          </a:bodyPr>
          <a:lstStyle/>
          <a:p>
            <a:r>
              <a:rPr lang="en-US" altLang="ja-JP" sz="1350" dirty="0" err="1"/>
              <a:t>Pinterest</a:t>
            </a:r>
            <a:r>
              <a:rPr lang="en-US" altLang="ja-JP" sz="1350" dirty="0"/>
              <a:t>. https://www.pinterest.jp/.</a:t>
            </a:r>
          </a:p>
        </p:txBody>
      </p:sp>
      <p:pic>
        <p:nvPicPr>
          <p:cNvPr id="196610" name="Picture 2" descr="C:\Users\ha1f1\Documents\2019後期-20191211T124818Z-001\2019後期\2019後期研究発表会\pic\pinterest\00c3630273a92aeee1ae5915ba1f6f9e.jpg"/>
          <p:cNvPicPr>
            <a:picLocks noChangeAspect="1" noChangeArrowheads="1"/>
          </p:cNvPicPr>
          <p:nvPr/>
        </p:nvPicPr>
        <p:blipFill>
          <a:blip r:embed="rId8" cstate="print"/>
          <a:srcRect/>
          <a:stretch>
            <a:fillRect/>
          </a:stretch>
        </p:blipFill>
        <p:spPr bwMode="auto">
          <a:xfrm>
            <a:off x="636650" y="2768914"/>
            <a:ext cx="1434224" cy="929815"/>
          </a:xfrm>
          <a:prstGeom prst="rect">
            <a:avLst/>
          </a:prstGeom>
          <a:noFill/>
        </p:spPr>
      </p:pic>
      <p:pic>
        <p:nvPicPr>
          <p:cNvPr id="196613" name="Picture 5" descr="C:\Users\ha1f1\Documents\2019後期-20191211T124818Z-001\2019後期\2019後期研究発表会\pic\pinterest\ffb6a244948f76f19b5dd26f6a3276ab.jpg"/>
          <p:cNvPicPr>
            <a:picLocks noChangeAspect="1" noChangeArrowheads="1"/>
          </p:cNvPicPr>
          <p:nvPr/>
        </p:nvPicPr>
        <p:blipFill>
          <a:blip r:embed="rId9" cstate="print"/>
          <a:srcRect/>
          <a:stretch>
            <a:fillRect/>
          </a:stretch>
        </p:blipFill>
        <p:spPr bwMode="auto">
          <a:xfrm>
            <a:off x="717348" y="4217878"/>
            <a:ext cx="1012017" cy="1012017"/>
          </a:xfrm>
          <a:prstGeom prst="rect">
            <a:avLst/>
          </a:prstGeom>
          <a:noFill/>
        </p:spPr>
      </p:pic>
      <p:pic>
        <p:nvPicPr>
          <p:cNvPr id="196611" name="Picture 3" descr="C:\Users\ha1f1\Documents\2019後期-20191211T124818Z-001\2019後期\2019後期研究発表会\pic\pinterest\dd6057c8a6fd7b706d5f2e019785b978.jpg"/>
          <p:cNvPicPr>
            <a:picLocks noChangeAspect="1" noChangeArrowheads="1"/>
          </p:cNvPicPr>
          <p:nvPr/>
        </p:nvPicPr>
        <p:blipFill>
          <a:blip r:embed="rId10" cstate="print"/>
          <a:srcRect/>
          <a:stretch>
            <a:fillRect/>
          </a:stretch>
        </p:blipFill>
        <p:spPr bwMode="auto">
          <a:xfrm>
            <a:off x="2071450" y="4185091"/>
            <a:ext cx="1094333" cy="1094333"/>
          </a:xfrm>
          <a:prstGeom prst="rect">
            <a:avLst/>
          </a:prstGeom>
          <a:noFill/>
        </p:spPr>
      </p:pic>
      <p:pic>
        <p:nvPicPr>
          <p:cNvPr id="196612" name="Picture 4" descr="C:\Users\ha1f1\Documents\2019後期-20191211T124818Z-001\2019後期\2019後期研究発表会\pic\pinterest\fe2a42ad3a7113f072c8b885a4dbdbb9.jpg"/>
          <p:cNvPicPr>
            <a:picLocks noChangeAspect="1" noChangeArrowheads="1"/>
          </p:cNvPicPr>
          <p:nvPr/>
        </p:nvPicPr>
        <p:blipFill>
          <a:blip r:embed="rId11" cstate="print"/>
          <a:srcRect/>
          <a:stretch>
            <a:fillRect/>
          </a:stretch>
        </p:blipFill>
        <p:spPr bwMode="auto">
          <a:xfrm>
            <a:off x="2176625" y="2732994"/>
            <a:ext cx="1029015" cy="989773"/>
          </a:xfrm>
          <a:prstGeom prst="rect">
            <a:avLst/>
          </a:prstGeom>
          <a:noFill/>
        </p:spPr>
      </p:pic>
      <p:pic>
        <p:nvPicPr>
          <p:cNvPr id="10" name="Picture 1" descr="C:\Users\ha1f1\Documents\2019後期-20191211T124818Z-001\2019後期\2019後期研究発表会\pic\frog\a\frog0.jpg"/>
          <p:cNvPicPr>
            <a:picLocks noChangeAspect="1" noChangeArrowheads="1"/>
          </p:cNvPicPr>
          <p:nvPr/>
        </p:nvPicPr>
        <p:blipFill>
          <a:blip r:embed="rId12" cstate="print"/>
          <a:srcRect/>
          <a:stretch>
            <a:fillRect/>
          </a:stretch>
        </p:blipFill>
        <p:spPr bwMode="auto">
          <a:xfrm rot="16200000">
            <a:off x="4754337" y="2712170"/>
            <a:ext cx="1080000" cy="1080000"/>
          </a:xfrm>
          <a:prstGeom prst="rect">
            <a:avLst/>
          </a:prstGeom>
          <a:noFill/>
        </p:spPr>
      </p:pic>
      <p:sp>
        <p:nvSpPr>
          <p:cNvPr id="16" name="角丸四角形 15"/>
          <p:cNvSpPr/>
          <p:nvPr/>
        </p:nvSpPr>
        <p:spPr>
          <a:xfrm>
            <a:off x="426659" y="2506429"/>
            <a:ext cx="2968113" cy="28667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回転させても</a:t>
            </a:r>
            <a:endParaRPr lang="en-US" altLang="ja-JP" sz="2400" dirty="0">
              <a:solidFill>
                <a:schemeClr val="tx1"/>
              </a:solidFill>
            </a:endParaRPr>
          </a:p>
          <a:p>
            <a:pPr algn="ctr"/>
            <a:r>
              <a:rPr lang="en-US" altLang="ja-JP" sz="2400" dirty="0">
                <a:solidFill>
                  <a:schemeClr val="tx1"/>
                </a:solidFill>
              </a:rPr>
              <a:t>1</a:t>
            </a:r>
            <a:r>
              <a:rPr lang="ja-JP" altLang="en-US" sz="2400" dirty="0" err="1">
                <a:solidFill>
                  <a:schemeClr val="tx1"/>
                </a:solidFill>
              </a:rPr>
              <a:t>つの</a:t>
            </a:r>
            <a:r>
              <a:rPr lang="ja-JP" altLang="en-US" sz="2400" dirty="0">
                <a:solidFill>
                  <a:schemeClr val="tx1"/>
                </a:solidFill>
              </a:rPr>
              <a:t>オブジェクト</a:t>
            </a:r>
          </a:p>
        </p:txBody>
      </p:sp>
      <p:sp>
        <p:nvSpPr>
          <p:cNvPr id="21" name="角丸四角形 20"/>
          <p:cNvSpPr/>
          <p:nvPr/>
        </p:nvSpPr>
        <p:spPr>
          <a:xfrm>
            <a:off x="3926145" y="2506429"/>
            <a:ext cx="4750311" cy="28667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回転させると</a:t>
            </a:r>
            <a:endParaRPr lang="en-US" altLang="ja-JP" sz="2400" dirty="0">
              <a:solidFill>
                <a:schemeClr val="tx1"/>
              </a:solidFill>
            </a:endParaRPr>
          </a:p>
          <a:p>
            <a:pPr algn="ctr"/>
            <a:r>
              <a:rPr lang="en-US" altLang="ja-JP" sz="2400" dirty="0">
                <a:solidFill>
                  <a:schemeClr val="tx1"/>
                </a:solidFill>
              </a:rPr>
              <a:t>2</a:t>
            </a:r>
            <a:r>
              <a:rPr lang="ja-JP" altLang="en-US" sz="2400" dirty="0" err="1">
                <a:solidFill>
                  <a:schemeClr val="tx1"/>
                </a:solidFill>
              </a:rPr>
              <a:t>つの</a:t>
            </a:r>
            <a:r>
              <a:rPr lang="ja-JP" altLang="en-US" sz="2400" dirty="0">
                <a:solidFill>
                  <a:schemeClr val="tx1"/>
                </a:solidFill>
              </a:rPr>
              <a:t>オブジェクトが見える</a:t>
            </a:r>
            <a:endParaRPr lang="en-US" altLang="ja-JP" sz="2400" dirty="0">
              <a:solidFill>
                <a:schemeClr val="tx1"/>
              </a:solidFill>
            </a:endParaRPr>
          </a:p>
          <a:p>
            <a:pPr algn="ctr"/>
            <a:r>
              <a:rPr lang="en-US" altLang="ja-JP" sz="2400" dirty="0">
                <a:solidFill>
                  <a:schemeClr val="tx1"/>
                </a:solidFill>
              </a:rPr>
              <a:t>(</a:t>
            </a:r>
            <a:r>
              <a:rPr lang="ja-JP" altLang="en-US" sz="2400" dirty="0">
                <a:solidFill>
                  <a:schemeClr val="tx1"/>
                </a:solidFill>
              </a:rPr>
              <a:t>多義画像</a:t>
            </a:r>
            <a:r>
              <a:rPr lang="en-US" altLang="ja-JP" sz="2400" dirty="0">
                <a:solidFill>
                  <a:schemeClr val="tx1"/>
                </a:solidFill>
              </a:rPr>
              <a:t>)</a:t>
            </a:r>
          </a:p>
          <a:p>
            <a:pPr algn="ctr"/>
            <a:endParaRPr lang="en-US" altLang="ja-JP" sz="2400" dirty="0">
              <a:solidFill>
                <a:schemeClr val="tx1"/>
              </a:solidFill>
            </a:endParaRPr>
          </a:p>
          <a:p>
            <a:pPr algn="ctr"/>
            <a:r>
              <a:rPr lang="ja-JP" altLang="en-US" sz="2400" dirty="0">
                <a:solidFill>
                  <a:schemeClr val="tx1"/>
                </a:solidFill>
              </a:rPr>
              <a:t>回転させても</a:t>
            </a:r>
            <a:endParaRPr lang="en-US" altLang="ja-JP" sz="2400" dirty="0">
              <a:solidFill>
                <a:schemeClr val="tx1"/>
              </a:solidFill>
            </a:endParaRPr>
          </a:p>
          <a:p>
            <a:pPr algn="ctr"/>
            <a:r>
              <a:rPr lang="en-US" altLang="ja-JP" sz="2400" dirty="0">
                <a:solidFill>
                  <a:schemeClr val="tx1"/>
                </a:solidFill>
              </a:rPr>
              <a:t>1</a:t>
            </a:r>
            <a:r>
              <a:rPr lang="ja-JP" altLang="en-US" sz="2400" dirty="0" err="1">
                <a:solidFill>
                  <a:schemeClr val="tx1"/>
                </a:solidFill>
              </a:rPr>
              <a:t>つの</a:t>
            </a:r>
            <a:r>
              <a:rPr lang="ja-JP" altLang="en-US" sz="2400" dirty="0">
                <a:solidFill>
                  <a:schemeClr val="tx1"/>
                </a:solidFill>
              </a:rPr>
              <a:t>オブジェクト</a:t>
            </a:r>
            <a:endParaRPr lang="en-US" altLang="ja-JP" sz="2400" dirty="0">
              <a:solidFill>
                <a:schemeClr val="tx1"/>
              </a:solidFill>
            </a:endParaRPr>
          </a:p>
          <a:p>
            <a:pPr algn="ctr"/>
            <a:r>
              <a:rPr lang="en-US" altLang="ja-JP" sz="2400" dirty="0">
                <a:solidFill>
                  <a:schemeClr val="tx1"/>
                </a:solidFill>
              </a:rPr>
              <a:t>(</a:t>
            </a:r>
            <a:r>
              <a:rPr lang="ja-JP" altLang="en-US" sz="2400" dirty="0">
                <a:solidFill>
                  <a:schemeClr val="tx1"/>
                </a:solidFill>
              </a:rPr>
              <a:t>一義画像</a:t>
            </a:r>
            <a:r>
              <a:rPr lang="en-US" altLang="ja-JP" sz="2400" dirty="0">
                <a:solidFill>
                  <a:schemeClr val="tx1"/>
                </a:solidFill>
              </a:rPr>
              <a:t>)</a:t>
            </a:r>
            <a:endParaRPr lang="ja-JP" altLang="en-US" sz="2400" dirty="0">
              <a:solidFill>
                <a:schemeClr val="tx1"/>
              </a:solidFill>
            </a:endParaRPr>
          </a:p>
        </p:txBody>
      </p:sp>
      <p:sp>
        <p:nvSpPr>
          <p:cNvPr id="7" name="テキスト ボックス 6"/>
          <p:cNvSpPr txBox="1"/>
          <p:nvPr/>
        </p:nvSpPr>
        <p:spPr>
          <a:xfrm>
            <a:off x="317968" y="2116924"/>
            <a:ext cx="3565400" cy="415498"/>
          </a:xfrm>
          <a:prstGeom prst="rect">
            <a:avLst/>
          </a:prstGeom>
          <a:noFill/>
        </p:spPr>
        <p:txBody>
          <a:bodyPr wrap="none" rtlCol="0">
            <a:spAutoFit/>
          </a:bodyPr>
          <a:lstStyle/>
          <a:p>
            <a:r>
              <a:rPr lang="ja-JP" altLang="en-US" sz="2100" dirty="0"/>
              <a:t>一義画像（</a:t>
            </a:r>
            <a:r>
              <a:rPr lang="en-US" altLang="ja-JP" sz="2100" dirty="0"/>
              <a:t>4</a:t>
            </a:r>
            <a:r>
              <a:rPr lang="ja-JP" altLang="en-US" sz="2100" dirty="0"/>
              <a:t>クラス）で学習</a:t>
            </a:r>
          </a:p>
        </p:txBody>
      </p:sp>
      <p:sp>
        <p:nvSpPr>
          <p:cNvPr id="24" name="テキスト ボックス 23"/>
          <p:cNvSpPr txBox="1"/>
          <p:nvPr/>
        </p:nvSpPr>
        <p:spPr>
          <a:xfrm>
            <a:off x="4019677" y="2109408"/>
            <a:ext cx="4581703" cy="415498"/>
          </a:xfrm>
          <a:prstGeom prst="rect">
            <a:avLst/>
          </a:prstGeom>
          <a:noFill/>
        </p:spPr>
        <p:txBody>
          <a:bodyPr wrap="none" rtlCol="0">
            <a:spAutoFit/>
          </a:bodyPr>
          <a:lstStyle/>
          <a:p>
            <a:r>
              <a:rPr lang="ja-JP" altLang="en-US" sz="2100" dirty="0"/>
              <a:t>多義画像と一義画像</a:t>
            </a:r>
            <a:r>
              <a:rPr lang="en-US" altLang="ja-JP" sz="2100" dirty="0"/>
              <a:t>(6</a:t>
            </a:r>
            <a:r>
              <a:rPr lang="ja-JP" altLang="en-US" sz="2100" dirty="0"/>
              <a:t>クラス</a:t>
            </a:r>
            <a:r>
              <a:rPr lang="en-US" altLang="ja-JP" sz="2100" dirty="0"/>
              <a:t>)</a:t>
            </a:r>
            <a:r>
              <a:rPr lang="ja-JP" altLang="en-US" sz="2100" dirty="0" err="1"/>
              <a:t>を識</a:t>
            </a:r>
            <a:r>
              <a:rPr lang="ja-JP" altLang="en-US" sz="2100" dirty="0"/>
              <a:t>別</a:t>
            </a:r>
          </a:p>
        </p:txBody>
      </p:sp>
      <p:sp>
        <p:nvSpPr>
          <p:cNvPr id="5" name="右矢印 4"/>
          <p:cNvSpPr/>
          <p:nvPr/>
        </p:nvSpPr>
        <p:spPr>
          <a:xfrm>
            <a:off x="3242228" y="3805233"/>
            <a:ext cx="836462" cy="323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2137962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1-2 </a:t>
            </a:r>
            <a:r>
              <a:rPr kumimoji="1" lang="ja-JP" altLang="en-US" dirty="0"/>
              <a:t>条件</a:t>
            </a:r>
          </a:p>
        </p:txBody>
      </p:sp>
      <p:graphicFrame>
        <p:nvGraphicFramePr>
          <p:cNvPr id="5" name="コンテンツ プレースホルダー 4"/>
          <p:cNvGraphicFramePr>
            <a:graphicFrameLocks noGrp="1"/>
          </p:cNvGraphicFramePr>
          <p:nvPr>
            <p:ph idx="1"/>
          </p:nvPr>
        </p:nvGraphicFramePr>
        <p:xfrm>
          <a:off x="1143000" y="1864503"/>
          <a:ext cx="6723366" cy="3497580"/>
        </p:xfrm>
        <a:graphic>
          <a:graphicData uri="http://schemas.openxmlformats.org/drawingml/2006/table">
            <a:tbl>
              <a:tblPr firstRow="1" bandRow="1">
                <a:tableStyleId>{BC89EF96-8CEA-46FF-86C4-4CE0E7609802}</a:tableStyleId>
              </a:tblPr>
              <a:tblGrid>
                <a:gridCol w="2267417">
                  <a:extLst>
                    <a:ext uri="{9D8B030D-6E8A-4147-A177-3AD203B41FA5}">
                      <a16:colId xmlns:a16="http://schemas.microsoft.com/office/drawing/2014/main" val="3854239592"/>
                    </a:ext>
                  </a:extLst>
                </a:gridCol>
                <a:gridCol w="4455949">
                  <a:extLst>
                    <a:ext uri="{9D8B030D-6E8A-4147-A177-3AD203B41FA5}">
                      <a16:colId xmlns:a16="http://schemas.microsoft.com/office/drawing/2014/main" val="1459040577"/>
                    </a:ext>
                  </a:extLst>
                </a:gridCol>
              </a:tblGrid>
              <a:tr h="388620">
                <a:tc>
                  <a:txBody>
                    <a:bodyPr/>
                    <a:lstStyle/>
                    <a:p>
                      <a:pPr algn="ctr"/>
                      <a:r>
                        <a:rPr kumimoji="1" lang="ja-JP" altLang="en-US" sz="2100" b="0" dirty="0"/>
                        <a:t>クラス</a:t>
                      </a:r>
                    </a:p>
                  </a:txBody>
                  <a:tcPr marL="68580" marR="68580" marT="34290" marB="34290"/>
                </a:tc>
                <a:tc>
                  <a:txBody>
                    <a:bodyPr/>
                    <a:lstStyle/>
                    <a:p>
                      <a:pPr algn="ctr"/>
                      <a:r>
                        <a:rPr kumimoji="1" lang="en-US" altLang="ja-JP" sz="2100" b="0" dirty="0"/>
                        <a:t>4 </a:t>
                      </a:r>
                      <a:r>
                        <a:rPr kumimoji="1" lang="ja-JP" altLang="en-US" sz="2100" b="0" dirty="0"/>
                        <a:t>クラス</a:t>
                      </a:r>
                      <a:r>
                        <a:rPr kumimoji="1" lang="en-US" altLang="ja-JP" sz="2100" b="0" dirty="0"/>
                        <a:t>(</a:t>
                      </a:r>
                      <a:r>
                        <a:rPr kumimoji="1" lang="ja-JP" altLang="en-US" sz="2100" b="0" dirty="0"/>
                        <a:t>馬，蛙</a:t>
                      </a:r>
                      <a:r>
                        <a:rPr kumimoji="1" lang="en-US" altLang="ja-JP" sz="2100" b="0" dirty="0"/>
                        <a:t>, </a:t>
                      </a:r>
                      <a:r>
                        <a:rPr kumimoji="1" lang="ja-JP" altLang="en-US" sz="2100" b="0" dirty="0"/>
                        <a:t>兎</a:t>
                      </a:r>
                      <a:r>
                        <a:rPr kumimoji="1" lang="en-US" altLang="ja-JP" sz="2100" b="0" dirty="0"/>
                        <a:t>, </a:t>
                      </a:r>
                      <a:r>
                        <a:rPr kumimoji="1" lang="ja-JP" altLang="en-US" sz="2100" b="0" dirty="0"/>
                        <a:t>鴨</a:t>
                      </a:r>
                      <a:r>
                        <a:rPr kumimoji="1" lang="en-US" altLang="ja-JP" sz="2100" b="0" dirty="0"/>
                        <a:t>)</a:t>
                      </a:r>
                      <a:endParaRPr kumimoji="1" lang="ja-JP" altLang="en-US" sz="2100" b="0" dirty="0"/>
                    </a:p>
                  </a:txBody>
                  <a:tcPr marL="68580" marR="68580" marT="34290" marB="34290"/>
                </a:tc>
                <a:extLst>
                  <a:ext uri="{0D108BD9-81ED-4DB2-BD59-A6C34878D82A}">
                    <a16:rowId xmlns:a16="http://schemas.microsoft.com/office/drawing/2014/main" val="2267194707"/>
                  </a:ext>
                </a:extLst>
              </a:tr>
              <a:tr h="388620">
                <a:tc>
                  <a:txBody>
                    <a:bodyPr/>
                    <a:lstStyle/>
                    <a:p>
                      <a:pPr algn="ctr"/>
                      <a:r>
                        <a:rPr kumimoji="1" lang="en-US" altLang="ja-JP" sz="2100" dirty="0"/>
                        <a:t>epoch</a:t>
                      </a:r>
                      <a:endParaRPr kumimoji="1" lang="ja-JP" altLang="en-US" sz="2100" dirty="0"/>
                    </a:p>
                  </a:txBody>
                  <a:tcPr marL="68580" marR="68580" marT="34290" marB="34290"/>
                </a:tc>
                <a:tc>
                  <a:txBody>
                    <a:bodyPr/>
                    <a:lstStyle/>
                    <a:p>
                      <a:pPr algn="ctr"/>
                      <a:r>
                        <a:rPr kumimoji="1" lang="en-US" altLang="ja-JP" sz="2100" dirty="0"/>
                        <a:t>29</a:t>
                      </a:r>
                      <a:endParaRPr kumimoji="1" lang="ja-JP" altLang="en-US" sz="2100" dirty="0"/>
                    </a:p>
                  </a:txBody>
                  <a:tcPr marL="68580" marR="68580" marT="34290" marB="34290"/>
                </a:tc>
                <a:extLst>
                  <a:ext uri="{0D108BD9-81ED-4DB2-BD59-A6C34878D82A}">
                    <a16:rowId xmlns:a16="http://schemas.microsoft.com/office/drawing/2014/main" val="2224215477"/>
                  </a:ext>
                </a:extLst>
              </a:tr>
              <a:tr h="388620">
                <a:tc>
                  <a:txBody>
                    <a:bodyPr/>
                    <a:lstStyle/>
                    <a:p>
                      <a:pPr algn="ctr"/>
                      <a:r>
                        <a:rPr kumimoji="1" lang="ja-JP" altLang="en-US" sz="2100" dirty="0"/>
                        <a:t>バッチサイズ</a:t>
                      </a:r>
                    </a:p>
                  </a:txBody>
                  <a:tcPr marL="68580" marR="68580" marT="34290" marB="34290"/>
                </a:tc>
                <a:tc>
                  <a:txBody>
                    <a:bodyPr/>
                    <a:lstStyle/>
                    <a:p>
                      <a:pPr algn="ctr"/>
                      <a:r>
                        <a:rPr kumimoji="1" lang="en-US" altLang="ja-JP" sz="2100" dirty="0"/>
                        <a:t>256</a:t>
                      </a:r>
                      <a:endParaRPr kumimoji="1" lang="ja-JP" altLang="en-US" sz="2100" dirty="0"/>
                    </a:p>
                  </a:txBody>
                  <a:tcPr marL="68580" marR="68580" marT="34290" marB="34290"/>
                </a:tc>
                <a:extLst>
                  <a:ext uri="{0D108BD9-81ED-4DB2-BD59-A6C34878D82A}">
                    <a16:rowId xmlns:a16="http://schemas.microsoft.com/office/drawing/2014/main" val="3619056834"/>
                  </a:ext>
                </a:extLst>
              </a:tr>
              <a:tr h="388620">
                <a:tc>
                  <a:txBody>
                    <a:bodyPr/>
                    <a:lstStyle/>
                    <a:p>
                      <a:pPr algn="ctr"/>
                      <a:r>
                        <a:rPr kumimoji="1" lang="en-US" altLang="ja-JP" sz="2100" dirty="0"/>
                        <a:t>Train</a:t>
                      </a:r>
                      <a:r>
                        <a:rPr kumimoji="1" lang="en-US" altLang="ja-JP" sz="2100" baseline="0" dirty="0"/>
                        <a:t> </a:t>
                      </a:r>
                      <a:r>
                        <a:rPr kumimoji="1" lang="ja-JP" altLang="en-US" sz="2100" baseline="0" dirty="0"/>
                        <a:t>枚数</a:t>
                      </a:r>
                      <a:endParaRPr kumimoji="1" lang="ja-JP" altLang="en-US" sz="2100" dirty="0"/>
                    </a:p>
                  </a:txBody>
                  <a:tcPr marL="68580" marR="68580" marT="34290" marB="34290"/>
                </a:tc>
                <a:tc>
                  <a:txBody>
                    <a:bodyPr/>
                    <a:lstStyle/>
                    <a:p>
                      <a:pPr algn="ctr"/>
                      <a:r>
                        <a:rPr kumimoji="1" lang="en-US" altLang="ja-JP" sz="2100" dirty="0"/>
                        <a:t>800</a:t>
                      </a:r>
                      <a:r>
                        <a:rPr kumimoji="1" lang="ja-JP" altLang="en-US" sz="2100" dirty="0"/>
                        <a:t> 枚</a:t>
                      </a:r>
                      <a:r>
                        <a:rPr kumimoji="1" lang="en-US" altLang="ja-JP" sz="2100" dirty="0"/>
                        <a:t>/</a:t>
                      </a:r>
                      <a:r>
                        <a:rPr kumimoji="1" lang="ja-JP" altLang="en-US" sz="2100" dirty="0"/>
                        <a:t>クラス</a:t>
                      </a:r>
                    </a:p>
                  </a:txBody>
                  <a:tcPr marL="68580" marR="68580" marT="34290" marB="34290"/>
                </a:tc>
                <a:extLst>
                  <a:ext uri="{0D108BD9-81ED-4DB2-BD59-A6C34878D82A}">
                    <a16:rowId xmlns:a16="http://schemas.microsoft.com/office/drawing/2014/main" val="2269547339"/>
                  </a:ext>
                </a:extLst>
              </a:tr>
              <a:tr h="388620">
                <a:tc>
                  <a:txBody>
                    <a:bodyPr/>
                    <a:lstStyle/>
                    <a:p>
                      <a:pPr algn="ctr"/>
                      <a:r>
                        <a:rPr kumimoji="1" lang="en-US" altLang="ja-JP" sz="2100" dirty="0"/>
                        <a:t>Valid / Test </a:t>
                      </a:r>
                      <a:r>
                        <a:rPr kumimoji="1" lang="ja-JP" altLang="en-US" sz="2100" dirty="0"/>
                        <a:t>枚数</a:t>
                      </a:r>
                    </a:p>
                  </a:txBody>
                  <a:tcPr marL="68580" marR="68580" marT="34290" marB="34290"/>
                </a:tc>
                <a:tc>
                  <a:txBody>
                    <a:bodyPr/>
                    <a:lstStyle/>
                    <a:p>
                      <a:pPr algn="ctr"/>
                      <a:r>
                        <a:rPr kumimoji="1" lang="en-US" altLang="ja-JP" sz="2100" dirty="0"/>
                        <a:t>100 </a:t>
                      </a:r>
                      <a:r>
                        <a:rPr kumimoji="1" lang="ja-JP" altLang="en-US" sz="2100" dirty="0"/>
                        <a:t>枚</a:t>
                      </a:r>
                      <a:r>
                        <a:rPr kumimoji="1" lang="en-US" altLang="ja-JP" sz="2100" dirty="0"/>
                        <a:t>/</a:t>
                      </a:r>
                      <a:r>
                        <a:rPr kumimoji="1" lang="ja-JP" altLang="en-US" sz="2100" dirty="0"/>
                        <a:t>クラス</a:t>
                      </a:r>
                    </a:p>
                  </a:txBody>
                  <a:tcPr marL="68580" marR="68580" marT="34290" marB="34290"/>
                </a:tc>
                <a:extLst>
                  <a:ext uri="{0D108BD9-81ED-4DB2-BD59-A6C34878D82A}">
                    <a16:rowId xmlns:a16="http://schemas.microsoft.com/office/drawing/2014/main" val="2579911050"/>
                  </a:ext>
                </a:extLst>
              </a:tr>
              <a:tr h="388620">
                <a:tc>
                  <a:txBody>
                    <a:bodyPr/>
                    <a:lstStyle/>
                    <a:p>
                      <a:pPr algn="ctr"/>
                      <a:r>
                        <a:rPr kumimoji="1" lang="ja-JP" altLang="en-US" sz="2100" dirty="0"/>
                        <a:t>データサイズ</a:t>
                      </a:r>
                    </a:p>
                  </a:txBody>
                  <a:tcPr marL="68580" marR="68580" marT="34290" marB="34290"/>
                </a:tc>
                <a:tc>
                  <a:txBody>
                    <a:bodyPr/>
                    <a:lstStyle/>
                    <a:p>
                      <a:pPr algn="ctr"/>
                      <a:r>
                        <a:rPr kumimoji="1" lang="en-US" altLang="ja-JP" sz="2100" dirty="0"/>
                        <a:t>200 × 200 × 3</a:t>
                      </a:r>
                      <a:endParaRPr kumimoji="1" lang="ja-JP" altLang="en-US" sz="2100" dirty="0"/>
                    </a:p>
                  </a:txBody>
                  <a:tcPr marL="68580" marR="68580" marT="34290" marB="34290"/>
                </a:tc>
                <a:extLst>
                  <a:ext uri="{0D108BD9-81ED-4DB2-BD59-A6C34878D82A}">
                    <a16:rowId xmlns:a16="http://schemas.microsoft.com/office/drawing/2014/main" val="1767006493"/>
                  </a:ext>
                </a:extLst>
              </a:tr>
              <a:tr h="388620">
                <a:tc>
                  <a:txBody>
                    <a:bodyPr/>
                    <a:lstStyle/>
                    <a:p>
                      <a:pPr algn="ctr"/>
                      <a:r>
                        <a:rPr kumimoji="1" lang="ja-JP" altLang="en-US" sz="2100" dirty="0"/>
                        <a:t>活性化関数</a:t>
                      </a:r>
                    </a:p>
                  </a:txBody>
                  <a:tcPr marL="68580" marR="68580" marT="34290" marB="34290"/>
                </a:tc>
                <a:tc>
                  <a:txBody>
                    <a:bodyPr/>
                    <a:lstStyle/>
                    <a:p>
                      <a:pPr algn="ctr"/>
                      <a:r>
                        <a:rPr kumimoji="1" lang="en-US" altLang="ja-JP" sz="2100" dirty="0" err="1"/>
                        <a:t>Softmax</a:t>
                      </a:r>
                      <a:endParaRPr kumimoji="1" lang="ja-JP" altLang="en-US" sz="2100" dirty="0"/>
                    </a:p>
                  </a:txBody>
                  <a:tcPr marL="68580" marR="68580" marT="34290" marB="34290"/>
                </a:tc>
                <a:extLst>
                  <a:ext uri="{0D108BD9-81ED-4DB2-BD59-A6C34878D82A}">
                    <a16:rowId xmlns:a16="http://schemas.microsoft.com/office/drawing/2014/main" val="38319810"/>
                  </a:ext>
                </a:extLst>
              </a:tr>
              <a:tr h="388620">
                <a:tc>
                  <a:txBody>
                    <a:bodyPr/>
                    <a:lstStyle/>
                    <a:p>
                      <a:pPr algn="ctr"/>
                      <a:r>
                        <a:rPr kumimoji="1" lang="ja-JP" altLang="en-US" sz="2100" dirty="0"/>
                        <a:t>最適化関数</a:t>
                      </a:r>
                    </a:p>
                  </a:txBody>
                  <a:tcPr marL="68580" marR="68580" marT="34290" marB="34290"/>
                </a:tc>
                <a:tc>
                  <a:txBody>
                    <a:bodyPr/>
                    <a:lstStyle/>
                    <a:p>
                      <a:pPr algn="ctr"/>
                      <a:r>
                        <a:rPr kumimoji="1" lang="en-US" altLang="ja-JP" sz="2100" dirty="0"/>
                        <a:t>Adam</a:t>
                      </a:r>
                      <a:endParaRPr kumimoji="1" lang="ja-JP" altLang="en-US" sz="2100" dirty="0"/>
                    </a:p>
                  </a:txBody>
                  <a:tcPr marL="68580" marR="68580" marT="34290" marB="34290"/>
                </a:tc>
                <a:extLst>
                  <a:ext uri="{0D108BD9-81ED-4DB2-BD59-A6C34878D82A}">
                    <a16:rowId xmlns:a16="http://schemas.microsoft.com/office/drawing/2014/main" val="2964032907"/>
                  </a:ext>
                </a:extLst>
              </a:tr>
              <a:tr h="388620">
                <a:tc>
                  <a:txBody>
                    <a:bodyPr/>
                    <a:lstStyle/>
                    <a:p>
                      <a:pPr algn="ctr"/>
                      <a:r>
                        <a:rPr kumimoji="1" lang="ja-JP" altLang="en-US" sz="2100" dirty="0"/>
                        <a:t>損失関数</a:t>
                      </a:r>
                    </a:p>
                  </a:txBody>
                  <a:tcPr marL="68580" marR="68580" marT="34290" marB="34290"/>
                </a:tc>
                <a:tc>
                  <a:txBody>
                    <a:bodyPr/>
                    <a:lstStyle/>
                    <a:p>
                      <a:pPr algn="ctr"/>
                      <a:r>
                        <a:rPr kumimoji="1" lang="en-US" altLang="ja-JP" sz="2100" dirty="0"/>
                        <a:t>Categorical cross entropy</a:t>
                      </a:r>
                    </a:p>
                  </a:txBody>
                  <a:tcPr marL="68580" marR="68580" marT="34290" marB="34290"/>
                </a:tc>
                <a:extLst>
                  <a:ext uri="{0D108BD9-81ED-4DB2-BD59-A6C34878D82A}">
                    <a16:rowId xmlns:a16="http://schemas.microsoft.com/office/drawing/2014/main" val="2142932492"/>
                  </a:ext>
                </a:extLst>
              </a:tr>
            </a:tbl>
          </a:graphicData>
        </a:graphic>
      </p:graphicFrame>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139</a:t>
            </a:fld>
            <a:endParaRPr kumimoji="1" lang="ja-JP" altLang="en-US" dirty="0"/>
          </a:p>
        </p:txBody>
      </p:sp>
      <p:sp>
        <p:nvSpPr>
          <p:cNvPr id="6" name="テキスト ボックス 5"/>
          <p:cNvSpPr txBox="1"/>
          <p:nvPr/>
        </p:nvSpPr>
        <p:spPr>
          <a:xfrm>
            <a:off x="1143000" y="5429149"/>
            <a:ext cx="6781800" cy="461665"/>
          </a:xfrm>
          <a:prstGeom prst="rect">
            <a:avLst/>
          </a:prstGeom>
          <a:solidFill>
            <a:schemeClr val="bg1"/>
          </a:solidFill>
          <a:ln w="76200">
            <a:solidFill>
              <a:srgbClr val="BB6126"/>
            </a:solidFill>
          </a:ln>
        </p:spPr>
        <p:txBody>
          <a:bodyPr wrap="square" rtlCol="0">
            <a:spAutoFit/>
          </a:bodyPr>
          <a:lstStyle/>
          <a:p>
            <a:pPr algn="ctr"/>
            <a:r>
              <a:rPr lang="en-US" altLang="ja-JP" sz="2400" dirty="0"/>
              <a:t>Data Augmentation </a:t>
            </a:r>
            <a:r>
              <a:rPr lang="ja-JP" altLang="en-US" sz="2400" dirty="0"/>
              <a:t>の際に </a:t>
            </a:r>
            <a:r>
              <a:rPr lang="en-US" altLang="ja-JP" sz="2400" dirty="0"/>
              <a:t>360</a:t>
            </a:r>
            <a:r>
              <a:rPr lang="ja-JP" altLang="en-US" sz="2400" dirty="0"/>
              <a:t> 度回転を加えた</a:t>
            </a:r>
          </a:p>
        </p:txBody>
      </p:sp>
    </p:spTree>
    <p:extLst>
      <p:ext uri="{BB962C8B-B14F-4D97-AF65-F5344CB8AC3E}">
        <p14:creationId xmlns:p14="http://schemas.microsoft.com/office/powerpoint/2010/main" val="2112133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a:t>
            </a:r>
            <a:endParaRPr kumimoji="1" lang="ja-JP" altLang="en-US" dirty="0"/>
          </a:p>
        </p:txBody>
      </p:sp>
      <p:sp>
        <p:nvSpPr>
          <p:cNvPr id="4" name="スライド番号プレースホルダー 3"/>
          <p:cNvSpPr>
            <a:spLocks noGrp="1"/>
          </p:cNvSpPr>
          <p:nvPr>
            <p:ph type="sldNum" sz="quarter" idx="15"/>
          </p:nvPr>
        </p:nvSpPr>
        <p:spPr>
          <a:xfrm>
            <a:off x="8570912" y="6101494"/>
            <a:ext cx="609600" cy="521208"/>
          </a:xfrm>
          <a:prstGeom prst="rect">
            <a:avLst/>
          </a:prstGeom>
        </p:spPr>
        <p:txBody>
          <a:bodyPr vert="horz" rtlCol="0" anchor="ctr"/>
          <a:lstStyle>
            <a:defPPr>
              <a:defRPr lang="ja-JP"/>
            </a:defPPr>
            <a:lvl1pPr marL="0" algn="ctr" defTabSz="914400" rtl="0" eaLnBrk="1" latinLnBrk="0" hangingPunct="1">
              <a:defRPr kumimoji="0" sz="2000" b="1"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EF083AB-4C32-4414-B5B9-B9CA6121D1B7}" type="slidenum">
              <a:rPr kumimoji="1" lang="ja-JP" altLang="en-US" smtClean="0"/>
              <a:pPr/>
              <a:t>14</a:t>
            </a:fld>
            <a:endParaRPr kumimoji="1" lang="ja-JP" altLang="en-US" dirty="0"/>
          </a:p>
        </p:txBody>
      </p:sp>
      <p:pic>
        <p:nvPicPr>
          <p:cNvPr id="6146" name="Picture 2" descr="f:id:bp-writer:20170619041845p:plain:h400"/>
          <p:cNvPicPr>
            <a:picLocks noGrp="1" noChangeAspect="1" noChangeArrowheads="1"/>
          </p:cNvPicPr>
          <p:nvPr>
            <p:ph sz="quarter" idx="1"/>
          </p:nvPr>
        </p:nvPicPr>
        <p:blipFill rotWithShape="1">
          <a:blip r:embed="rId3" cstate="print">
            <a:extLst>
              <a:ext uri="{28A0092B-C50C-407E-A947-70E740481C1C}">
                <a14:useLocalDpi xmlns:a14="http://schemas.microsoft.com/office/drawing/2010/main" val="0"/>
              </a:ext>
            </a:extLst>
          </a:blip>
          <a:srcRect l="1559"/>
          <a:stretch/>
        </p:blipFill>
        <p:spPr bwMode="auto">
          <a:xfrm>
            <a:off x="107504" y="1554448"/>
            <a:ext cx="9036258" cy="4392488"/>
          </a:xfrm>
          <a:prstGeom prst="rect">
            <a:avLst/>
          </a:prstGeom>
          <a:noFill/>
          <a:extLst>
            <a:ext uri="{909E8E84-426E-40DD-AFC4-6F175D3DCCD1}">
              <a14:hiddenFill xmlns:a14="http://schemas.microsoft.com/office/drawing/2010/main">
                <a:solidFill>
                  <a:srgbClr val="FFFFFF"/>
                </a:solidFill>
              </a14:hiddenFill>
            </a:ext>
          </a:extLst>
        </p:spPr>
      </p:pic>
      <p:sp>
        <p:nvSpPr>
          <p:cNvPr id="7" name="四角形吹き出し 6"/>
          <p:cNvSpPr/>
          <p:nvPr/>
        </p:nvSpPr>
        <p:spPr>
          <a:xfrm>
            <a:off x="4499992" y="5802920"/>
            <a:ext cx="4536504" cy="925426"/>
          </a:xfrm>
          <a:prstGeom prst="wedgeRectCallout">
            <a:avLst>
              <a:gd name="adj1" fmla="val 1310"/>
              <a:gd name="adj2" fmla="val -1925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③各チャネルで勾配の平均を取り，各チャネルの重みとする</a:t>
            </a:r>
            <a:endParaRPr kumimoji="1" lang="ja-JP" altLang="en-US" sz="2400" dirty="0"/>
          </a:p>
        </p:txBody>
      </p:sp>
      <p:sp>
        <p:nvSpPr>
          <p:cNvPr id="8" name="四角形吹き出し 7"/>
          <p:cNvSpPr/>
          <p:nvPr/>
        </p:nvSpPr>
        <p:spPr>
          <a:xfrm>
            <a:off x="590600" y="5802919"/>
            <a:ext cx="3600400" cy="925427"/>
          </a:xfrm>
          <a:prstGeom prst="wedgeRectCallout">
            <a:avLst>
              <a:gd name="adj1" fmla="val 56081"/>
              <a:gd name="adj2" fmla="val -1983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④特徴マップの値に重みをかけて足し合わせる</a:t>
            </a:r>
          </a:p>
        </p:txBody>
      </p:sp>
      <p:sp>
        <p:nvSpPr>
          <p:cNvPr id="12" name="正方形/長方形 11"/>
          <p:cNvSpPr/>
          <p:nvPr/>
        </p:nvSpPr>
        <p:spPr>
          <a:xfrm>
            <a:off x="3020303" y="1851905"/>
            <a:ext cx="511256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617948" y="1554449"/>
            <a:ext cx="1708956" cy="1290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7504" y="2832386"/>
            <a:ext cx="1856166" cy="21784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8006263" y="1677440"/>
            <a:ext cx="541374" cy="1409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吹き出し 5"/>
          <p:cNvSpPr/>
          <p:nvPr/>
        </p:nvSpPr>
        <p:spPr>
          <a:xfrm>
            <a:off x="4967663" y="607237"/>
            <a:ext cx="3911116" cy="1224136"/>
          </a:xfrm>
          <a:prstGeom prst="wedgeRectCallout">
            <a:avLst>
              <a:gd name="adj1" fmla="val 33796"/>
              <a:gd name="adj2" fmla="val 1470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②対象クラスのみ</a:t>
            </a:r>
            <a:r>
              <a:rPr lang="en-US" altLang="ja-JP" sz="2400" dirty="0"/>
              <a:t>1, </a:t>
            </a:r>
            <a:r>
              <a:rPr lang="ja-JP" altLang="en-US" sz="2400" dirty="0"/>
              <a:t>他を</a:t>
            </a:r>
            <a:r>
              <a:rPr lang="en-US" altLang="ja-JP" sz="2400" dirty="0"/>
              <a:t>0</a:t>
            </a:r>
            <a:r>
              <a:rPr lang="ja-JP" altLang="en-US" sz="2400" dirty="0"/>
              <a:t>にして勾配を逆伝播計算</a:t>
            </a:r>
            <a:endParaRPr kumimoji="1" lang="ja-JP" altLang="en-US" sz="2400" dirty="0"/>
          </a:p>
        </p:txBody>
      </p:sp>
      <p:sp>
        <p:nvSpPr>
          <p:cNvPr id="5" name="四角形吹き出し 4"/>
          <p:cNvSpPr/>
          <p:nvPr/>
        </p:nvSpPr>
        <p:spPr>
          <a:xfrm>
            <a:off x="410005" y="1435895"/>
            <a:ext cx="3107329" cy="1000448"/>
          </a:xfrm>
          <a:prstGeom prst="wedgeRectCallout">
            <a:avLst>
              <a:gd name="adj1" fmla="val 49901"/>
              <a:gd name="adj2" fmla="val 1505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①入力画像の予測クラスを計算</a:t>
            </a:r>
          </a:p>
        </p:txBody>
      </p:sp>
      <p:sp>
        <p:nvSpPr>
          <p:cNvPr id="13" name="スライド番号プレースホルダー 3">
            <a:extLst>
              <a:ext uri="{FF2B5EF4-FFF2-40B4-BE49-F238E27FC236}">
                <a16:creationId xmlns:a16="http://schemas.microsoft.com/office/drawing/2014/main" id="{FBEF108A-971D-4BC0-BBB8-64D3F22E3F24}"/>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14</a:t>
            </a:fld>
            <a:endParaRPr kumimoji="1" lang="ja-JP" altLang="en-US" dirty="0"/>
          </a:p>
        </p:txBody>
      </p:sp>
    </p:spTree>
    <p:extLst>
      <p:ext uri="{BB962C8B-B14F-4D97-AF65-F5344CB8AC3E}">
        <p14:creationId xmlns:p14="http://schemas.microsoft.com/office/powerpoint/2010/main" val="19024317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t-SNE </a:t>
            </a:r>
            <a:r>
              <a:rPr lang="ja-JP" altLang="en-US" dirty="0"/>
              <a:t>による分散表現</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240" y="1593276"/>
            <a:ext cx="4320000" cy="432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140</a:t>
            </a:fld>
            <a:endParaRPr kumimoji="1" lang="ja-JP" altLang="en-US" dirty="0"/>
          </a:p>
        </p:txBody>
      </p:sp>
    </p:spTree>
    <p:extLst>
      <p:ext uri="{BB962C8B-B14F-4D97-AF65-F5344CB8AC3E}">
        <p14:creationId xmlns:p14="http://schemas.microsoft.com/office/powerpoint/2010/main" val="27008979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t-SNE </a:t>
            </a:r>
            <a:r>
              <a:rPr lang="ja-JP" altLang="en-US" dirty="0"/>
              <a:t>による分散表現</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240" y="1593276"/>
            <a:ext cx="4320000" cy="432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141</a:t>
            </a:fld>
            <a:endParaRPr kumimoji="1" lang="ja-JP" altLang="en-US" dirty="0"/>
          </a:p>
        </p:txBody>
      </p:sp>
      <p:sp>
        <p:nvSpPr>
          <p:cNvPr id="3" name="楕円 2"/>
          <p:cNvSpPr/>
          <p:nvPr/>
        </p:nvSpPr>
        <p:spPr>
          <a:xfrm rot="20942279">
            <a:off x="3211769" y="2158435"/>
            <a:ext cx="655627" cy="11737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楕円 5"/>
          <p:cNvSpPr/>
          <p:nvPr/>
        </p:nvSpPr>
        <p:spPr>
          <a:xfrm rot="4352796">
            <a:off x="5393014" y="2904609"/>
            <a:ext cx="585839" cy="128363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楕円 6"/>
          <p:cNvSpPr/>
          <p:nvPr/>
        </p:nvSpPr>
        <p:spPr>
          <a:xfrm rot="20073489">
            <a:off x="4810080" y="3442711"/>
            <a:ext cx="655627" cy="2010675"/>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楕円 7"/>
          <p:cNvSpPr/>
          <p:nvPr/>
        </p:nvSpPr>
        <p:spPr>
          <a:xfrm rot="3753131">
            <a:off x="3316027" y="3556510"/>
            <a:ext cx="583337" cy="1319087"/>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1869369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t-SNE </a:t>
            </a:r>
            <a:r>
              <a:rPr lang="ja-JP" altLang="en-US" dirty="0"/>
              <a:t>による分散表現</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240" y="1593276"/>
            <a:ext cx="4320000" cy="432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142</a:t>
            </a:fld>
            <a:endParaRPr kumimoji="1" lang="ja-JP" altLang="en-US" dirty="0"/>
          </a:p>
        </p:txBody>
      </p:sp>
      <p:sp>
        <p:nvSpPr>
          <p:cNvPr id="3" name="楕円 2"/>
          <p:cNvSpPr/>
          <p:nvPr/>
        </p:nvSpPr>
        <p:spPr>
          <a:xfrm rot="20942279">
            <a:off x="3211769" y="2158435"/>
            <a:ext cx="655627" cy="11737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楕円 5"/>
          <p:cNvSpPr/>
          <p:nvPr/>
        </p:nvSpPr>
        <p:spPr>
          <a:xfrm rot="4352796">
            <a:off x="5393014" y="2904609"/>
            <a:ext cx="585839" cy="128363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楕円 6"/>
          <p:cNvSpPr/>
          <p:nvPr/>
        </p:nvSpPr>
        <p:spPr>
          <a:xfrm rot="20073489">
            <a:off x="4810080" y="3442711"/>
            <a:ext cx="655627" cy="2010675"/>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楕円 7"/>
          <p:cNvSpPr/>
          <p:nvPr/>
        </p:nvSpPr>
        <p:spPr>
          <a:xfrm rot="3753131">
            <a:off x="3316027" y="3556510"/>
            <a:ext cx="583337" cy="1319087"/>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楕円 8"/>
          <p:cNvSpPr/>
          <p:nvPr/>
        </p:nvSpPr>
        <p:spPr>
          <a:xfrm rot="336735">
            <a:off x="3110194" y="2332627"/>
            <a:ext cx="655627" cy="2166527"/>
          </a:xfrm>
          <a:prstGeom prst="ellipse">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楕円 9"/>
          <p:cNvSpPr/>
          <p:nvPr/>
        </p:nvSpPr>
        <p:spPr>
          <a:xfrm rot="4352796">
            <a:off x="5058482" y="2837458"/>
            <a:ext cx="553430" cy="167513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2415066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2-1-2 </a:t>
            </a:r>
            <a:r>
              <a:rPr kumimoji="1" lang="ja-JP" altLang="en-US" dirty="0"/>
              <a:t>条件</a:t>
            </a:r>
          </a:p>
        </p:txBody>
      </p:sp>
      <p:graphicFrame>
        <p:nvGraphicFramePr>
          <p:cNvPr id="5" name="コンテンツ プレースホルダー 4"/>
          <p:cNvGraphicFramePr>
            <a:graphicFrameLocks noGrp="1"/>
          </p:cNvGraphicFramePr>
          <p:nvPr>
            <p:ph idx="1"/>
          </p:nvPr>
        </p:nvGraphicFramePr>
        <p:xfrm>
          <a:off x="1143000" y="2132856"/>
          <a:ext cx="6723366" cy="3497580"/>
        </p:xfrm>
        <a:graphic>
          <a:graphicData uri="http://schemas.openxmlformats.org/drawingml/2006/table">
            <a:tbl>
              <a:tblPr firstRow="1" bandRow="1">
                <a:tableStyleId>{BC89EF96-8CEA-46FF-86C4-4CE0E7609802}</a:tableStyleId>
              </a:tblPr>
              <a:tblGrid>
                <a:gridCol w="2267417">
                  <a:extLst>
                    <a:ext uri="{9D8B030D-6E8A-4147-A177-3AD203B41FA5}">
                      <a16:colId xmlns:a16="http://schemas.microsoft.com/office/drawing/2014/main" val="3854239592"/>
                    </a:ext>
                  </a:extLst>
                </a:gridCol>
                <a:gridCol w="4455949">
                  <a:extLst>
                    <a:ext uri="{9D8B030D-6E8A-4147-A177-3AD203B41FA5}">
                      <a16:colId xmlns:a16="http://schemas.microsoft.com/office/drawing/2014/main" val="1459040577"/>
                    </a:ext>
                  </a:extLst>
                </a:gridCol>
              </a:tblGrid>
              <a:tr h="388620">
                <a:tc>
                  <a:txBody>
                    <a:bodyPr/>
                    <a:lstStyle/>
                    <a:p>
                      <a:pPr algn="ctr"/>
                      <a:r>
                        <a:rPr kumimoji="1" lang="ja-JP" altLang="en-US" sz="2100" b="0" dirty="0"/>
                        <a:t>クラス</a:t>
                      </a:r>
                    </a:p>
                  </a:txBody>
                  <a:tcPr marL="68580" marR="68580" marT="34290" marB="34290"/>
                </a:tc>
                <a:tc>
                  <a:txBody>
                    <a:bodyPr/>
                    <a:lstStyle/>
                    <a:p>
                      <a:pPr algn="ctr"/>
                      <a:r>
                        <a:rPr kumimoji="1" lang="en-US" altLang="ja-JP" sz="2100" b="0" dirty="0"/>
                        <a:t>2</a:t>
                      </a:r>
                      <a:r>
                        <a:rPr kumimoji="1" lang="ja-JP" altLang="en-US" sz="2100" b="0" dirty="0"/>
                        <a:t>クラス</a:t>
                      </a:r>
                      <a:r>
                        <a:rPr kumimoji="1" lang="en-US" altLang="ja-JP" sz="2100" b="0" dirty="0"/>
                        <a:t>(</a:t>
                      </a:r>
                      <a:r>
                        <a:rPr kumimoji="1" lang="ja-JP" altLang="en-US" sz="2100" b="0" dirty="0"/>
                        <a:t>馬，蛙</a:t>
                      </a:r>
                      <a:r>
                        <a:rPr kumimoji="1" lang="en-US" altLang="ja-JP" sz="2100" b="0" dirty="0"/>
                        <a:t>)</a:t>
                      </a:r>
                      <a:endParaRPr kumimoji="1" lang="ja-JP" altLang="en-US" sz="2100" b="0" dirty="0"/>
                    </a:p>
                  </a:txBody>
                  <a:tcPr marL="68580" marR="68580" marT="34290" marB="34290"/>
                </a:tc>
                <a:extLst>
                  <a:ext uri="{0D108BD9-81ED-4DB2-BD59-A6C34878D82A}">
                    <a16:rowId xmlns:a16="http://schemas.microsoft.com/office/drawing/2014/main" val="2267194707"/>
                  </a:ext>
                </a:extLst>
              </a:tr>
              <a:tr h="388620">
                <a:tc>
                  <a:txBody>
                    <a:bodyPr/>
                    <a:lstStyle/>
                    <a:p>
                      <a:pPr algn="ctr"/>
                      <a:r>
                        <a:rPr kumimoji="1" lang="en-US" altLang="ja-JP" sz="2100" dirty="0"/>
                        <a:t>epoch</a:t>
                      </a:r>
                      <a:endParaRPr kumimoji="1" lang="ja-JP" altLang="en-US" sz="2100" dirty="0"/>
                    </a:p>
                  </a:txBody>
                  <a:tcPr marL="68580" marR="68580" marT="34290" marB="34290"/>
                </a:tc>
                <a:tc>
                  <a:txBody>
                    <a:bodyPr/>
                    <a:lstStyle/>
                    <a:p>
                      <a:pPr algn="ctr"/>
                      <a:r>
                        <a:rPr kumimoji="1" lang="en-US" altLang="ja-JP" sz="2100" dirty="0"/>
                        <a:t>300</a:t>
                      </a:r>
                      <a:endParaRPr kumimoji="1" lang="ja-JP" altLang="en-US" sz="2100" dirty="0"/>
                    </a:p>
                  </a:txBody>
                  <a:tcPr marL="68580" marR="68580" marT="34290" marB="34290"/>
                </a:tc>
                <a:extLst>
                  <a:ext uri="{0D108BD9-81ED-4DB2-BD59-A6C34878D82A}">
                    <a16:rowId xmlns:a16="http://schemas.microsoft.com/office/drawing/2014/main" val="2224215477"/>
                  </a:ext>
                </a:extLst>
              </a:tr>
              <a:tr h="388620">
                <a:tc>
                  <a:txBody>
                    <a:bodyPr/>
                    <a:lstStyle/>
                    <a:p>
                      <a:pPr algn="ctr"/>
                      <a:r>
                        <a:rPr kumimoji="1" lang="ja-JP" altLang="en-US" sz="2100" dirty="0"/>
                        <a:t>バッチサイズ</a:t>
                      </a:r>
                    </a:p>
                  </a:txBody>
                  <a:tcPr marL="68580" marR="68580" marT="34290" marB="34290"/>
                </a:tc>
                <a:tc>
                  <a:txBody>
                    <a:bodyPr/>
                    <a:lstStyle/>
                    <a:p>
                      <a:pPr algn="ctr"/>
                      <a:r>
                        <a:rPr kumimoji="1" lang="en-US" altLang="ja-JP" sz="2100" dirty="0"/>
                        <a:t>32</a:t>
                      </a:r>
                      <a:endParaRPr kumimoji="1" lang="ja-JP" altLang="en-US" sz="2100" dirty="0"/>
                    </a:p>
                  </a:txBody>
                  <a:tcPr marL="68580" marR="68580" marT="34290" marB="34290"/>
                </a:tc>
                <a:extLst>
                  <a:ext uri="{0D108BD9-81ED-4DB2-BD59-A6C34878D82A}">
                    <a16:rowId xmlns:a16="http://schemas.microsoft.com/office/drawing/2014/main" val="3619056834"/>
                  </a:ext>
                </a:extLst>
              </a:tr>
              <a:tr h="388620">
                <a:tc>
                  <a:txBody>
                    <a:bodyPr/>
                    <a:lstStyle/>
                    <a:p>
                      <a:pPr algn="ctr"/>
                      <a:r>
                        <a:rPr kumimoji="1" lang="en-US" altLang="ja-JP" sz="2100" dirty="0"/>
                        <a:t>Train</a:t>
                      </a:r>
                      <a:r>
                        <a:rPr kumimoji="1" lang="en-US" altLang="ja-JP" sz="2100" baseline="0" dirty="0"/>
                        <a:t> </a:t>
                      </a:r>
                      <a:r>
                        <a:rPr kumimoji="1" lang="ja-JP" altLang="en-US" sz="2100" baseline="0" dirty="0"/>
                        <a:t>枚数</a:t>
                      </a:r>
                      <a:endParaRPr kumimoji="1" lang="ja-JP" altLang="en-US" sz="2100" dirty="0"/>
                    </a:p>
                  </a:txBody>
                  <a:tcPr marL="68580" marR="68580" marT="34290" marB="34290"/>
                </a:tc>
                <a:tc>
                  <a:txBody>
                    <a:bodyPr/>
                    <a:lstStyle/>
                    <a:p>
                      <a:pPr algn="ctr"/>
                      <a:r>
                        <a:rPr kumimoji="1" lang="en-US" altLang="ja-JP" sz="2100" dirty="0"/>
                        <a:t>800</a:t>
                      </a:r>
                      <a:r>
                        <a:rPr kumimoji="1" lang="ja-JP" altLang="en-US" sz="2100" dirty="0"/>
                        <a:t> 枚</a:t>
                      </a:r>
                      <a:r>
                        <a:rPr kumimoji="1" lang="en-US" altLang="ja-JP" sz="2100" dirty="0"/>
                        <a:t>/</a:t>
                      </a:r>
                      <a:r>
                        <a:rPr kumimoji="1" lang="ja-JP" altLang="en-US" sz="2100" dirty="0"/>
                        <a:t>クラス</a:t>
                      </a:r>
                    </a:p>
                  </a:txBody>
                  <a:tcPr marL="68580" marR="68580" marT="34290" marB="34290"/>
                </a:tc>
                <a:extLst>
                  <a:ext uri="{0D108BD9-81ED-4DB2-BD59-A6C34878D82A}">
                    <a16:rowId xmlns:a16="http://schemas.microsoft.com/office/drawing/2014/main" val="2269547339"/>
                  </a:ext>
                </a:extLst>
              </a:tr>
              <a:tr h="388620">
                <a:tc>
                  <a:txBody>
                    <a:bodyPr/>
                    <a:lstStyle/>
                    <a:p>
                      <a:pPr algn="ctr"/>
                      <a:r>
                        <a:rPr kumimoji="1" lang="en-US" altLang="ja-JP" sz="2100" dirty="0"/>
                        <a:t>Valid / Test </a:t>
                      </a:r>
                      <a:r>
                        <a:rPr kumimoji="1" lang="ja-JP" altLang="en-US" sz="2100" dirty="0"/>
                        <a:t>枚数</a:t>
                      </a:r>
                    </a:p>
                  </a:txBody>
                  <a:tcPr marL="68580" marR="68580" marT="34290" marB="34290"/>
                </a:tc>
                <a:tc>
                  <a:txBody>
                    <a:bodyPr/>
                    <a:lstStyle/>
                    <a:p>
                      <a:pPr algn="ctr"/>
                      <a:r>
                        <a:rPr kumimoji="1" lang="en-US" altLang="ja-JP" sz="2100" dirty="0"/>
                        <a:t>100 </a:t>
                      </a:r>
                      <a:r>
                        <a:rPr kumimoji="1" lang="ja-JP" altLang="en-US" sz="2100" dirty="0"/>
                        <a:t>枚</a:t>
                      </a:r>
                      <a:r>
                        <a:rPr kumimoji="1" lang="en-US" altLang="ja-JP" sz="2100" dirty="0"/>
                        <a:t>/</a:t>
                      </a:r>
                      <a:r>
                        <a:rPr kumimoji="1" lang="ja-JP" altLang="en-US" sz="2100" dirty="0"/>
                        <a:t>クラス</a:t>
                      </a:r>
                    </a:p>
                  </a:txBody>
                  <a:tcPr marL="68580" marR="68580" marT="34290" marB="34290"/>
                </a:tc>
                <a:extLst>
                  <a:ext uri="{0D108BD9-81ED-4DB2-BD59-A6C34878D82A}">
                    <a16:rowId xmlns:a16="http://schemas.microsoft.com/office/drawing/2014/main" val="2579911050"/>
                  </a:ext>
                </a:extLst>
              </a:tr>
              <a:tr h="388620">
                <a:tc>
                  <a:txBody>
                    <a:bodyPr/>
                    <a:lstStyle/>
                    <a:p>
                      <a:pPr algn="ctr"/>
                      <a:r>
                        <a:rPr kumimoji="1" lang="ja-JP" altLang="en-US" sz="2100" dirty="0"/>
                        <a:t>データサイズ</a:t>
                      </a:r>
                    </a:p>
                  </a:txBody>
                  <a:tcPr marL="68580" marR="68580" marT="34290" marB="34290"/>
                </a:tc>
                <a:tc>
                  <a:txBody>
                    <a:bodyPr/>
                    <a:lstStyle/>
                    <a:p>
                      <a:pPr algn="ctr"/>
                      <a:r>
                        <a:rPr kumimoji="1" lang="en-US" altLang="ja-JP" sz="2100" dirty="0"/>
                        <a:t>200 × 200 × 3</a:t>
                      </a:r>
                      <a:endParaRPr kumimoji="1" lang="ja-JP" altLang="en-US" sz="2100" dirty="0"/>
                    </a:p>
                  </a:txBody>
                  <a:tcPr marL="68580" marR="68580" marT="34290" marB="34290"/>
                </a:tc>
                <a:extLst>
                  <a:ext uri="{0D108BD9-81ED-4DB2-BD59-A6C34878D82A}">
                    <a16:rowId xmlns:a16="http://schemas.microsoft.com/office/drawing/2014/main" val="1767006493"/>
                  </a:ext>
                </a:extLst>
              </a:tr>
              <a:tr h="388620">
                <a:tc>
                  <a:txBody>
                    <a:bodyPr/>
                    <a:lstStyle/>
                    <a:p>
                      <a:pPr algn="ctr"/>
                      <a:r>
                        <a:rPr kumimoji="1" lang="ja-JP" altLang="en-US" sz="2100" dirty="0"/>
                        <a:t>活性化関数</a:t>
                      </a:r>
                    </a:p>
                  </a:txBody>
                  <a:tcPr marL="68580" marR="68580" marT="34290" marB="34290"/>
                </a:tc>
                <a:tc>
                  <a:txBody>
                    <a:bodyPr/>
                    <a:lstStyle/>
                    <a:p>
                      <a:pPr algn="ctr"/>
                      <a:r>
                        <a:rPr kumimoji="1" lang="en-US" altLang="ja-JP" sz="2100" dirty="0" err="1"/>
                        <a:t>Softmax</a:t>
                      </a:r>
                      <a:endParaRPr kumimoji="1" lang="ja-JP" altLang="en-US" sz="2100" dirty="0"/>
                    </a:p>
                  </a:txBody>
                  <a:tcPr marL="68580" marR="68580" marT="34290" marB="34290"/>
                </a:tc>
                <a:extLst>
                  <a:ext uri="{0D108BD9-81ED-4DB2-BD59-A6C34878D82A}">
                    <a16:rowId xmlns:a16="http://schemas.microsoft.com/office/drawing/2014/main" val="38319810"/>
                  </a:ext>
                </a:extLst>
              </a:tr>
              <a:tr h="388620">
                <a:tc>
                  <a:txBody>
                    <a:bodyPr/>
                    <a:lstStyle/>
                    <a:p>
                      <a:pPr algn="ctr"/>
                      <a:r>
                        <a:rPr kumimoji="1" lang="ja-JP" altLang="en-US" sz="2100" dirty="0"/>
                        <a:t>最適化関数</a:t>
                      </a:r>
                    </a:p>
                  </a:txBody>
                  <a:tcPr marL="68580" marR="68580" marT="34290" marB="34290"/>
                </a:tc>
                <a:tc>
                  <a:txBody>
                    <a:bodyPr/>
                    <a:lstStyle/>
                    <a:p>
                      <a:pPr algn="ctr"/>
                      <a:r>
                        <a:rPr kumimoji="1" lang="en-US" altLang="ja-JP" sz="2100" dirty="0"/>
                        <a:t>Adam</a:t>
                      </a:r>
                      <a:endParaRPr kumimoji="1" lang="ja-JP" altLang="en-US" sz="2100" dirty="0"/>
                    </a:p>
                  </a:txBody>
                  <a:tcPr marL="68580" marR="68580" marT="34290" marB="34290"/>
                </a:tc>
                <a:extLst>
                  <a:ext uri="{0D108BD9-81ED-4DB2-BD59-A6C34878D82A}">
                    <a16:rowId xmlns:a16="http://schemas.microsoft.com/office/drawing/2014/main" val="2964032907"/>
                  </a:ext>
                </a:extLst>
              </a:tr>
              <a:tr h="388620">
                <a:tc>
                  <a:txBody>
                    <a:bodyPr/>
                    <a:lstStyle/>
                    <a:p>
                      <a:pPr algn="ctr"/>
                      <a:r>
                        <a:rPr kumimoji="1" lang="ja-JP" altLang="en-US" sz="2100" dirty="0"/>
                        <a:t>損失関数</a:t>
                      </a:r>
                    </a:p>
                  </a:txBody>
                  <a:tcPr marL="68580" marR="68580" marT="34290" marB="34290"/>
                </a:tc>
                <a:tc>
                  <a:txBody>
                    <a:bodyPr/>
                    <a:lstStyle/>
                    <a:p>
                      <a:pPr algn="ctr"/>
                      <a:r>
                        <a:rPr kumimoji="1" lang="en-US" altLang="ja-JP" sz="2100" dirty="0"/>
                        <a:t>Categorical cross entropy</a:t>
                      </a:r>
                    </a:p>
                  </a:txBody>
                  <a:tcPr marL="68580" marR="68580" marT="34290" marB="34290"/>
                </a:tc>
                <a:extLst>
                  <a:ext uri="{0D108BD9-81ED-4DB2-BD59-A6C34878D82A}">
                    <a16:rowId xmlns:a16="http://schemas.microsoft.com/office/drawing/2014/main" val="2142932492"/>
                  </a:ext>
                </a:extLst>
              </a:tr>
            </a:tbl>
          </a:graphicData>
        </a:graphic>
      </p:graphicFrame>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143</a:t>
            </a:fld>
            <a:endParaRPr kumimoji="1" lang="ja-JP" altLang="en-US" dirty="0"/>
          </a:p>
        </p:txBody>
      </p:sp>
    </p:spTree>
    <p:extLst>
      <p:ext uri="{BB962C8B-B14F-4D97-AF65-F5344CB8AC3E}">
        <p14:creationId xmlns:p14="http://schemas.microsoft.com/office/powerpoint/2010/main" val="22292432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実験 </a:t>
            </a:r>
            <a:r>
              <a:rPr lang="en-US" altLang="ja-JP" dirty="0"/>
              <a:t>2-1-2 </a:t>
            </a:r>
            <a:r>
              <a:rPr kumimoji="1" lang="ja-JP" altLang="en-US" dirty="0"/>
              <a:t>最適化結果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144</a:t>
            </a:fld>
            <a:endParaRPr kumimoji="1" lang="ja-JP" altLang="en-US" dirty="0"/>
          </a:p>
        </p:txBody>
      </p:sp>
      <p:graphicFrame>
        <p:nvGraphicFramePr>
          <p:cNvPr id="5" name="表 4"/>
          <p:cNvGraphicFramePr>
            <a:graphicFrameLocks noGrp="1"/>
          </p:cNvGraphicFramePr>
          <p:nvPr/>
        </p:nvGraphicFramePr>
        <p:xfrm>
          <a:off x="1277634" y="2510898"/>
          <a:ext cx="6723366" cy="1303020"/>
        </p:xfrm>
        <a:graphic>
          <a:graphicData uri="http://schemas.openxmlformats.org/drawingml/2006/table">
            <a:tbl>
              <a:tblPr firstRow="1" bandRow="1">
                <a:tableStyleId>{BC89EF96-8CEA-46FF-86C4-4CE0E7609802}</a:tableStyleId>
              </a:tblPr>
              <a:tblGrid>
                <a:gridCol w="2637141">
                  <a:extLst>
                    <a:ext uri="{9D8B030D-6E8A-4147-A177-3AD203B41FA5}">
                      <a16:colId xmlns:a16="http://schemas.microsoft.com/office/drawing/2014/main" val="20000"/>
                    </a:ext>
                  </a:extLst>
                </a:gridCol>
                <a:gridCol w="4086225">
                  <a:extLst>
                    <a:ext uri="{9D8B030D-6E8A-4147-A177-3AD203B41FA5}">
                      <a16:colId xmlns:a16="http://schemas.microsoft.com/office/drawing/2014/main" val="20001"/>
                    </a:ext>
                  </a:extLst>
                </a:gridCol>
              </a:tblGrid>
              <a:tr h="434340">
                <a:tc>
                  <a:txBody>
                    <a:bodyPr/>
                    <a:lstStyle/>
                    <a:p>
                      <a:pPr algn="ctr"/>
                      <a:r>
                        <a:rPr kumimoji="1" lang="ja-JP" altLang="en-US" sz="2400" b="0" dirty="0"/>
                        <a:t>ドロップアウト率</a:t>
                      </a:r>
                    </a:p>
                  </a:txBody>
                  <a:tcPr marL="68580" marR="68580" marT="34290" marB="34290"/>
                </a:tc>
                <a:tc>
                  <a:txBody>
                    <a:bodyPr/>
                    <a:lstStyle/>
                    <a:p>
                      <a:pPr algn="ctr"/>
                      <a:r>
                        <a:rPr kumimoji="1" lang="en-US" altLang="ja-JP" sz="2400" b="0" dirty="0"/>
                        <a:t>0.042160</a:t>
                      </a:r>
                      <a:endParaRPr kumimoji="1" lang="ja-JP" altLang="en-US" sz="2400" b="0" dirty="0"/>
                    </a:p>
                  </a:txBody>
                  <a:tcPr marL="68580" marR="68580" marT="34290" marB="34290"/>
                </a:tc>
                <a:extLst>
                  <a:ext uri="{0D108BD9-81ED-4DB2-BD59-A6C34878D82A}">
                    <a16:rowId xmlns:a16="http://schemas.microsoft.com/office/drawing/2014/main" val="10000"/>
                  </a:ext>
                </a:extLst>
              </a:tr>
              <a:tr h="434340">
                <a:tc>
                  <a:txBody>
                    <a:bodyPr/>
                    <a:lstStyle/>
                    <a:p>
                      <a:pPr algn="ctr"/>
                      <a:r>
                        <a:rPr kumimoji="1" lang="ja-JP" altLang="en-US" sz="2400" dirty="0"/>
                        <a:t>学習率</a:t>
                      </a:r>
                    </a:p>
                  </a:txBody>
                  <a:tcPr marL="68580" marR="68580" marT="34290" marB="34290"/>
                </a:tc>
                <a:tc>
                  <a:txBody>
                    <a:bodyPr/>
                    <a:lstStyle/>
                    <a:p>
                      <a:pPr algn="ctr"/>
                      <a:r>
                        <a:rPr kumimoji="1" lang="en-US" altLang="ja-JP" sz="2400" u="none" strike="noStrike" kern="1200" baseline="0" dirty="0"/>
                        <a:t>1.8731e-05</a:t>
                      </a:r>
                      <a:endParaRPr kumimoji="1" lang="ja-JP" altLang="en-US" sz="2400" dirty="0"/>
                    </a:p>
                  </a:txBody>
                  <a:tcPr marL="68580" marR="68580" marT="34290" marB="34290"/>
                </a:tc>
                <a:extLst>
                  <a:ext uri="{0D108BD9-81ED-4DB2-BD59-A6C34878D82A}">
                    <a16:rowId xmlns:a16="http://schemas.microsoft.com/office/drawing/2014/main" val="10001"/>
                  </a:ext>
                </a:extLst>
              </a:tr>
              <a:tr h="434340">
                <a:tc>
                  <a:txBody>
                    <a:bodyPr/>
                    <a:lstStyle/>
                    <a:p>
                      <a:pPr algn="ctr"/>
                      <a:r>
                        <a:rPr kumimoji="1" lang="ja-JP" altLang="en-US" sz="2400" dirty="0"/>
                        <a:t>中間ユニット数</a:t>
                      </a:r>
                    </a:p>
                  </a:txBody>
                  <a:tcPr marL="68580" marR="68580" marT="34290" marB="34290"/>
                </a:tc>
                <a:tc>
                  <a:txBody>
                    <a:bodyPr/>
                    <a:lstStyle/>
                    <a:p>
                      <a:pPr algn="ctr"/>
                      <a:r>
                        <a:rPr kumimoji="1" lang="en-US" altLang="ja-JP" sz="2400" dirty="0"/>
                        <a:t>100</a:t>
                      </a:r>
                      <a:endParaRPr kumimoji="1" lang="ja-JP" altLang="en-US" sz="2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6" name="表 5"/>
          <p:cNvGraphicFramePr>
            <a:graphicFrameLocks noGrp="1"/>
          </p:cNvGraphicFramePr>
          <p:nvPr/>
        </p:nvGraphicFramePr>
        <p:xfrm>
          <a:off x="1277634" y="4386348"/>
          <a:ext cx="6723366" cy="1303020"/>
        </p:xfrm>
        <a:graphic>
          <a:graphicData uri="http://schemas.openxmlformats.org/drawingml/2006/table">
            <a:tbl>
              <a:tblPr firstRow="1" bandRow="1">
                <a:tableStyleId>{BC89EF96-8CEA-46FF-86C4-4CE0E7609802}</a:tableStyleId>
              </a:tblPr>
              <a:tblGrid>
                <a:gridCol w="2629997">
                  <a:extLst>
                    <a:ext uri="{9D8B030D-6E8A-4147-A177-3AD203B41FA5}">
                      <a16:colId xmlns:a16="http://schemas.microsoft.com/office/drawing/2014/main" val="20000"/>
                    </a:ext>
                  </a:extLst>
                </a:gridCol>
                <a:gridCol w="4093369">
                  <a:extLst>
                    <a:ext uri="{9D8B030D-6E8A-4147-A177-3AD203B41FA5}">
                      <a16:colId xmlns:a16="http://schemas.microsoft.com/office/drawing/2014/main" val="20001"/>
                    </a:ext>
                  </a:extLst>
                </a:gridCol>
              </a:tblGrid>
              <a:tr h="434340">
                <a:tc>
                  <a:txBody>
                    <a:bodyPr/>
                    <a:lstStyle/>
                    <a:p>
                      <a:pPr algn="ctr"/>
                      <a:r>
                        <a:rPr kumimoji="1" lang="ja-JP" altLang="en-US" sz="2400" b="0" dirty="0"/>
                        <a:t>ドロップアウト率</a:t>
                      </a:r>
                    </a:p>
                  </a:txBody>
                  <a:tcPr marL="68580" marR="68580" marT="34290" marB="34290"/>
                </a:tc>
                <a:tc>
                  <a:txBody>
                    <a:bodyPr/>
                    <a:lstStyle/>
                    <a:p>
                      <a:pPr algn="ctr"/>
                      <a:r>
                        <a:rPr kumimoji="1" lang="en-US" altLang="ja-JP" sz="2400" b="0" dirty="0"/>
                        <a:t>0.64198</a:t>
                      </a:r>
                      <a:endParaRPr kumimoji="1" lang="ja-JP" altLang="en-US" sz="2400" b="0" dirty="0"/>
                    </a:p>
                  </a:txBody>
                  <a:tcPr marL="68580" marR="68580" marT="34290" marB="34290"/>
                </a:tc>
                <a:extLst>
                  <a:ext uri="{0D108BD9-81ED-4DB2-BD59-A6C34878D82A}">
                    <a16:rowId xmlns:a16="http://schemas.microsoft.com/office/drawing/2014/main" val="10000"/>
                  </a:ext>
                </a:extLst>
              </a:tr>
              <a:tr h="434340">
                <a:tc>
                  <a:txBody>
                    <a:bodyPr/>
                    <a:lstStyle/>
                    <a:p>
                      <a:pPr algn="ctr"/>
                      <a:r>
                        <a:rPr kumimoji="1" lang="ja-JP" altLang="en-US" sz="2400" dirty="0"/>
                        <a:t>学習率</a:t>
                      </a:r>
                    </a:p>
                  </a:txBody>
                  <a:tcPr marL="68580" marR="68580" marT="34290" marB="34290"/>
                </a:tc>
                <a:tc>
                  <a:txBody>
                    <a:bodyPr/>
                    <a:lstStyle/>
                    <a:p>
                      <a:pPr algn="ctr"/>
                      <a:r>
                        <a:rPr kumimoji="1" lang="en-US" altLang="ja-JP" sz="2400" u="none" strike="noStrike" kern="1200" baseline="0" dirty="0"/>
                        <a:t>5.0936e-05</a:t>
                      </a:r>
                      <a:endParaRPr kumimoji="1" lang="ja-JP" altLang="en-US" sz="2400" dirty="0"/>
                    </a:p>
                  </a:txBody>
                  <a:tcPr marL="68580" marR="68580" marT="34290" marB="34290"/>
                </a:tc>
                <a:extLst>
                  <a:ext uri="{0D108BD9-81ED-4DB2-BD59-A6C34878D82A}">
                    <a16:rowId xmlns:a16="http://schemas.microsoft.com/office/drawing/2014/main" val="10001"/>
                  </a:ext>
                </a:extLst>
              </a:tr>
              <a:tr h="434340">
                <a:tc>
                  <a:txBody>
                    <a:bodyPr/>
                    <a:lstStyle/>
                    <a:p>
                      <a:pPr algn="ctr"/>
                      <a:r>
                        <a:rPr kumimoji="1" lang="ja-JP" altLang="en-US" sz="2400" dirty="0"/>
                        <a:t>中間ユニット数</a:t>
                      </a:r>
                    </a:p>
                  </a:txBody>
                  <a:tcPr marL="68580" marR="68580" marT="34290" marB="34290"/>
                </a:tc>
                <a:tc>
                  <a:txBody>
                    <a:bodyPr/>
                    <a:lstStyle/>
                    <a:p>
                      <a:pPr algn="ctr"/>
                      <a:r>
                        <a:rPr kumimoji="1" lang="en-US" altLang="ja-JP" sz="2400" dirty="0"/>
                        <a:t>500</a:t>
                      </a:r>
                      <a:endParaRPr kumimoji="1" lang="ja-JP" altLang="en-US" sz="2400" dirty="0"/>
                    </a:p>
                  </a:txBody>
                  <a:tcPr marL="68580" marR="68580" marT="34290" marB="34290"/>
                </a:tc>
                <a:extLst>
                  <a:ext uri="{0D108BD9-81ED-4DB2-BD59-A6C34878D82A}">
                    <a16:rowId xmlns:a16="http://schemas.microsoft.com/office/drawing/2014/main" val="10002"/>
                  </a:ext>
                </a:extLst>
              </a:tr>
            </a:tbl>
          </a:graphicData>
        </a:graphic>
      </p:graphicFrame>
      <p:sp>
        <p:nvSpPr>
          <p:cNvPr id="7" name="テキスト ボックス 6"/>
          <p:cNvSpPr txBox="1"/>
          <p:nvPr/>
        </p:nvSpPr>
        <p:spPr>
          <a:xfrm>
            <a:off x="1763688" y="2024845"/>
            <a:ext cx="1107996" cy="461665"/>
          </a:xfrm>
          <a:prstGeom prst="rect">
            <a:avLst/>
          </a:prstGeom>
          <a:noFill/>
        </p:spPr>
        <p:txBody>
          <a:bodyPr wrap="none" rtlCol="0">
            <a:spAutoFit/>
          </a:bodyPr>
          <a:lstStyle/>
          <a:p>
            <a:r>
              <a:rPr lang="ja-JP" altLang="en-US" sz="2400" dirty="0"/>
              <a:t>馬・蛙</a:t>
            </a:r>
          </a:p>
        </p:txBody>
      </p:sp>
      <p:sp>
        <p:nvSpPr>
          <p:cNvPr id="8" name="テキスト ボックス 7"/>
          <p:cNvSpPr txBox="1"/>
          <p:nvPr/>
        </p:nvSpPr>
        <p:spPr>
          <a:xfrm>
            <a:off x="1763688" y="3915055"/>
            <a:ext cx="1107996" cy="461665"/>
          </a:xfrm>
          <a:prstGeom prst="rect">
            <a:avLst/>
          </a:prstGeom>
          <a:noFill/>
        </p:spPr>
        <p:txBody>
          <a:bodyPr wrap="none" rtlCol="0">
            <a:spAutoFit/>
          </a:bodyPr>
          <a:lstStyle/>
          <a:p>
            <a:r>
              <a:rPr lang="ja-JP" altLang="en-US" sz="2400" dirty="0"/>
              <a:t>兎・鴨</a:t>
            </a:r>
          </a:p>
        </p:txBody>
      </p:sp>
    </p:spTree>
    <p:extLst>
      <p:ext uri="{BB962C8B-B14F-4D97-AF65-F5344CB8AC3E}">
        <p14:creationId xmlns:p14="http://schemas.microsoft.com/office/powerpoint/2010/main" val="9530396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r>
              <a:rPr lang="en-US" altLang="ja-JP" dirty="0"/>
              <a:t>{'C': 1000, 'degree': 4, 'gamma': 1, 'kernel': 'poly'}</a:t>
            </a:r>
          </a:p>
          <a:p>
            <a:r>
              <a:rPr lang="en-US" altLang="ja-JP" dirty="0"/>
              <a:t>0.5714285714285714</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145</a:t>
            </a:fld>
            <a:endParaRPr kumimoji="1" lang="ja-JP" altLang="en-US" dirty="0"/>
          </a:p>
        </p:txBody>
      </p:sp>
    </p:spTree>
    <p:extLst>
      <p:ext uri="{BB962C8B-B14F-4D97-AF65-F5344CB8AC3E}">
        <p14:creationId xmlns:p14="http://schemas.microsoft.com/office/powerpoint/2010/main" val="33781486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err="1"/>
              <a:t>N_split</a:t>
            </a:r>
            <a:r>
              <a:rPr lang="en-US" altLang="ja-JP" dirty="0"/>
              <a:t>=7</a:t>
            </a:r>
          </a:p>
          <a:p>
            <a:r>
              <a:rPr lang="en-US" altLang="ja-JP" dirty="0" err="1"/>
              <a:t>OneVsRestClassifier</a:t>
            </a:r>
            <a:endParaRPr lang="en-US" altLang="ja-JP" dirty="0"/>
          </a:p>
          <a:p>
            <a:r>
              <a:rPr lang="en-US" altLang="ja-JP" dirty="0" err="1"/>
              <a:t>StratifiedKFold</a:t>
            </a:r>
            <a:endParaRPr lang="en-US" altLang="ja-JP" dirty="0"/>
          </a:p>
          <a:p>
            <a:r>
              <a:rPr lang="en-US" altLang="ja-JP" dirty="0" err="1"/>
              <a:t>kfold</a:t>
            </a:r>
            <a:r>
              <a:rPr lang="en-US" altLang="ja-JP" dirty="0"/>
              <a:t> Cross-validation scores: </a:t>
            </a:r>
          </a:p>
          <a:p>
            <a:r>
              <a:rPr lang="en-US" altLang="ja-JP" dirty="0"/>
              <a:t>[0.66666667 0.66666667 0.58333333 0.75       0.75       0.5</a:t>
            </a:r>
          </a:p>
          <a:p>
            <a:r>
              <a:rPr lang="en-US" altLang="ja-JP" dirty="0"/>
              <a:t> 0.58333333]</a:t>
            </a:r>
          </a:p>
          <a:p>
            <a:r>
              <a:rPr lang="en-US" altLang="ja-JP" dirty="0" err="1"/>
              <a:t>kfold</a:t>
            </a:r>
            <a:r>
              <a:rPr lang="en-US" altLang="ja-JP" dirty="0"/>
              <a:t> Average score: 0.6428571428571429</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146</a:t>
            </a:fld>
            <a:endParaRPr kumimoji="1" lang="ja-JP" altLang="en-US" dirty="0"/>
          </a:p>
        </p:txBody>
      </p:sp>
    </p:spTree>
    <p:extLst>
      <p:ext uri="{BB962C8B-B14F-4D97-AF65-F5344CB8AC3E}">
        <p14:creationId xmlns:p14="http://schemas.microsoft.com/office/powerpoint/2010/main" val="6014220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en-US" altLang="ja-JP" dirty="0"/>
              <a:t> 1-1</a:t>
            </a:r>
            <a:r>
              <a:rPr lang="ja-JP" altLang="en-US" dirty="0"/>
              <a:t> 目的</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147</a:t>
            </a:fld>
            <a:endParaRPr kumimoji="1" lang="ja-JP" altLang="en-US" dirty="0"/>
          </a:p>
        </p:txBody>
      </p:sp>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2241" y="2851512"/>
            <a:ext cx="1787621" cy="1233458"/>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0790" y="2939451"/>
            <a:ext cx="1640427" cy="1941334"/>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7639" y="2837904"/>
            <a:ext cx="1556372" cy="2163737"/>
          </a:xfrm>
          <a:prstGeom prst="rect">
            <a:avLst/>
          </a:prstGeom>
        </p:spPr>
      </p:pic>
      <p:sp>
        <p:nvSpPr>
          <p:cNvPr id="17" name="正方形/長方形 16"/>
          <p:cNvSpPr/>
          <p:nvPr/>
        </p:nvSpPr>
        <p:spPr>
          <a:xfrm>
            <a:off x="1323882" y="2734819"/>
            <a:ext cx="1789956" cy="2368367"/>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18" name="正方形/長方形 17"/>
          <p:cNvSpPr/>
          <p:nvPr/>
        </p:nvSpPr>
        <p:spPr>
          <a:xfrm>
            <a:off x="3214176" y="2734820"/>
            <a:ext cx="2632789" cy="2368367"/>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19" name="正方形/長方形 18"/>
          <p:cNvSpPr/>
          <p:nvPr/>
        </p:nvSpPr>
        <p:spPr>
          <a:xfrm>
            <a:off x="5947302" y="2734819"/>
            <a:ext cx="1757046" cy="2368367"/>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20" name="テキスト ボックス 19"/>
          <p:cNvSpPr txBox="1"/>
          <p:nvPr/>
        </p:nvSpPr>
        <p:spPr>
          <a:xfrm>
            <a:off x="1745654" y="2306739"/>
            <a:ext cx="992579" cy="415498"/>
          </a:xfrm>
          <a:prstGeom prst="rect">
            <a:avLst/>
          </a:prstGeom>
          <a:noFill/>
        </p:spPr>
        <p:txBody>
          <a:bodyPr wrap="none" rtlCol="0">
            <a:spAutoFit/>
          </a:bodyPr>
          <a:lstStyle/>
          <a:p>
            <a:r>
              <a:rPr lang="ja-JP" altLang="en-US" sz="2100" dirty="0"/>
              <a:t>風景画</a:t>
            </a:r>
          </a:p>
        </p:txBody>
      </p:sp>
      <p:sp>
        <p:nvSpPr>
          <p:cNvPr id="21" name="テキスト ボックス 20"/>
          <p:cNvSpPr txBox="1"/>
          <p:nvPr/>
        </p:nvSpPr>
        <p:spPr>
          <a:xfrm>
            <a:off x="6352619" y="2290862"/>
            <a:ext cx="992579" cy="415498"/>
          </a:xfrm>
          <a:prstGeom prst="rect">
            <a:avLst/>
          </a:prstGeom>
          <a:noFill/>
        </p:spPr>
        <p:txBody>
          <a:bodyPr wrap="none" rtlCol="0">
            <a:spAutoFit/>
          </a:bodyPr>
          <a:lstStyle/>
          <a:p>
            <a:r>
              <a:rPr lang="ja-JP" altLang="en-US" sz="2100" dirty="0"/>
              <a:t>肖像画</a:t>
            </a:r>
          </a:p>
        </p:txBody>
      </p:sp>
      <p:sp>
        <p:nvSpPr>
          <p:cNvPr id="22" name="テキスト ボックス 21"/>
          <p:cNvSpPr txBox="1"/>
          <p:nvPr/>
        </p:nvSpPr>
        <p:spPr>
          <a:xfrm>
            <a:off x="3286669" y="2321700"/>
            <a:ext cx="2685351" cy="415498"/>
          </a:xfrm>
          <a:prstGeom prst="rect">
            <a:avLst/>
          </a:prstGeom>
          <a:noFill/>
        </p:spPr>
        <p:txBody>
          <a:bodyPr wrap="none" rtlCol="0">
            <a:spAutoFit/>
          </a:bodyPr>
          <a:lstStyle/>
          <a:p>
            <a:r>
              <a:rPr lang="ja-JP" altLang="en-US" sz="2100" dirty="0"/>
              <a:t>風景・顔の 多義図形</a:t>
            </a:r>
          </a:p>
        </p:txBody>
      </p:sp>
      <p:sp>
        <p:nvSpPr>
          <p:cNvPr id="16" name="テキスト ボックス 15"/>
          <p:cNvSpPr txBox="1"/>
          <p:nvPr/>
        </p:nvSpPr>
        <p:spPr>
          <a:xfrm>
            <a:off x="1425952" y="5215883"/>
            <a:ext cx="6479659" cy="507831"/>
          </a:xfrm>
          <a:prstGeom prst="rect">
            <a:avLst/>
          </a:prstGeom>
          <a:noFill/>
        </p:spPr>
        <p:txBody>
          <a:bodyPr wrap="none" rtlCol="0">
            <a:spAutoFit/>
          </a:bodyPr>
          <a:lstStyle/>
          <a:p>
            <a:r>
              <a:rPr lang="en-US" altLang="ja-JP" sz="1350" dirty="0" err="1"/>
              <a:t>WikiArt</a:t>
            </a:r>
            <a:r>
              <a:rPr lang="en-US" altLang="ja-JP" sz="1350" dirty="0"/>
              <a:t>. https://github.com/cs-chan/ArtGAN/tree/master/WikiArt%20Dataset.</a:t>
            </a:r>
          </a:p>
          <a:p>
            <a:endParaRPr lang="ja-JP" altLang="en-US" sz="1350" dirty="0"/>
          </a:p>
        </p:txBody>
      </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6532" y="3168642"/>
            <a:ext cx="1309038" cy="1832654"/>
          </a:xfrm>
          <a:prstGeom prst="rect">
            <a:avLst/>
          </a:prstGeom>
        </p:spPr>
      </p:pic>
    </p:spTree>
    <p:extLst>
      <p:ext uri="{BB962C8B-B14F-4D97-AF65-F5344CB8AC3E}">
        <p14:creationId xmlns:p14="http://schemas.microsoft.com/office/powerpoint/2010/main" val="21617415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5900" y="1063229"/>
            <a:ext cx="6085284" cy="857250"/>
          </a:xfrm>
        </p:spPr>
        <p:txBody>
          <a:bodyPr>
            <a:normAutofit fontScale="90000"/>
          </a:bodyPr>
          <a:lstStyle/>
          <a:p>
            <a:r>
              <a:rPr lang="ja-JP" altLang="en-US" dirty="0"/>
              <a:t>人工知能がどちらでも無いと認識した画像</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148</a:t>
            </a:fld>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646" y="2024844"/>
            <a:ext cx="1428750" cy="1428750"/>
          </a:xfrm>
          <a:prstGeom prst="rect">
            <a:avLst/>
          </a:prstGeom>
        </p:spPr>
      </p:pic>
      <p:sp>
        <p:nvSpPr>
          <p:cNvPr id="8" name="正方形/長方形 7"/>
          <p:cNvSpPr/>
          <p:nvPr/>
        </p:nvSpPr>
        <p:spPr>
          <a:xfrm>
            <a:off x="2024283" y="3557959"/>
            <a:ext cx="1864613" cy="300082"/>
          </a:xfrm>
          <a:prstGeom prst="rect">
            <a:avLst/>
          </a:prstGeom>
        </p:spPr>
        <p:txBody>
          <a:bodyPr wrap="none">
            <a:spAutoFit/>
          </a:bodyPr>
          <a:lstStyle/>
          <a:p>
            <a:r>
              <a:rPr lang="ja-JP" altLang="en-US" sz="1350" dirty="0"/>
              <a:t>0.5338152050971985</a:t>
            </a:r>
          </a:p>
        </p:txBody>
      </p:sp>
      <p:sp>
        <p:nvSpPr>
          <p:cNvPr id="10" name="テキスト ボックス 9"/>
          <p:cNvSpPr txBox="1"/>
          <p:nvPr/>
        </p:nvSpPr>
        <p:spPr>
          <a:xfrm>
            <a:off x="1385647" y="2037885"/>
            <a:ext cx="700833" cy="300082"/>
          </a:xfrm>
          <a:prstGeom prst="rect">
            <a:avLst/>
          </a:prstGeom>
          <a:noFill/>
        </p:spPr>
        <p:txBody>
          <a:bodyPr wrap="none" rtlCol="0">
            <a:spAutoFit/>
          </a:bodyPr>
          <a:lstStyle/>
          <a:p>
            <a:r>
              <a:rPr lang="en-US" altLang="ja-JP" sz="1350" dirty="0"/>
              <a:t>(duck)</a:t>
            </a:r>
            <a:endParaRPr lang="ja-JP" altLang="en-US" sz="1350" dirty="0"/>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598" y="2038551"/>
            <a:ext cx="1428750" cy="1428750"/>
          </a:xfrm>
          <a:prstGeom prst="rect">
            <a:avLst/>
          </a:prstGeom>
        </p:spPr>
      </p:pic>
      <p:sp>
        <p:nvSpPr>
          <p:cNvPr id="12" name="テキスト ボックス 11"/>
          <p:cNvSpPr txBox="1"/>
          <p:nvPr/>
        </p:nvSpPr>
        <p:spPr>
          <a:xfrm>
            <a:off x="3077599" y="2037885"/>
            <a:ext cx="785793" cy="300082"/>
          </a:xfrm>
          <a:prstGeom prst="rect">
            <a:avLst/>
          </a:prstGeom>
          <a:noFill/>
        </p:spPr>
        <p:txBody>
          <a:bodyPr wrap="none" rtlCol="0">
            <a:spAutoFit/>
          </a:bodyPr>
          <a:lstStyle/>
          <a:p>
            <a:r>
              <a:rPr lang="en-US" altLang="ja-JP" sz="1350" dirty="0"/>
              <a:t>(rabbit)</a:t>
            </a:r>
            <a:endParaRPr lang="ja-JP" altLang="en-US" sz="1350" dirty="0"/>
          </a:p>
        </p:txBody>
      </p:sp>
    </p:spTree>
    <p:extLst>
      <p:ext uri="{BB962C8B-B14F-4D97-AF65-F5344CB8AC3E}">
        <p14:creationId xmlns:p14="http://schemas.microsoft.com/office/powerpoint/2010/main" val="16277852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5900" y="1063229"/>
            <a:ext cx="6085284" cy="857250"/>
          </a:xfrm>
        </p:spPr>
        <p:txBody>
          <a:bodyPr>
            <a:normAutofit fontScale="90000"/>
          </a:bodyPr>
          <a:lstStyle/>
          <a:p>
            <a:r>
              <a:rPr lang="ja-JP" altLang="en-US" dirty="0"/>
              <a:t>人工知能がどちらでも無いと認識した画像</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149</a:t>
            </a:fld>
            <a:endParaRPr kumimoji="1" lang="ja-JP" altLang="en-US" dirty="0"/>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613" y="2411459"/>
            <a:ext cx="945000" cy="94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746" y="-1296251"/>
            <a:ext cx="945000" cy="945000"/>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6157" y="2430949"/>
            <a:ext cx="945000" cy="945000"/>
          </a:xfrm>
          <a:prstGeom prst="rect">
            <a:avLst/>
          </a:prstGeom>
        </p:spPr>
      </p:pic>
      <p:pic>
        <p:nvPicPr>
          <p:cNvPr id="15" name="図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7147" y="-1203246"/>
            <a:ext cx="945000" cy="945000"/>
          </a:xfrm>
          <a:prstGeom prst="rect">
            <a:avLst/>
          </a:prstGeom>
        </p:spPr>
      </p:pic>
      <p:pic>
        <p:nvPicPr>
          <p:cNvPr id="16" name="図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156" y="2411459"/>
            <a:ext cx="945000" cy="945000"/>
          </a:xfrm>
          <a:prstGeom prst="rect">
            <a:avLst/>
          </a:prstGeom>
        </p:spPr>
      </p:pic>
      <p:pic>
        <p:nvPicPr>
          <p:cNvPr id="17" name="図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2855" y="-1296251"/>
            <a:ext cx="945000" cy="945000"/>
          </a:xfrm>
          <a:prstGeom prst="rect">
            <a:avLst/>
          </a:prstGeom>
        </p:spPr>
      </p:pic>
      <p:pic>
        <p:nvPicPr>
          <p:cNvPr id="18" name="図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11727" y="2495368"/>
            <a:ext cx="945000" cy="945000"/>
          </a:xfrm>
          <a:prstGeom prst="rect">
            <a:avLst/>
          </a:prstGeom>
        </p:spPr>
      </p:pic>
      <p:pic>
        <p:nvPicPr>
          <p:cNvPr id="19" name="図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6983" y="-1280996"/>
            <a:ext cx="945000" cy="945000"/>
          </a:xfrm>
          <a:prstGeom prst="rect">
            <a:avLst/>
          </a:prstGeom>
        </p:spPr>
      </p:pic>
      <p:pic>
        <p:nvPicPr>
          <p:cNvPr id="20" name="図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2636" y="3646454"/>
            <a:ext cx="945000" cy="945000"/>
          </a:xfrm>
          <a:prstGeom prst="rect">
            <a:avLst/>
          </a:prstGeom>
        </p:spPr>
      </p:pic>
      <p:pic>
        <p:nvPicPr>
          <p:cNvPr id="5" name="図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9161" y="-1296251"/>
            <a:ext cx="945000" cy="945000"/>
          </a:xfrm>
          <a:prstGeom prst="rect">
            <a:avLst/>
          </a:prstGeom>
        </p:spPr>
      </p:pic>
      <p:pic>
        <p:nvPicPr>
          <p:cNvPr id="6" name="図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05510" y="2456892"/>
            <a:ext cx="945000" cy="945000"/>
          </a:xfrm>
          <a:prstGeom prst="rect">
            <a:avLst/>
          </a:prstGeom>
        </p:spPr>
      </p:pic>
      <p:pic>
        <p:nvPicPr>
          <p:cNvPr id="21" name="図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89539" y="-1276496"/>
            <a:ext cx="945000" cy="945000"/>
          </a:xfrm>
          <a:prstGeom prst="rect">
            <a:avLst/>
          </a:prstGeom>
        </p:spPr>
      </p:pic>
      <p:pic>
        <p:nvPicPr>
          <p:cNvPr id="22" name="図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80012" y="3687580"/>
            <a:ext cx="945000" cy="945000"/>
          </a:xfrm>
          <a:prstGeom prst="rect">
            <a:avLst/>
          </a:prstGeom>
        </p:spPr>
      </p:pic>
      <p:pic>
        <p:nvPicPr>
          <p:cNvPr id="23" name="図 2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96527" y="-1285327"/>
            <a:ext cx="945000" cy="945000"/>
          </a:xfrm>
          <a:prstGeom prst="rect">
            <a:avLst/>
          </a:prstGeom>
        </p:spPr>
      </p:pic>
      <p:pic>
        <p:nvPicPr>
          <p:cNvPr id="24" name="図 2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951649" y="2430949"/>
            <a:ext cx="945000" cy="945000"/>
          </a:xfrm>
          <a:prstGeom prst="rect">
            <a:avLst/>
          </a:prstGeom>
        </p:spPr>
      </p:pic>
      <p:pic>
        <p:nvPicPr>
          <p:cNvPr id="25" name="図 2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37568" y="-1280996"/>
            <a:ext cx="945000" cy="945000"/>
          </a:xfrm>
          <a:prstGeom prst="rect">
            <a:avLst/>
          </a:prstGeom>
        </p:spPr>
      </p:pic>
      <p:sp>
        <p:nvSpPr>
          <p:cNvPr id="28" name="正方形/長方形 27"/>
          <p:cNvSpPr/>
          <p:nvPr/>
        </p:nvSpPr>
        <p:spPr>
          <a:xfrm>
            <a:off x="298875" y="-315442"/>
            <a:ext cx="1959191" cy="300082"/>
          </a:xfrm>
          <a:prstGeom prst="rect">
            <a:avLst/>
          </a:prstGeom>
        </p:spPr>
        <p:txBody>
          <a:bodyPr wrap="none">
            <a:spAutoFit/>
          </a:bodyPr>
          <a:lstStyle/>
          <a:p>
            <a:r>
              <a:rPr lang="ja-JP" altLang="en-US" sz="1350" dirty="0"/>
              <a:t>0.00113429 0.9988657</a:t>
            </a:r>
          </a:p>
        </p:txBody>
      </p:sp>
      <p:sp>
        <p:nvSpPr>
          <p:cNvPr id="29" name="正方形/長方形 28"/>
          <p:cNvSpPr/>
          <p:nvPr/>
        </p:nvSpPr>
        <p:spPr>
          <a:xfrm>
            <a:off x="9751337" y="3400123"/>
            <a:ext cx="1959191" cy="300082"/>
          </a:xfrm>
          <a:prstGeom prst="rect">
            <a:avLst/>
          </a:prstGeom>
        </p:spPr>
        <p:txBody>
          <a:bodyPr wrap="none">
            <a:spAutoFit/>
          </a:bodyPr>
          <a:lstStyle/>
          <a:p>
            <a:r>
              <a:rPr lang="ja-JP" altLang="en-US" sz="1350" dirty="0"/>
              <a:t>0.35784173 0.6421582</a:t>
            </a:r>
          </a:p>
        </p:txBody>
      </p:sp>
      <p:sp>
        <p:nvSpPr>
          <p:cNvPr id="30" name="正方形/長方形 29"/>
          <p:cNvSpPr/>
          <p:nvPr/>
        </p:nvSpPr>
        <p:spPr>
          <a:xfrm>
            <a:off x="4351447" y="-351252"/>
            <a:ext cx="2055371" cy="300082"/>
          </a:xfrm>
          <a:prstGeom prst="rect">
            <a:avLst/>
          </a:prstGeom>
        </p:spPr>
        <p:txBody>
          <a:bodyPr wrap="none">
            <a:spAutoFit/>
          </a:bodyPr>
          <a:lstStyle/>
          <a:p>
            <a:r>
              <a:rPr lang="ja-JP" altLang="en-US" sz="1350" dirty="0"/>
              <a:t>0.32835683 0.67164314</a:t>
            </a:r>
          </a:p>
        </p:txBody>
      </p:sp>
      <p:sp>
        <p:nvSpPr>
          <p:cNvPr id="33" name="正方形/長方形 32"/>
          <p:cNvSpPr/>
          <p:nvPr/>
        </p:nvSpPr>
        <p:spPr>
          <a:xfrm>
            <a:off x="2275955" y="-340327"/>
            <a:ext cx="2055371" cy="300082"/>
          </a:xfrm>
          <a:prstGeom prst="rect">
            <a:avLst/>
          </a:prstGeom>
        </p:spPr>
        <p:txBody>
          <a:bodyPr wrap="none">
            <a:spAutoFit/>
          </a:bodyPr>
          <a:lstStyle/>
          <a:p>
            <a:r>
              <a:rPr lang="ja-JP" altLang="en-US" sz="1350" dirty="0"/>
              <a:t>0.00319877 0.99680126</a:t>
            </a:r>
          </a:p>
        </p:txBody>
      </p:sp>
      <p:sp>
        <p:nvSpPr>
          <p:cNvPr id="34" name="正方形/長方形 33"/>
          <p:cNvSpPr/>
          <p:nvPr/>
        </p:nvSpPr>
        <p:spPr>
          <a:xfrm>
            <a:off x="11465233" y="3385564"/>
            <a:ext cx="1959191" cy="300082"/>
          </a:xfrm>
          <a:prstGeom prst="rect">
            <a:avLst/>
          </a:prstGeom>
        </p:spPr>
        <p:txBody>
          <a:bodyPr wrap="none">
            <a:spAutoFit/>
          </a:bodyPr>
          <a:lstStyle/>
          <a:p>
            <a:r>
              <a:rPr lang="ja-JP" altLang="en-US" sz="1350" dirty="0"/>
              <a:t>0.00004769 0.9999523</a:t>
            </a:r>
          </a:p>
        </p:txBody>
      </p:sp>
      <p:sp>
        <p:nvSpPr>
          <p:cNvPr id="35" name="正方形/長方形 34"/>
          <p:cNvSpPr/>
          <p:nvPr/>
        </p:nvSpPr>
        <p:spPr>
          <a:xfrm>
            <a:off x="6499242" y="-335996"/>
            <a:ext cx="1863011" cy="300082"/>
          </a:xfrm>
          <a:prstGeom prst="rect">
            <a:avLst/>
          </a:prstGeom>
        </p:spPr>
        <p:txBody>
          <a:bodyPr wrap="none">
            <a:spAutoFit/>
          </a:bodyPr>
          <a:lstStyle/>
          <a:p>
            <a:r>
              <a:rPr lang="ja-JP" altLang="en-US" sz="1350" dirty="0"/>
              <a:t>0.0000855 0.9999145</a:t>
            </a:r>
          </a:p>
        </p:txBody>
      </p:sp>
      <p:sp>
        <p:nvSpPr>
          <p:cNvPr id="3" name="テキスト ボックス 2"/>
          <p:cNvSpPr txBox="1"/>
          <p:nvPr/>
        </p:nvSpPr>
        <p:spPr>
          <a:xfrm>
            <a:off x="3361674" y="1925257"/>
            <a:ext cx="670376" cy="415498"/>
          </a:xfrm>
          <a:prstGeom prst="rect">
            <a:avLst/>
          </a:prstGeom>
          <a:noFill/>
        </p:spPr>
        <p:txBody>
          <a:bodyPr wrap="none" rtlCol="0">
            <a:spAutoFit/>
          </a:bodyPr>
          <a:lstStyle/>
          <a:p>
            <a:r>
              <a:rPr lang="en-US" altLang="ja-JP" sz="2100" dirty="0"/>
              <a:t>c:</a:t>
            </a:r>
            <a:r>
              <a:rPr lang="ja-JP" altLang="en-US" sz="2100" dirty="0"/>
              <a:t>鴨</a:t>
            </a:r>
          </a:p>
        </p:txBody>
      </p:sp>
      <p:sp>
        <p:nvSpPr>
          <p:cNvPr id="32" name="テキスト ボックス 31"/>
          <p:cNvSpPr txBox="1"/>
          <p:nvPr/>
        </p:nvSpPr>
        <p:spPr>
          <a:xfrm>
            <a:off x="4847972" y="1911850"/>
            <a:ext cx="670376" cy="415498"/>
          </a:xfrm>
          <a:prstGeom prst="rect">
            <a:avLst/>
          </a:prstGeom>
          <a:noFill/>
        </p:spPr>
        <p:txBody>
          <a:bodyPr wrap="none" rtlCol="0">
            <a:spAutoFit/>
          </a:bodyPr>
          <a:lstStyle/>
          <a:p>
            <a:r>
              <a:rPr lang="en-US" altLang="ja-JP" sz="2100" dirty="0"/>
              <a:t>c:</a:t>
            </a:r>
            <a:r>
              <a:rPr lang="ja-JP" altLang="en-US" sz="2100" dirty="0"/>
              <a:t>兎</a:t>
            </a:r>
          </a:p>
        </p:txBody>
      </p:sp>
      <p:graphicFrame>
        <p:nvGraphicFramePr>
          <p:cNvPr id="7" name="表 6"/>
          <p:cNvGraphicFramePr>
            <a:graphicFrameLocks noGrp="1"/>
          </p:cNvGraphicFramePr>
          <p:nvPr/>
        </p:nvGraphicFramePr>
        <p:xfrm>
          <a:off x="1382113" y="4811258"/>
          <a:ext cx="4572000" cy="777240"/>
        </p:xfrm>
        <a:graphic>
          <a:graphicData uri="http://schemas.openxmlformats.org/drawingml/2006/table">
            <a:tbl>
              <a:tblPr firstRow="1" bandRow="1">
                <a:tableStyleId>{BC89EF96-8CEA-46FF-86C4-4CE0E7609802}</a:tableStyleId>
              </a:tblPr>
              <a:tblGrid>
                <a:gridCol w="1524000">
                  <a:extLst>
                    <a:ext uri="{9D8B030D-6E8A-4147-A177-3AD203B41FA5}">
                      <a16:colId xmlns:a16="http://schemas.microsoft.com/office/drawing/2014/main" val="1879606147"/>
                    </a:ext>
                  </a:extLst>
                </a:gridCol>
                <a:gridCol w="1524000">
                  <a:extLst>
                    <a:ext uri="{9D8B030D-6E8A-4147-A177-3AD203B41FA5}">
                      <a16:colId xmlns:a16="http://schemas.microsoft.com/office/drawing/2014/main" val="2880888583"/>
                    </a:ext>
                  </a:extLst>
                </a:gridCol>
                <a:gridCol w="1524000">
                  <a:extLst>
                    <a:ext uri="{9D8B030D-6E8A-4147-A177-3AD203B41FA5}">
                      <a16:colId xmlns:a16="http://schemas.microsoft.com/office/drawing/2014/main" val="2023206332"/>
                    </a:ext>
                  </a:extLst>
                </a:gridCol>
              </a:tblGrid>
              <a:tr h="388620">
                <a:tc>
                  <a:txBody>
                    <a:bodyPr/>
                    <a:lstStyle/>
                    <a:p>
                      <a:pPr algn="ctr"/>
                      <a:r>
                        <a:rPr kumimoji="1" lang="ja-JP" altLang="en-US" sz="2100" b="0" dirty="0"/>
                        <a:t>鴨らしさ</a:t>
                      </a:r>
                    </a:p>
                  </a:txBody>
                  <a:tcPr marL="68580" marR="68580" marT="34290" marB="34290"/>
                </a:tc>
                <a:tc>
                  <a:txBody>
                    <a:bodyPr/>
                    <a:lstStyle/>
                    <a:p>
                      <a:pPr algn="ctr"/>
                      <a:r>
                        <a:rPr kumimoji="1" lang="en-US" altLang="ja-JP" sz="2100" b="0" dirty="0"/>
                        <a:t>0.8273265</a:t>
                      </a:r>
                      <a:endParaRPr kumimoji="1" lang="ja-JP" altLang="en-US" sz="2100" b="0" dirty="0"/>
                    </a:p>
                  </a:txBody>
                  <a:tcPr marL="68580" marR="68580" marT="34290" marB="34290"/>
                </a:tc>
                <a:tc>
                  <a:txBody>
                    <a:bodyPr/>
                    <a:lstStyle/>
                    <a:p>
                      <a:pPr algn="ctr"/>
                      <a:r>
                        <a:rPr kumimoji="1" lang="en-US" altLang="ja-JP" sz="2100" b="0" dirty="0"/>
                        <a:t>0.0002523</a:t>
                      </a:r>
                      <a:endParaRPr kumimoji="1" lang="ja-JP" altLang="en-US" sz="2100" b="0" dirty="0"/>
                    </a:p>
                  </a:txBody>
                  <a:tcPr marL="68580" marR="68580" marT="34290" marB="34290"/>
                </a:tc>
                <a:extLst>
                  <a:ext uri="{0D108BD9-81ED-4DB2-BD59-A6C34878D82A}">
                    <a16:rowId xmlns:a16="http://schemas.microsoft.com/office/drawing/2014/main" val="1574111292"/>
                  </a:ext>
                </a:extLst>
              </a:tr>
              <a:tr h="388620">
                <a:tc>
                  <a:txBody>
                    <a:bodyPr/>
                    <a:lstStyle/>
                    <a:p>
                      <a:pPr algn="ctr"/>
                      <a:r>
                        <a:rPr kumimoji="1" lang="ja-JP" altLang="en-US" sz="2100" b="0" dirty="0"/>
                        <a:t>兎らしさ</a:t>
                      </a:r>
                    </a:p>
                  </a:txBody>
                  <a:tcPr marL="68580" marR="68580" marT="34290" marB="34290"/>
                </a:tc>
                <a:tc>
                  <a:txBody>
                    <a:bodyPr/>
                    <a:lstStyle/>
                    <a:p>
                      <a:pPr algn="ctr"/>
                      <a:r>
                        <a:rPr kumimoji="1" lang="en-US" altLang="ja-JP" sz="2100" b="0" dirty="0"/>
                        <a:t>0.1726736</a:t>
                      </a:r>
                      <a:endParaRPr kumimoji="1" lang="ja-JP" altLang="en-US" sz="2100" b="0" dirty="0"/>
                    </a:p>
                  </a:txBody>
                  <a:tcPr marL="68580" marR="68580" marT="34290" marB="34290"/>
                </a:tc>
                <a:tc>
                  <a:txBody>
                    <a:bodyPr/>
                    <a:lstStyle/>
                    <a:p>
                      <a:pPr algn="ctr"/>
                      <a:r>
                        <a:rPr kumimoji="1" lang="en-US" altLang="ja-JP" sz="2100" b="0" dirty="0"/>
                        <a:t>0.9997477</a:t>
                      </a:r>
                      <a:endParaRPr kumimoji="1" lang="ja-JP" altLang="en-US" sz="2100" b="0" dirty="0"/>
                    </a:p>
                  </a:txBody>
                  <a:tcPr marL="68580" marR="68580" marT="34290" marB="34290"/>
                </a:tc>
                <a:extLst>
                  <a:ext uri="{0D108BD9-81ED-4DB2-BD59-A6C34878D82A}">
                    <a16:rowId xmlns:a16="http://schemas.microsoft.com/office/drawing/2014/main" val="1304581613"/>
                  </a:ext>
                </a:extLst>
              </a:tr>
            </a:tbl>
          </a:graphicData>
        </a:graphic>
      </p:graphicFrame>
    </p:spTree>
    <p:extLst>
      <p:ext uri="{BB962C8B-B14F-4D97-AF65-F5344CB8AC3E}">
        <p14:creationId xmlns:p14="http://schemas.microsoft.com/office/powerpoint/2010/main" val="270635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発表の流れ</a:t>
            </a:r>
            <a:endParaRPr kumimoji="1" lang="ja-JP" altLang="en-US" dirty="0"/>
          </a:p>
        </p:txBody>
      </p:sp>
      <p:sp>
        <p:nvSpPr>
          <p:cNvPr id="3" name="コンテンツ プレースホルダー 2"/>
          <p:cNvSpPr>
            <a:spLocks noGrp="1"/>
          </p:cNvSpPr>
          <p:nvPr>
            <p:ph idx="1"/>
          </p:nvPr>
        </p:nvSpPr>
        <p:spPr>
          <a:xfrm>
            <a:off x="628650" y="1541358"/>
            <a:ext cx="7467600" cy="4964325"/>
          </a:xfrm>
        </p:spPr>
        <p:txBody>
          <a:bodyPr>
            <a:normAutofit/>
          </a:bodyPr>
          <a:lstStyle/>
          <a:p>
            <a:pPr>
              <a:lnSpc>
                <a:spcPct val="150000"/>
              </a:lnSpc>
            </a:pPr>
            <a:r>
              <a:rPr lang="ja-JP" altLang="en-US" sz="3600" dirty="0"/>
              <a:t>はじめに</a:t>
            </a:r>
            <a:endParaRPr lang="en-US" altLang="ja-JP" sz="3600" dirty="0"/>
          </a:p>
          <a:p>
            <a:pPr>
              <a:lnSpc>
                <a:spcPct val="150000"/>
              </a:lnSpc>
            </a:pPr>
            <a:r>
              <a:rPr lang="ja-JP" altLang="en-US" sz="3600" dirty="0"/>
              <a:t>要素技術</a:t>
            </a:r>
            <a:endParaRPr lang="en-US" altLang="ja-JP" sz="3600" dirty="0"/>
          </a:p>
          <a:p>
            <a:pPr>
              <a:lnSpc>
                <a:spcPct val="150000"/>
              </a:lnSpc>
            </a:pPr>
            <a:r>
              <a:rPr lang="ja-JP" altLang="en-US" sz="3600" b="1" dirty="0">
                <a:solidFill>
                  <a:srgbClr val="FF0000"/>
                </a:solidFill>
              </a:rPr>
              <a:t>提案手法</a:t>
            </a:r>
            <a:endParaRPr lang="en-US" altLang="ja-JP" sz="3600" b="1" dirty="0">
              <a:solidFill>
                <a:srgbClr val="FF0000"/>
              </a:solidFill>
            </a:endParaRPr>
          </a:p>
          <a:p>
            <a:pPr>
              <a:lnSpc>
                <a:spcPct val="150000"/>
              </a:lnSpc>
            </a:pPr>
            <a:r>
              <a:rPr lang="ja-JP" altLang="en-US" sz="3600" dirty="0"/>
              <a:t>実験</a:t>
            </a:r>
            <a:endParaRPr lang="en-US" altLang="ja-JP" sz="3600" dirty="0"/>
          </a:p>
          <a:p>
            <a:pPr>
              <a:lnSpc>
                <a:spcPct val="150000"/>
              </a:lnSpc>
            </a:pPr>
            <a:r>
              <a:rPr lang="ja-JP" altLang="en-US" sz="3600" dirty="0"/>
              <a:t>成果と今後の発展・展開</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15</a:t>
            </a:fld>
            <a:endParaRPr kumimoji="1" lang="ja-JP" altLang="en-US" dirty="0"/>
          </a:p>
        </p:txBody>
      </p:sp>
    </p:spTree>
    <p:extLst>
      <p:ext uri="{BB962C8B-B14F-4D97-AF65-F5344CB8AC3E}">
        <p14:creationId xmlns:p14="http://schemas.microsoft.com/office/powerpoint/2010/main" val="24764134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5900" y="1063229"/>
            <a:ext cx="6085284" cy="857250"/>
          </a:xfrm>
        </p:spPr>
        <p:txBody>
          <a:bodyPr>
            <a:normAutofit fontScale="90000"/>
          </a:bodyPr>
          <a:lstStyle/>
          <a:p>
            <a:r>
              <a:rPr lang="ja-JP" altLang="en-US" dirty="0"/>
              <a:t>人工知能がどちらでも無いと認識した画像</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150</a:t>
            </a:fld>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288" y="3475766"/>
            <a:ext cx="945000" cy="94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173" y="1313585"/>
            <a:ext cx="945000" cy="945000"/>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796" y="3525972"/>
            <a:ext cx="945000" cy="945000"/>
          </a:xfrm>
          <a:prstGeom prst="rect">
            <a:avLst/>
          </a:prstGeom>
        </p:spPr>
      </p:pic>
      <p:pic>
        <p:nvPicPr>
          <p:cNvPr id="22" name="図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7566" y="3360800"/>
            <a:ext cx="945000" cy="945000"/>
          </a:xfrm>
          <a:prstGeom prst="rect">
            <a:avLst/>
          </a:prstGeom>
        </p:spPr>
      </p:pic>
      <p:sp>
        <p:nvSpPr>
          <p:cNvPr id="25" name="テキスト ボックス 24"/>
          <p:cNvSpPr txBox="1"/>
          <p:nvPr/>
        </p:nvSpPr>
        <p:spPr>
          <a:xfrm>
            <a:off x="1571613" y="-424107"/>
            <a:ext cx="700833" cy="300082"/>
          </a:xfrm>
          <a:prstGeom prst="rect">
            <a:avLst/>
          </a:prstGeom>
          <a:noFill/>
        </p:spPr>
        <p:txBody>
          <a:bodyPr wrap="none" rtlCol="0">
            <a:spAutoFit/>
          </a:bodyPr>
          <a:lstStyle/>
          <a:p>
            <a:r>
              <a:rPr lang="en-US" altLang="ja-JP" sz="1350" dirty="0"/>
              <a:t>(duck)</a:t>
            </a:r>
            <a:endParaRPr lang="ja-JP" altLang="en-US" sz="1350" dirty="0"/>
          </a:p>
        </p:txBody>
      </p:sp>
      <p:sp>
        <p:nvSpPr>
          <p:cNvPr id="27" name="テキスト ボックス 26"/>
          <p:cNvSpPr txBox="1"/>
          <p:nvPr/>
        </p:nvSpPr>
        <p:spPr>
          <a:xfrm>
            <a:off x="3026197" y="-408961"/>
            <a:ext cx="785793" cy="300082"/>
          </a:xfrm>
          <a:prstGeom prst="rect">
            <a:avLst/>
          </a:prstGeom>
          <a:noFill/>
        </p:spPr>
        <p:txBody>
          <a:bodyPr wrap="none" rtlCol="0">
            <a:spAutoFit/>
          </a:bodyPr>
          <a:lstStyle/>
          <a:p>
            <a:r>
              <a:rPr lang="en-US" altLang="ja-JP" sz="1350" dirty="0"/>
              <a:t>(rabbit)</a:t>
            </a:r>
            <a:endParaRPr lang="ja-JP" altLang="en-US" sz="1350" dirty="0"/>
          </a:p>
        </p:txBody>
      </p:sp>
      <p:pic>
        <p:nvPicPr>
          <p:cNvPr id="30" name="図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8852" y="1313585"/>
            <a:ext cx="945000" cy="945000"/>
          </a:xfrm>
          <a:prstGeom prst="rect">
            <a:avLst/>
          </a:prstGeom>
        </p:spPr>
      </p:pic>
      <p:pic>
        <p:nvPicPr>
          <p:cNvPr id="31" name="図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4528" y="3525972"/>
            <a:ext cx="945000" cy="945000"/>
          </a:xfrm>
          <a:prstGeom prst="rect">
            <a:avLst/>
          </a:prstGeom>
        </p:spPr>
      </p:pic>
      <p:pic>
        <p:nvPicPr>
          <p:cNvPr id="32" name="図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6420" y="4587375"/>
            <a:ext cx="945000" cy="945000"/>
          </a:xfrm>
          <a:prstGeom prst="rect">
            <a:avLst/>
          </a:prstGeom>
        </p:spPr>
      </p:pic>
      <p:pic>
        <p:nvPicPr>
          <p:cNvPr id="35" name="図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4173" y="2027960"/>
            <a:ext cx="945000" cy="945000"/>
          </a:xfrm>
          <a:prstGeom prst="rect">
            <a:avLst/>
          </a:prstGeom>
        </p:spPr>
      </p:pic>
      <p:pic>
        <p:nvPicPr>
          <p:cNvPr id="36" name="図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80421" y="4549572"/>
            <a:ext cx="945000" cy="945000"/>
          </a:xfrm>
          <a:prstGeom prst="rect">
            <a:avLst/>
          </a:prstGeom>
        </p:spPr>
      </p:pic>
      <p:pic>
        <p:nvPicPr>
          <p:cNvPr id="37" name="図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64843" y="4420766"/>
            <a:ext cx="945000" cy="945000"/>
          </a:xfrm>
          <a:prstGeom prst="rect">
            <a:avLst/>
          </a:prstGeom>
        </p:spPr>
      </p:pic>
      <p:pic>
        <p:nvPicPr>
          <p:cNvPr id="39" name="図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8852" y="2061516"/>
            <a:ext cx="945000" cy="945000"/>
          </a:xfrm>
          <a:prstGeom prst="rect">
            <a:avLst/>
          </a:prstGeom>
        </p:spPr>
      </p:pic>
      <p:pic>
        <p:nvPicPr>
          <p:cNvPr id="40" name="図 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4528" y="4549572"/>
            <a:ext cx="945000" cy="945000"/>
          </a:xfrm>
          <a:prstGeom prst="rect">
            <a:avLst/>
          </a:prstGeom>
        </p:spPr>
      </p:pic>
      <p:sp>
        <p:nvSpPr>
          <p:cNvPr id="42" name="正方形/長方形 41"/>
          <p:cNvSpPr/>
          <p:nvPr/>
        </p:nvSpPr>
        <p:spPr>
          <a:xfrm>
            <a:off x="1180261" y="5532375"/>
            <a:ext cx="2055371" cy="300082"/>
          </a:xfrm>
          <a:prstGeom prst="rect">
            <a:avLst/>
          </a:prstGeom>
        </p:spPr>
        <p:txBody>
          <a:bodyPr wrap="none">
            <a:spAutoFit/>
          </a:bodyPr>
          <a:lstStyle/>
          <a:p>
            <a:r>
              <a:rPr lang="ja-JP" altLang="en-US" sz="1350" dirty="0"/>
              <a:t>0.82641125 0.17358874</a:t>
            </a:r>
          </a:p>
        </p:txBody>
      </p:sp>
      <p:sp>
        <p:nvSpPr>
          <p:cNvPr id="43" name="正方形/長方形 42"/>
          <p:cNvSpPr/>
          <p:nvPr/>
        </p:nvSpPr>
        <p:spPr>
          <a:xfrm>
            <a:off x="4788025" y="5671948"/>
            <a:ext cx="2008883" cy="300082"/>
          </a:xfrm>
          <a:prstGeom prst="rect">
            <a:avLst/>
          </a:prstGeom>
        </p:spPr>
        <p:txBody>
          <a:bodyPr wrap="none">
            <a:spAutoFit/>
          </a:bodyPr>
          <a:lstStyle/>
          <a:p>
            <a:r>
              <a:rPr lang="ja-JP" altLang="en-US" sz="1350" dirty="0"/>
              <a:t>0.9971244  0.00287561</a:t>
            </a:r>
          </a:p>
        </p:txBody>
      </p:sp>
      <p:sp>
        <p:nvSpPr>
          <p:cNvPr id="44" name="正方形/長方形 43"/>
          <p:cNvSpPr/>
          <p:nvPr/>
        </p:nvSpPr>
        <p:spPr>
          <a:xfrm>
            <a:off x="4647580" y="2989245"/>
            <a:ext cx="2055371" cy="300082"/>
          </a:xfrm>
          <a:prstGeom prst="rect">
            <a:avLst/>
          </a:prstGeom>
        </p:spPr>
        <p:txBody>
          <a:bodyPr wrap="none">
            <a:spAutoFit/>
          </a:bodyPr>
          <a:lstStyle/>
          <a:p>
            <a:r>
              <a:rPr lang="ja-JP" altLang="en-US" sz="1350" dirty="0"/>
              <a:t>0.99915147 0.00084847</a:t>
            </a:r>
          </a:p>
        </p:txBody>
      </p:sp>
      <p:sp>
        <p:nvSpPr>
          <p:cNvPr id="46" name="正方形/長方形 45"/>
          <p:cNvSpPr/>
          <p:nvPr/>
        </p:nvSpPr>
        <p:spPr>
          <a:xfrm>
            <a:off x="2916856" y="5356072"/>
            <a:ext cx="2055371" cy="300082"/>
          </a:xfrm>
          <a:prstGeom prst="rect">
            <a:avLst/>
          </a:prstGeom>
        </p:spPr>
        <p:txBody>
          <a:bodyPr wrap="none">
            <a:spAutoFit/>
          </a:bodyPr>
          <a:lstStyle/>
          <a:p>
            <a:r>
              <a:rPr lang="ja-JP" altLang="en-US" sz="1350" dirty="0"/>
              <a:t>0.00024461 0.99975544</a:t>
            </a:r>
          </a:p>
        </p:txBody>
      </p:sp>
      <p:sp>
        <p:nvSpPr>
          <p:cNvPr id="47" name="正方形/長方形 46"/>
          <p:cNvSpPr/>
          <p:nvPr/>
        </p:nvSpPr>
        <p:spPr>
          <a:xfrm>
            <a:off x="6224894" y="3041858"/>
            <a:ext cx="1959191" cy="300082"/>
          </a:xfrm>
          <a:prstGeom prst="rect">
            <a:avLst/>
          </a:prstGeom>
        </p:spPr>
        <p:txBody>
          <a:bodyPr wrap="none">
            <a:spAutoFit/>
          </a:bodyPr>
          <a:lstStyle/>
          <a:p>
            <a:r>
              <a:rPr lang="ja-JP" altLang="en-US" sz="1350" dirty="0"/>
              <a:t>0.05235111 0.9476489</a:t>
            </a:r>
          </a:p>
        </p:txBody>
      </p:sp>
      <p:sp>
        <p:nvSpPr>
          <p:cNvPr id="48" name="正方形/長方形 47"/>
          <p:cNvSpPr/>
          <p:nvPr/>
        </p:nvSpPr>
        <p:spPr>
          <a:xfrm>
            <a:off x="6224894" y="5494572"/>
            <a:ext cx="1959191" cy="300082"/>
          </a:xfrm>
          <a:prstGeom prst="rect">
            <a:avLst/>
          </a:prstGeom>
        </p:spPr>
        <p:txBody>
          <a:bodyPr wrap="none">
            <a:spAutoFit/>
          </a:bodyPr>
          <a:lstStyle/>
          <a:p>
            <a:r>
              <a:rPr lang="ja-JP" altLang="en-US" sz="1350" dirty="0"/>
              <a:t>0.01241464 0.9875853</a:t>
            </a:r>
          </a:p>
        </p:txBody>
      </p:sp>
    </p:spTree>
    <p:extLst>
      <p:ext uri="{BB962C8B-B14F-4D97-AF65-F5344CB8AC3E}">
        <p14:creationId xmlns:p14="http://schemas.microsoft.com/office/powerpoint/2010/main" val="1360998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221600"/>
            <a:ext cx="7467600" cy="857250"/>
          </a:xfrm>
        </p:spPr>
        <p:txBody>
          <a:bodyPr>
            <a:normAutofit fontScale="90000"/>
          </a:bodyPr>
          <a:lstStyle/>
          <a:p>
            <a:r>
              <a:rPr lang="ja-JP" altLang="en-US" dirty="0"/>
              <a:t>畳み込みニューラルネットワーク</a:t>
            </a:r>
            <a:br>
              <a:rPr lang="en-US" altLang="ja-JP" dirty="0"/>
            </a:br>
            <a:r>
              <a:rPr lang="en-US" altLang="ja-JP" dirty="0"/>
              <a:t>(Convolutional</a:t>
            </a:r>
            <a:r>
              <a:rPr lang="ja-JP" altLang="en-US" dirty="0"/>
              <a:t> </a:t>
            </a:r>
            <a:r>
              <a:rPr lang="en-US" altLang="ja-JP" dirty="0"/>
              <a:t>Neural </a:t>
            </a:r>
            <a:r>
              <a:rPr lang="en-US" altLang="ja-JP" dirty="0" err="1"/>
              <a:t>Network:CNN</a:t>
            </a:r>
            <a:r>
              <a:rPr lang="en-US" altLang="ja-JP" dirty="0"/>
              <a:t>)</a:t>
            </a:r>
            <a:endParaRPr kumimoji="1" lang="ja-JP" altLang="en-US" dirty="0"/>
          </a:p>
        </p:txBody>
      </p:sp>
      <p:sp>
        <p:nvSpPr>
          <p:cNvPr id="3" name="コンテンツ プレースホルダー 2"/>
          <p:cNvSpPr>
            <a:spLocks noGrp="1"/>
          </p:cNvSpPr>
          <p:nvPr>
            <p:ph idx="1"/>
          </p:nvPr>
        </p:nvSpPr>
        <p:spPr>
          <a:xfrm>
            <a:off x="457200" y="2203956"/>
            <a:ext cx="7467600" cy="3655314"/>
          </a:xfrm>
        </p:spPr>
        <p:txBody>
          <a:bodyPr/>
          <a:lstStyle/>
          <a:p>
            <a:r>
              <a:rPr lang="en-US" altLang="ja-JP" dirty="0"/>
              <a:t>CNN </a:t>
            </a:r>
            <a:r>
              <a:rPr lang="ja-JP" altLang="en-US" dirty="0"/>
              <a:t>は深層学習の中でも画像に強い</a:t>
            </a:r>
            <a:endParaRPr lang="en-US" altLang="ja-JP" dirty="0"/>
          </a:p>
          <a:p>
            <a:r>
              <a:rPr lang="ja-JP" altLang="en-US" dirty="0"/>
              <a:t>畳み込み層・プーリング層・全結合層からなる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151</a:t>
            </a:fld>
            <a:endParaRPr kumimoji="1" lang="ja-JP" altLang="en-US" dirty="0"/>
          </a:p>
        </p:txBody>
      </p:sp>
    </p:spTree>
    <p:extLst>
      <p:ext uri="{BB962C8B-B14F-4D97-AF65-F5344CB8AC3E}">
        <p14:creationId xmlns:p14="http://schemas.microsoft.com/office/powerpoint/2010/main" val="4300703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Grad-CAM</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2057400"/>
                <a:ext cx="8381275" cy="3655314"/>
              </a:xfrm>
            </p:spPr>
            <p:txBody>
              <a:bodyPr>
                <a:noAutofit/>
              </a:bodyPr>
              <a:lstStyle/>
              <a:p>
                <a:r>
                  <a:rPr lang="ja-JP" altLang="en-US" sz="2400" dirty="0"/>
                  <a:t>畳み込みニューラルネットワーク </a:t>
                </a:r>
                <a:r>
                  <a:rPr lang="en-US" altLang="ja-JP" sz="2400" dirty="0"/>
                  <a:t>(CNN) </a:t>
                </a:r>
                <a:r>
                  <a:rPr lang="ja-JP" altLang="en-US" sz="2400" dirty="0"/>
                  <a:t>の判断根拠の可視化</a:t>
                </a:r>
                <a:endParaRPr lang="en-US" altLang="ja-JP" sz="2400" dirty="0"/>
              </a:p>
              <a:p>
                <a:r>
                  <a:rPr lang="ja-JP" altLang="en-US" sz="2400" dirty="0"/>
                  <a:t>画像がクラス </a:t>
                </a:r>
                <a14:m>
                  <m:oMath xmlns:m="http://schemas.openxmlformats.org/officeDocument/2006/math">
                    <m:r>
                      <a:rPr lang="en-US" altLang="ja-JP" sz="2400" i="1" dirty="0">
                        <a:latin typeface="Cambria Math" panose="02040503050406030204" pitchFamily="18" charset="0"/>
                      </a:rPr>
                      <m:t>𝑐</m:t>
                    </m:r>
                    <m:r>
                      <a:rPr lang="ja-JP" altLang="en-US" sz="2400" i="1" dirty="0">
                        <a:latin typeface="Cambria Math" panose="02040503050406030204" pitchFamily="18" charset="0"/>
                      </a:rPr>
                      <m:t> </m:t>
                    </m:r>
                  </m:oMath>
                </a14:m>
                <a:r>
                  <a:rPr lang="ja-JP" altLang="en-US" sz="2400" dirty="0"/>
                  <a:t>に分類される場合</a:t>
                </a:r>
                <a:endParaRPr lang="en-US" altLang="ja-JP" sz="2400" dirty="0"/>
              </a:p>
              <a:p>
                <a:pPr lvl="1"/>
                <a:r>
                  <a:rPr lang="ja-JP" altLang="en-US" sz="2100" dirty="0"/>
                  <a:t>特徴マップ </a:t>
                </a:r>
                <a14:m>
                  <m:oMath xmlns:m="http://schemas.openxmlformats.org/officeDocument/2006/math">
                    <m:r>
                      <a:rPr lang="en-US" altLang="ja-JP" sz="2100" i="1" dirty="0">
                        <a:latin typeface="Cambria Math" panose="02040503050406030204" pitchFamily="18" charset="0"/>
                      </a:rPr>
                      <m:t>𝐴</m:t>
                    </m:r>
                  </m:oMath>
                </a14:m>
                <a:r>
                  <a:rPr lang="ja-JP" altLang="en-US" sz="2100" dirty="0"/>
                  <a:t> の各チャンネル </a:t>
                </a:r>
                <a14:m>
                  <m:oMath xmlns:m="http://schemas.openxmlformats.org/officeDocument/2006/math">
                    <m:r>
                      <a:rPr lang="en-US" altLang="ja-JP" sz="2100" i="1" dirty="0">
                        <a:latin typeface="Cambria Math" panose="02040503050406030204" pitchFamily="18" charset="0"/>
                      </a:rPr>
                      <m:t>𝑘</m:t>
                    </m:r>
                  </m:oMath>
                </a14:m>
                <a:r>
                  <a:rPr lang="ja-JP" altLang="en-US" sz="2100" dirty="0"/>
                  <a:t> の重みを算出</a:t>
                </a:r>
                <a:endParaRPr lang="en-US" altLang="ja-JP" sz="2100" dirty="0"/>
              </a:p>
              <a:p>
                <a:pPr marL="274320" lvl="1" indent="0">
                  <a:buNone/>
                </a:pPr>
                <a14:m>
                  <m:oMathPara xmlns:m="http://schemas.openxmlformats.org/officeDocument/2006/math">
                    <m:oMathParaPr>
                      <m:jc m:val="centerGroup"/>
                    </m:oMathParaPr>
                    <m:oMath xmlns:m="http://schemas.openxmlformats.org/officeDocument/2006/math">
                      <m:sSubSup>
                        <m:sSubSupPr>
                          <m:ctrlPr>
                            <a:rPr lang="en-US" altLang="ja-JP" sz="2100" i="1">
                              <a:latin typeface="Cambria Math" panose="02040503050406030204" pitchFamily="18" charset="0"/>
                            </a:rPr>
                          </m:ctrlPr>
                        </m:sSubSupPr>
                        <m:e>
                          <m:r>
                            <a:rPr lang="ja-JP" altLang="en-US" sz="2100" i="1">
                              <a:latin typeface="Cambria Math" panose="02040503050406030204" pitchFamily="18" charset="0"/>
                            </a:rPr>
                            <m:t>𝛼</m:t>
                          </m:r>
                        </m:e>
                        <m:sub>
                          <m:r>
                            <a:rPr lang="en-US" altLang="ja-JP" sz="2100" i="1">
                              <a:latin typeface="Cambria Math" panose="02040503050406030204" pitchFamily="18" charset="0"/>
                            </a:rPr>
                            <m:t>𝑘</m:t>
                          </m:r>
                        </m:sub>
                        <m:sup>
                          <m:r>
                            <a:rPr lang="en-US" altLang="ja-JP" sz="2100" i="1">
                              <a:latin typeface="Cambria Math" panose="02040503050406030204" pitchFamily="18" charset="0"/>
                            </a:rPr>
                            <m:t>𝑐</m:t>
                          </m:r>
                        </m:sup>
                      </m:sSubSup>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1</m:t>
                          </m:r>
                        </m:num>
                        <m:den>
                          <m:r>
                            <a:rPr lang="en-US" altLang="ja-JP" sz="2100" i="1">
                              <a:latin typeface="Cambria Math" panose="02040503050406030204" pitchFamily="18" charset="0"/>
                            </a:rPr>
                            <m:t>𝑍</m:t>
                          </m:r>
                        </m:den>
                      </m:f>
                      <m:nary>
                        <m:naryPr>
                          <m:chr m:val="∑"/>
                          <m:supHide m:val="on"/>
                          <m:ctrlPr>
                            <a:rPr lang="en-US" altLang="ja-JP" sz="2100" i="1">
                              <a:latin typeface="Cambria Math" panose="02040503050406030204" pitchFamily="18" charset="0"/>
                            </a:rPr>
                          </m:ctrlPr>
                        </m:naryPr>
                        <m:sub>
                          <m:r>
                            <m:rPr>
                              <m:brk m:alnAt="7"/>
                            </m:rPr>
                            <a:rPr lang="en-US" altLang="ja-JP" sz="2100" i="1">
                              <a:latin typeface="Cambria Math" panose="02040503050406030204" pitchFamily="18" charset="0"/>
                            </a:rPr>
                            <m:t>𝑖</m:t>
                          </m:r>
                          <m:r>
                            <a:rPr lang="en-US" altLang="ja-JP" sz="2100" i="1">
                              <a:latin typeface="Cambria Math" panose="02040503050406030204" pitchFamily="18" charset="0"/>
                            </a:rPr>
                            <m:t>,</m:t>
                          </m:r>
                          <m:r>
                            <a:rPr lang="en-US" altLang="ja-JP" sz="2100" i="1">
                              <a:latin typeface="Cambria Math" panose="02040503050406030204" pitchFamily="18" charset="0"/>
                            </a:rPr>
                            <m:t>𝑗</m:t>
                          </m:r>
                        </m:sub>
                        <m:sup/>
                        <m:e>
                          <m:f>
                            <m:fPr>
                              <m:ctrlPr>
                                <a:rPr lang="en-US" altLang="ja-JP" sz="2100" i="1">
                                  <a:latin typeface="Cambria Math" panose="02040503050406030204" pitchFamily="18" charset="0"/>
                                </a:rPr>
                              </m:ctrlPr>
                            </m:fPr>
                            <m:num>
                              <m:r>
                                <a:rPr lang="ja-JP" altLang="en-US" sz="2100" i="1">
                                  <a:latin typeface="Cambria Math" panose="02040503050406030204" pitchFamily="18" charset="0"/>
                                </a:rPr>
                                <m:t>𝜕</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𝑦</m:t>
                                  </m:r>
                                </m:e>
                                <m:sup>
                                  <m:r>
                                    <a:rPr lang="en-US" altLang="ja-JP" sz="2100" i="1">
                                      <a:latin typeface="Cambria Math" panose="02040503050406030204" pitchFamily="18" charset="0"/>
                                    </a:rPr>
                                    <m:t>𝑐</m:t>
                                  </m:r>
                                </m:sup>
                              </m:sSup>
                            </m:num>
                            <m:den>
                              <m:r>
                                <a:rPr lang="ja-JP" altLang="en-US" sz="2100" i="1">
                                  <a:latin typeface="Cambria Math" panose="02040503050406030204" pitchFamily="18" charset="0"/>
                                </a:rPr>
                                <m:t>𝜕</m:t>
                              </m:r>
                              <m:sSubSup>
                                <m:sSubSupPr>
                                  <m:ctrlPr>
                                    <a:rPr lang="en-US" altLang="ja-JP" sz="2100" i="1">
                                      <a:latin typeface="Cambria Math" panose="02040503050406030204" pitchFamily="18" charset="0"/>
                                    </a:rPr>
                                  </m:ctrlPr>
                                </m:sSubSupPr>
                                <m:e>
                                  <m:r>
                                    <a:rPr lang="en-US" altLang="ja-JP" sz="2100" i="1">
                                      <a:latin typeface="Cambria Math" panose="02040503050406030204" pitchFamily="18" charset="0"/>
                                    </a:rPr>
                                    <m:t>𝐴</m:t>
                                  </m:r>
                                </m:e>
                                <m:sub>
                                  <m:r>
                                    <a:rPr lang="en-US" altLang="ja-JP" sz="2100" i="1">
                                      <a:latin typeface="Cambria Math" panose="02040503050406030204" pitchFamily="18" charset="0"/>
                                    </a:rPr>
                                    <m:t>𝑖</m:t>
                                  </m:r>
                                  <m:r>
                                    <a:rPr lang="en-US" altLang="ja-JP" sz="2100" i="1">
                                      <a:latin typeface="Cambria Math" panose="02040503050406030204" pitchFamily="18" charset="0"/>
                                    </a:rPr>
                                    <m:t>,</m:t>
                                  </m:r>
                                  <m:r>
                                    <a:rPr lang="en-US" altLang="ja-JP" sz="2100" i="1">
                                      <a:latin typeface="Cambria Math" panose="02040503050406030204" pitchFamily="18" charset="0"/>
                                    </a:rPr>
                                    <m:t>𝑗</m:t>
                                  </m:r>
                                </m:sub>
                                <m:sup>
                                  <m:r>
                                    <a:rPr lang="en-US" altLang="ja-JP" sz="2100" i="1">
                                      <a:latin typeface="Cambria Math" panose="02040503050406030204" pitchFamily="18" charset="0"/>
                                    </a:rPr>
                                    <m:t>𝑘</m:t>
                                  </m:r>
                                </m:sup>
                              </m:sSubSup>
                            </m:den>
                          </m:f>
                        </m:e>
                      </m:nary>
                    </m:oMath>
                  </m:oMathPara>
                </a14:m>
                <a:endParaRPr lang="en-US" altLang="ja-JP" sz="2100" i="1" dirty="0">
                  <a:latin typeface="Cambria Math" panose="02040503050406030204" pitchFamily="18" charset="0"/>
                </a:endParaRPr>
              </a:p>
              <a:p>
                <a:pPr marL="274320" lvl="1" indent="0">
                  <a:buNone/>
                </a:pPr>
                <a14:m>
                  <m:oMathPara xmlns:m="http://schemas.openxmlformats.org/officeDocument/2006/math">
                    <m:oMathParaPr>
                      <m:jc m:val="centerGroup"/>
                    </m:oMathParaPr>
                    <m:oMath xmlns:m="http://schemas.openxmlformats.org/officeDocument/2006/math">
                      <m:r>
                        <a:rPr lang="en-US" altLang="ja-JP" sz="2100" i="1" dirty="0">
                          <a:latin typeface="Cambria Math" panose="02040503050406030204" pitchFamily="18" charset="0"/>
                        </a:rPr>
                        <m:t>𝑍</m:t>
                      </m:r>
                      <m:r>
                        <a:rPr lang="en-US" altLang="ja-JP" sz="2100" i="1" dirty="0">
                          <a:latin typeface="Cambria Math" panose="02040503050406030204" pitchFamily="18" charset="0"/>
                        </a:rPr>
                        <m:t>=</m:t>
                      </m:r>
                      <m:r>
                        <a:rPr lang="en-US" altLang="ja-JP" sz="2100" i="1" dirty="0">
                          <a:latin typeface="Cambria Math" panose="02040503050406030204" pitchFamily="18" charset="0"/>
                        </a:rPr>
                        <m:t>𝑊</m:t>
                      </m:r>
                      <m:r>
                        <a:rPr lang="en-US" altLang="ja-JP" sz="2100" i="1" dirty="0">
                          <a:latin typeface="Cambria Math" panose="02040503050406030204" pitchFamily="18" charset="0"/>
                        </a:rPr>
                        <m:t>×</m:t>
                      </m:r>
                      <m:r>
                        <a:rPr lang="en-US" altLang="ja-JP" sz="2100" i="1" dirty="0">
                          <a:latin typeface="Cambria Math" panose="02040503050406030204" pitchFamily="18" charset="0"/>
                        </a:rPr>
                        <m:t>𝐻</m:t>
                      </m:r>
                    </m:oMath>
                  </m:oMathPara>
                </a14:m>
                <a:endParaRPr lang="en-US" altLang="ja-JP" sz="2100" dirty="0"/>
              </a:p>
              <a:p>
                <a:pPr lvl="1"/>
                <a14:m>
                  <m:oMath xmlns:m="http://schemas.openxmlformats.org/officeDocument/2006/math">
                    <m:r>
                      <a:rPr lang="en-US" altLang="ja-JP" sz="2100" i="1" dirty="0">
                        <a:latin typeface="Cambria Math" panose="02040503050406030204" pitchFamily="18" charset="0"/>
                      </a:rPr>
                      <m:t>𝐴</m:t>
                    </m:r>
                  </m:oMath>
                </a14:m>
                <a:r>
                  <a:rPr lang="ja-JP" altLang="en-US" sz="2100" dirty="0"/>
                  <a:t> の各チャンネルの重み付き和として可視化</a:t>
                </a:r>
                <a:endParaRPr lang="en-US" altLang="ja-JP" sz="2100" dirty="0"/>
              </a:p>
              <a:p>
                <a:pPr marL="274320" lvl="1" indent="0">
                  <a:buNone/>
                </a:pPr>
                <a14:m>
                  <m:oMathPara xmlns:m="http://schemas.openxmlformats.org/officeDocument/2006/math">
                    <m:oMathParaPr>
                      <m:jc m:val="centerGroup"/>
                    </m:oMathParaPr>
                    <m:oMath xmlns:m="http://schemas.openxmlformats.org/officeDocument/2006/math">
                      <m:sSubSup>
                        <m:sSubSupPr>
                          <m:ctrlPr>
                            <a:rPr lang="en-US" altLang="ja-JP" sz="2100" i="1">
                              <a:latin typeface="Cambria Math" panose="02040503050406030204" pitchFamily="18" charset="0"/>
                            </a:rPr>
                          </m:ctrlPr>
                        </m:sSubSupPr>
                        <m:e>
                          <m:r>
                            <a:rPr lang="en-US" altLang="ja-JP" sz="2100" i="1">
                              <a:latin typeface="Cambria Math" panose="02040503050406030204" pitchFamily="18" charset="0"/>
                            </a:rPr>
                            <m:t>𝐿</m:t>
                          </m:r>
                        </m:e>
                        <m:sub>
                          <m:r>
                            <m:rPr>
                              <m:sty m:val="p"/>
                            </m:rPr>
                            <a:rPr lang="en-US" altLang="ja-JP" sz="2100">
                              <a:latin typeface="Cambria Math" panose="02040503050406030204" pitchFamily="18" charset="0"/>
                            </a:rPr>
                            <m:t>Grad</m:t>
                          </m:r>
                          <m:r>
                            <a:rPr lang="en-US" altLang="ja-JP" sz="2100">
                              <a:latin typeface="Cambria Math" panose="02040503050406030204" pitchFamily="18" charset="0"/>
                            </a:rPr>
                            <m:t>−</m:t>
                          </m:r>
                          <m:r>
                            <m:rPr>
                              <m:sty m:val="p"/>
                            </m:rPr>
                            <a:rPr lang="en-US" altLang="ja-JP" sz="2100">
                              <a:latin typeface="Cambria Math" panose="02040503050406030204" pitchFamily="18" charset="0"/>
                            </a:rPr>
                            <m:t>CAM</m:t>
                          </m:r>
                        </m:sub>
                        <m:sup>
                          <m:r>
                            <a:rPr lang="en-US" altLang="ja-JP" sz="2100" i="1">
                              <a:latin typeface="Cambria Math" panose="02040503050406030204" pitchFamily="18" charset="0"/>
                            </a:rPr>
                            <m:t>𝑐</m:t>
                          </m:r>
                        </m:sup>
                      </m:sSubSup>
                      <m:r>
                        <a:rPr lang="en-US" altLang="ja-JP" sz="2100" i="1">
                          <a:latin typeface="Cambria Math" panose="02040503050406030204" pitchFamily="18" charset="0"/>
                        </a:rPr>
                        <m:t>=</m:t>
                      </m:r>
                      <m:r>
                        <m:rPr>
                          <m:sty m:val="p"/>
                        </m:rPr>
                        <a:rPr lang="en-US" altLang="ja-JP" sz="2100">
                          <a:latin typeface="Cambria Math" panose="02040503050406030204" pitchFamily="18" charset="0"/>
                        </a:rPr>
                        <m:t>ReLU</m:t>
                      </m:r>
                      <m:r>
                        <a:rPr lang="en-US" altLang="ja-JP" sz="2100" i="1">
                          <a:latin typeface="Cambria Math" panose="02040503050406030204" pitchFamily="18" charset="0"/>
                        </a:rPr>
                        <m:t>(</m:t>
                      </m:r>
                      <m:nary>
                        <m:naryPr>
                          <m:chr m:val="∑"/>
                          <m:supHide m:val="on"/>
                          <m:ctrlPr>
                            <a:rPr lang="en-US" altLang="ja-JP" sz="2100" i="1">
                              <a:latin typeface="Cambria Math" panose="02040503050406030204" pitchFamily="18" charset="0"/>
                            </a:rPr>
                          </m:ctrlPr>
                        </m:naryPr>
                        <m:sub>
                          <m:r>
                            <m:rPr>
                              <m:brk m:alnAt="7"/>
                            </m:rPr>
                            <a:rPr lang="en-US" altLang="ja-JP" sz="2100" i="1">
                              <a:latin typeface="Cambria Math" panose="02040503050406030204" pitchFamily="18" charset="0"/>
                            </a:rPr>
                            <m:t>𝑘</m:t>
                          </m:r>
                        </m:sub>
                        <m:sup/>
                        <m:e>
                          <m:sSubSup>
                            <m:sSubSupPr>
                              <m:ctrlPr>
                                <a:rPr lang="en-US" altLang="ja-JP" sz="2100" i="1">
                                  <a:latin typeface="Cambria Math" panose="02040503050406030204" pitchFamily="18" charset="0"/>
                                </a:rPr>
                              </m:ctrlPr>
                            </m:sSubSupPr>
                            <m:e>
                              <m:r>
                                <a:rPr lang="ja-JP" altLang="en-US" sz="2100" i="1">
                                  <a:latin typeface="Cambria Math" panose="02040503050406030204" pitchFamily="18" charset="0"/>
                                </a:rPr>
                                <m:t>𝛼</m:t>
                              </m:r>
                            </m:e>
                            <m:sub>
                              <m:r>
                                <a:rPr lang="en-US" altLang="ja-JP" sz="2100" i="1">
                                  <a:latin typeface="Cambria Math" panose="02040503050406030204" pitchFamily="18" charset="0"/>
                                </a:rPr>
                                <m:t>𝑘</m:t>
                              </m:r>
                            </m:sub>
                            <m:sup>
                              <m:r>
                                <a:rPr lang="en-US" altLang="ja-JP" sz="2100" i="1">
                                  <a:latin typeface="Cambria Math" panose="02040503050406030204" pitchFamily="18" charset="0"/>
                                </a:rPr>
                                <m:t>𝑐</m:t>
                              </m:r>
                            </m:sup>
                          </m:sSubSup>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𝐴</m:t>
                              </m:r>
                            </m:e>
                            <m:sup>
                              <m:r>
                                <a:rPr lang="en-US" altLang="ja-JP" sz="2100" i="1">
                                  <a:latin typeface="Cambria Math" panose="02040503050406030204" pitchFamily="18" charset="0"/>
                                </a:rPr>
                                <m:t>𝑘</m:t>
                              </m:r>
                            </m:sup>
                          </m:sSup>
                        </m:e>
                      </m:nary>
                      <m:r>
                        <a:rPr lang="en-US" altLang="ja-JP" sz="2100" i="1">
                          <a:latin typeface="Cambria Math" panose="02040503050406030204" pitchFamily="18" charset="0"/>
                        </a:rPr>
                        <m:t>)</m:t>
                      </m:r>
                    </m:oMath>
                  </m:oMathPara>
                </a14:m>
                <a:endParaRPr lang="en-US" altLang="ja-JP" sz="2100" dirty="0"/>
              </a:p>
              <a:p>
                <a:endParaRPr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2057400"/>
                <a:ext cx="8381275" cy="3655314"/>
              </a:xfrm>
              <a:blipFill>
                <a:blip r:embed="rId3"/>
                <a:stretch>
                  <a:fillRect l="-945" t="-2337" r="-14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152</a:t>
            </a:fld>
            <a:endParaRPr kumimoji="1" lang="ja-JP" altLang="en-US" dirty="0"/>
          </a:p>
        </p:txBody>
      </p:sp>
    </p:spTree>
    <p:extLst>
      <p:ext uri="{BB962C8B-B14F-4D97-AF65-F5344CB8AC3E}">
        <p14:creationId xmlns:p14="http://schemas.microsoft.com/office/powerpoint/2010/main" val="7158707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a:t>
            </a:r>
            <a:endParaRPr kumimoji="1" lang="ja-JP" altLang="en-US" dirty="0"/>
          </a:p>
        </p:txBody>
      </p:sp>
      <p:pic>
        <p:nvPicPr>
          <p:cNvPr id="6146" name="Picture 2" descr="f:id:bp-writer:20170619041845p:plain:h400"/>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1559"/>
          <a:stretch/>
        </p:blipFill>
        <p:spPr bwMode="auto">
          <a:xfrm>
            <a:off x="862101" y="2033174"/>
            <a:ext cx="6777194" cy="3294366"/>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153</a:t>
            </a:fld>
            <a:endParaRPr kumimoji="1" lang="ja-JP" altLang="en-US" dirty="0"/>
          </a:p>
        </p:txBody>
      </p:sp>
      <p:sp>
        <p:nvSpPr>
          <p:cNvPr id="7" name="四角形吹き出し 6"/>
          <p:cNvSpPr/>
          <p:nvPr/>
        </p:nvSpPr>
        <p:spPr>
          <a:xfrm>
            <a:off x="4156467" y="5244216"/>
            <a:ext cx="3240360" cy="716055"/>
          </a:xfrm>
          <a:prstGeom prst="wedgeRectCallout">
            <a:avLst>
              <a:gd name="adj1" fmla="val 715"/>
              <a:gd name="adj2" fmla="val -193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t>③各チャネルで勾配の</a:t>
            </a:r>
            <a:endParaRPr lang="en-US" altLang="ja-JP" sz="2100" dirty="0"/>
          </a:p>
          <a:p>
            <a:pPr algn="ctr"/>
            <a:r>
              <a:rPr lang="ja-JP" altLang="en-US" sz="2100" dirty="0"/>
              <a:t>平均を取り，重みとする</a:t>
            </a:r>
          </a:p>
        </p:txBody>
      </p:sp>
      <p:sp>
        <p:nvSpPr>
          <p:cNvPr id="8" name="四角形吹き出し 7"/>
          <p:cNvSpPr/>
          <p:nvPr/>
        </p:nvSpPr>
        <p:spPr>
          <a:xfrm>
            <a:off x="646077" y="5244216"/>
            <a:ext cx="3267923" cy="716056"/>
          </a:xfrm>
          <a:prstGeom prst="wedgeRectCallout">
            <a:avLst>
              <a:gd name="adj1" fmla="val 57057"/>
              <a:gd name="adj2" fmla="val -1654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t>④特徴マップの値に</a:t>
            </a:r>
            <a:endParaRPr lang="en-US" altLang="ja-JP" sz="2100" dirty="0"/>
          </a:p>
          <a:p>
            <a:pPr algn="ctr"/>
            <a:r>
              <a:rPr lang="ja-JP" altLang="en-US" sz="2100" dirty="0"/>
              <a:t>重みをかけて足し合わせる</a:t>
            </a:r>
          </a:p>
        </p:txBody>
      </p:sp>
      <p:sp>
        <p:nvSpPr>
          <p:cNvPr id="12" name="正方形/長方形 11"/>
          <p:cNvSpPr/>
          <p:nvPr/>
        </p:nvSpPr>
        <p:spPr>
          <a:xfrm>
            <a:off x="3046700" y="2409955"/>
            <a:ext cx="3834426" cy="270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正方形/長方形 13"/>
          <p:cNvSpPr/>
          <p:nvPr/>
        </p:nvSpPr>
        <p:spPr>
          <a:xfrm>
            <a:off x="1994934" y="2186863"/>
            <a:ext cx="1281717" cy="967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p:cNvSpPr/>
          <p:nvPr/>
        </p:nvSpPr>
        <p:spPr>
          <a:xfrm>
            <a:off x="862101" y="3050958"/>
            <a:ext cx="1392125" cy="1633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正方形/長方形 15"/>
          <p:cNvSpPr/>
          <p:nvPr/>
        </p:nvSpPr>
        <p:spPr>
          <a:xfrm>
            <a:off x="6786170" y="2279106"/>
            <a:ext cx="406031" cy="1057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四角形吹き出し 5"/>
          <p:cNvSpPr/>
          <p:nvPr/>
        </p:nvSpPr>
        <p:spPr>
          <a:xfrm>
            <a:off x="4507219" y="1461428"/>
            <a:ext cx="3737189" cy="918102"/>
          </a:xfrm>
          <a:prstGeom prst="wedgeRectCallout">
            <a:avLst>
              <a:gd name="adj1" fmla="val 16188"/>
              <a:gd name="adj2" fmla="val 1518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t>②対象クラスのみ</a:t>
            </a:r>
            <a:r>
              <a:rPr lang="en-US" altLang="ja-JP" sz="2100" dirty="0"/>
              <a:t>1</a:t>
            </a:r>
          </a:p>
          <a:p>
            <a:pPr algn="ctr"/>
            <a:r>
              <a:rPr lang="ja-JP" altLang="en-US" sz="2100" dirty="0"/>
              <a:t>他を</a:t>
            </a:r>
            <a:r>
              <a:rPr lang="en-US" altLang="ja-JP" sz="2100" dirty="0"/>
              <a:t>0</a:t>
            </a:r>
            <a:r>
              <a:rPr lang="ja-JP" altLang="en-US" sz="2100" dirty="0"/>
              <a:t>にして勾配を逆伝播計算</a:t>
            </a:r>
          </a:p>
        </p:txBody>
      </p:sp>
      <p:sp>
        <p:nvSpPr>
          <p:cNvPr id="5" name="四角形吹き出し 4"/>
          <p:cNvSpPr/>
          <p:nvPr/>
        </p:nvSpPr>
        <p:spPr>
          <a:xfrm>
            <a:off x="1389821" y="2073527"/>
            <a:ext cx="1728811" cy="648072"/>
          </a:xfrm>
          <a:prstGeom prst="wedgeRectCallout">
            <a:avLst>
              <a:gd name="adj1" fmla="val 70885"/>
              <a:gd name="adj2" fmla="val 158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t>①推論</a:t>
            </a:r>
          </a:p>
        </p:txBody>
      </p:sp>
    </p:spTree>
    <p:extLst>
      <p:ext uri="{BB962C8B-B14F-4D97-AF65-F5344CB8AC3E}">
        <p14:creationId xmlns:p14="http://schemas.microsoft.com/office/powerpoint/2010/main" val="8750559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後入れるべき内容</a:t>
            </a:r>
          </a:p>
        </p:txBody>
      </p:sp>
      <p:sp>
        <p:nvSpPr>
          <p:cNvPr id="3" name="コンテンツ プレースホルダー 2"/>
          <p:cNvSpPr>
            <a:spLocks noGrp="1"/>
          </p:cNvSpPr>
          <p:nvPr>
            <p:ph idx="1"/>
          </p:nvPr>
        </p:nvSpPr>
        <p:spPr>
          <a:xfrm>
            <a:off x="1485900" y="2057400"/>
            <a:ext cx="6434472" cy="3655314"/>
          </a:xfrm>
        </p:spPr>
        <p:txBody>
          <a:bodyPr/>
          <a:lstStyle/>
          <a:p>
            <a:r>
              <a:rPr lang="ja-JP" altLang="en-US" dirty="0"/>
              <a:t>色の影響　でかいよー</a:t>
            </a:r>
            <a:endParaRPr lang="en-US" altLang="ja-JP" dirty="0"/>
          </a:p>
          <a:p>
            <a:r>
              <a:rPr kumimoji="1" lang="ja-JP" altLang="en-US" b="1" dirty="0"/>
              <a:t>マスクの影響　人に近いよぉ</a:t>
            </a:r>
            <a:endParaRPr lang="en-US" altLang="ja-JP" b="1" dirty="0"/>
          </a:p>
          <a:p>
            <a:r>
              <a:rPr lang="ja-JP" altLang="en-US" dirty="0"/>
              <a:t>多義図形</a:t>
            </a:r>
            <a:r>
              <a:rPr lang="en-US" altLang="ja-JP" dirty="0"/>
              <a:t> </a:t>
            </a:r>
            <a:r>
              <a:rPr lang="ja-JP" altLang="en-US" dirty="0"/>
              <a:t>学習済みとの比較</a:t>
            </a:r>
            <a:endParaRPr lang="en-US" altLang="ja-JP" dirty="0"/>
          </a:p>
          <a:p>
            <a:r>
              <a:rPr lang="ja-JP" altLang="en-US" b="1" dirty="0"/>
              <a:t>だまし絵かそうでないか</a:t>
            </a:r>
            <a:endParaRPr lang="en-US" altLang="ja-JP" b="1" dirty="0"/>
          </a:p>
          <a:p>
            <a:pPr marL="0" indent="0">
              <a:buNone/>
            </a:pPr>
            <a:r>
              <a:rPr lang="ja-JP" altLang="en-US" b="1" dirty="0"/>
              <a:t>　</a:t>
            </a:r>
            <a:r>
              <a:rPr lang="en-US" altLang="ja-JP" b="1" dirty="0"/>
              <a:t>(</a:t>
            </a:r>
            <a:r>
              <a:rPr lang="en-US" altLang="ja-JP" b="1" dirty="0" err="1"/>
              <a:t>softmax</a:t>
            </a:r>
            <a:r>
              <a:rPr lang="ja-JP" altLang="en-US" b="1" dirty="0"/>
              <a:t>のピーク値</a:t>
            </a:r>
            <a:r>
              <a:rPr lang="en-US" altLang="ja-JP" b="1" dirty="0"/>
              <a:t>)</a:t>
            </a:r>
          </a:p>
          <a:p>
            <a:r>
              <a:rPr lang="ja-JP" altLang="en-US" dirty="0"/>
              <a:t>背景あるなしの比較</a:t>
            </a:r>
            <a:endParaRPr lang="en-US" altLang="ja-JP" dirty="0"/>
          </a:p>
          <a:p>
            <a:endParaRPr lang="en-US" altLang="ja-JP"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154</a:t>
            </a:fld>
            <a:endParaRPr kumimoji="1" lang="ja-JP" altLang="en-US" dirty="0"/>
          </a:p>
        </p:txBody>
      </p:sp>
    </p:spTree>
    <p:extLst>
      <p:ext uri="{BB962C8B-B14F-4D97-AF65-F5344CB8AC3E}">
        <p14:creationId xmlns:p14="http://schemas.microsoft.com/office/powerpoint/2010/main" val="28329794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a:t>
            </a:r>
            <a:r>
              <a:rPr lang="en-US" altLang="ja-JP" dirty="0"/>
              <a:t> 1 </a:t>
            </a:r>
            <a:r>
              <a:rPr lang="ja-JP" altLang="en-US" dirty="0"/>
              <a:t>目的</a:t>
            </a:r>
            <a:endParaRPr kumimoji="1" lang="ja-JP" altLang="en-US" dirty="0"/>
          </a:p>
        </p:txBody>
      </p:sp>
      <p:sp>
        <p:nvSpPr>
          <p:cNvPr id="3" name="コンテンツ プレースホルダ 2"/>
          <p:cNvSpPr>
            <a:spLocks noGrp="1"/>
          </p:cNvSpPr>
          <p:nvPr>
            <p:ph idx="1"/>
          </p:nvPr>
        </p:nvSpPr>
        <p:spPr>
          <a:xfrm>
            <a:off x="1485900" y="2057400"/>
            <a:ext cx="6085284" cy="3655314"/>
          </a:xfrm>
        </p:spPr>
        <p:txBody>
          <a:bodyPr/>
          <a:lstStyle/>
          <a:p>
            <a:r>
              <a:rPr lang="ja-JP" altLang="en-US" dirty="0"/>
              <a:t>風景・顔の多義図形と風景画，肖像画を識別可能か確認</a:t>
            </a:r>
            <a:endParaRPr lang="en-US" altLang="ja-JP" dirty="0"/>
          </a:p>
          <a:p>
            <a:endParaRPr lang="en-US" altLang="ja-JP" dirty="0"/>
          </a:p>
          <a:p>
            <a:r>
              <a:rPr lang="ja-JP" altLang="en-US" dirty="0"/>
              <a:t>その判断根拠はどこかを解析</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155</a:t>
            </a:fld>
            <a:endParaRPr kumimoji="1" lang="ja-JP" altLang="en-US" dirty="0"/>
          </a:p>
        </p:txBody>
      </p:sp>
    </p:spTree>
    <p:extLst>
      <p:ext uri="{BB962C8B-B14F-4D97-AF65-F5344CB8AC3E}">
        <p14:creationId xmlns:p14="http://schemas.microsoft.com/office/powerpoint/2010/main" val="38288419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2 </a:t>
            </a:r>
            <a:r>
              <a:rPr kumimoji="1" lang="ja-JP" altLang="en-US" dirty="0"/>
              <a:t>目的</a:t>
            </a:r>
          </a:p>
        </p:txBody>
      </p:sp>
      <p:sp>
        <p:nvSpPr>
          <p:cNvPr id="3" name="コンテンツ プレースホルダ 2"/>
          <p:cNvSpPr>
            <a:spLocks noGrp="1"/>
          </p:cNvSpPr>
          <p:nvPr>
            <p:ph idx="1"/>
          </p:nvPr>
        </p:nvSpPr>
        <p:spPr>
          <a:xfrm>
            <a:off x="1485900" y="2057400"/>
            <a:ext cx="6164442" cy="3655314"/>
          </a:xfrm>
        </p:spPr>
        <p:txBody>
          <a:bodyPr/>
          <a:lstStyle/>
          <a:p>
            <a:r>
              <a:rPr lang="ja-JP" altLang="en-US" dirty="0"/>
              <a:t>馬と蛙，兎と鴨（多義図形でない）の画像をそれぞれ学習させる</a:t>
            </a:r>
            <a:endParaRPr lang="en-US" altLang="ja-JP" dirty="0"/>
          </a:p>
          <a:p>
            <a:r>
              <a:rPr lang="ja-JP" altLang="en-US" dirty="0"/>
              <a:t>回転によって馬と蛙，兎と鴨と変化する画像を正しく認識可能か確認</a:t>
            </a:r>
            <a:endParaRPr lang="en-US" altLang="ja-JP" dirty="0"/>
          </a:p>
          <a:p>
            <a:r>
              <a:rPr lang="ja-JP" altLang="en-US" dirty="0"/>
              <a:t>判断根拠はどこか解析</a:t>
            </a:r>
          </a:p>
          <a:p>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156</a:t>
            </a:fld>
            <a:endParaRPr kumimoji="1" lang="ja-JP" altLang="en-US" dirty="0"/>
          </a:p>
        </p:txBody>
      </p:sp>
    </p:spTree>
    <p:extLst>
      <p:ext uri="{BB962C8B-B14F-4D97-AF65-F5344CB8AC3E}">
        <p14:creationId xmlns:p14="http://schemas.microsoft.com/office/powerpoint/2010/main" val="32871939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発表の流れ</a:t>
            </a:r>
            <a:endParaRPr kumimoji="1" lang="ja-JP" altLang="en-US" dirty="0"/>
          </a:p>
        </p:txBody>
      </p:sp>
      <p:sp>
        <p:nvSpPr>
          <p:cNvPr id="3" name="コンテンツ プレースホルダー 2"/>
          <p:cNvSpPr>
            <a:spLocks noGrp="1"/>
          </p:cNvSpPr>
          <p:nvPr>
            <p:ph idx="1"/>
          </p:nvPr>
        </p:nvSpPr>
        <p:spPr>
          <a:xfrm>
            <a:off x="1485900" y="1970838"/>
            <a:ext cx="5600700" cy="3655314"/>
          </a:xfrm>
        </p:spPr>
        <p:txBody>
          <a:bodyPr>
            <a:noAutofit/>
          </a:bodyPr>
          <a:lstStyle/>
          <a:p>
            <a:pPr>
              <a:lnSpc>
                <a:spcPct val="150000"/>
              </a:lnSpc>
            </a:pPr>
            <a:r>
              <a:rPr lang="ja-JP" altLang="en-US" sz="3000" dirty="0"/>
              <a:t>はじめに</a:t>
            </a:r>
            <a:endParaRPr lang="en-US" altLang="ja-JP" sz="3000" dirty="0"/>
          </a:p>
          <a:p>
            <a:pPr>
              <a:lnSpc>
                <a:spcPct val="150000"/>
              </a:lnSpc>
            </a:pPr>
            <a:r>
              <a:rPr lang="ja-JP" altLang="en-US" sz="3000" dirty="0"/>
              <a:t>要素技術</a:t>
            </a:r>
            <a:endParaRPr lang="en-US" altLang="ja-JP" sz="3000" dirty="0"/>
          </a:p>
          <a:p>
            <a:pPr>
              <a:lnSpc>
                <a:spcPct val="150000"/>
              </a:lnSpc>
            </a:pPr>
            <a:r>
              <a:rPr lang="ja-JP" altLang="en-US" sz="3000" dirty="0"/>
              <a:t>実験 </a:t>
            </a:r>
            <a:r>
              <a:rPr lang="en-US" altLang="ja-JP" sz="3000" dirty="0"/>
              <a:t>1</a:t>
            </a:r>
          </a:p>
          <a:p>
            <a:pPr>
              <a:lnSpc>
                <a:spcPct val="150000"/>
              </a:lnSpc>
            </a:pPr>
            <a:r>
              <a:rPr lang="ja-JP" altLang="en-US" sz="3000" b="1" dirty="0">
                <a:solidFill>
                  <a:srgbClr val="FF0000"/>
                </a:solidFill>
              </a:rPr>
              <a:t>実験 </a:t>
            </a:r>
            <a:r>
              <a:rPr lang="en-US" altLang="ja-JP" sz="3000" b="1" dirty="0">
                <a:solidFill>
                  <a:srgbClr val="FF0000"/>
                </a:solidFill>
              </a:rPr>
              <a:t>2 - 1</a:t>
            </a:r>
          </a:p>
          <a:p>
            <a:pPr>
              <a:lnSpc>
                <a:spcPct val="150000"/>
              </a:lnSpc>
            </a:pPr>
            <a:r>
              <a:rPr lang="ja-JP" altLang="en-US" sz="3000" dirty="0"/>
              <a:t>まとめと今後の課題</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157</a:t>
            </a:fld>
            <a:endParaRPr kumimoji="1" lang="ja-JP" altLang="en-US" dirty="0"/>
          </a:p>
        </p:txBody>
      </p:sp>
    </p:spTree>
    <p:extLst>
      <p:ext uri="{BB962C8B-B14F-4D97-AF65-F5344CB8AC3E}">
        <p14:creationId xmlns:p14="http://schemas.microsoft.com/office/powerpoint/2010/main" val="21882431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発表の流れ</a:t>
            </a:r>
            <a:endParaRPr kumimoji="1" lang="ja-JP" altLang="en-US" dirty="0"/>
          </a:p>
        </p:txBody>
      </p:sp>
      <p:sp>
        <p:nvSpPr>
          <p:cNvPr id="3" name="コンテンツ プレースホルダー 2"/>
          <p:cNvSpPr>
            <a:spLocks noGrp="1"/>
          </p:cNvSpPr>
          <p:nvPr>
            <p:ph idx="1"/>
          </p:nvPr>
        </p:nvSpPr>
        <p:spPr>
          <a:xfrm>
            <a:off x="1485900" y="1970838"/>
            <a:ext cx="5600700" cy="3655314"/>
          </a:xfrm>
        </p:spPr>
        <p:txBody>
          <a:bodyPr>
            <a:noAutofit/>
          </a:bodyPr>
          <a:lstStyle/>
          <a:p>
            <a:pPr>
              <a:lnSpc>
                <a:spcPct val="150000"/>
              </a:lnSpc>
            </a:pPr>
            <a:r>
              <a:rPr lang="ja-JP" altLang="en-US" sz="3000" dirty="0"/>
              <a:t>はじめに</a:t>
            </a:r>
            <a:endParaRPr lang="en-US" altLang="ja-JP" sz="3000" dirty="0"/>
          </a:p>
          <a:p>
            <a:pPr>
              <a:lnSpc>
                <a:spcPct val="150000"/>
              </a:lnSpc>
            </a:pPr>
            <a:r>
              <a:rPr lang="ja-JP" altLang="en-US" sz="3000" dirty="0"/>
              <a:t>要素技術</a:t>
            </a:r>
            <a:endParaRPr lang="en-US" altLang="ja-JP" sz="3000" dirty="0"/>
          </a:p>
          <a:p>
            <a:pPr>
              <a:lnSpc>
                <a:spcPct val="150000"/>
              </a:lnSpc>
            </a:pPr>
            <a:r>
              <a:rPr lang="ja-JP" altLang="en-US" sz="3000" dirty="0"/>
              <a:t>実験 </a:t>
            </a:r>
            <a:r>
              <a:rPr lang="en-US" altLang="ja-JP" sz="3000" dirty="0"/>
              <a:t>1</a:t>
            </a:r>
          </a:p>
          <a:p>
            <a:pPr>
              <a:lnSpc>
                <a:spcPct val="150000"/>
              </a:lnSpc>
            </a:pPr>
            <a:r>
              <a:rPr lang="ja-JP" altLang="en-US" sz="3000" b="1" dirty="0">
                <a:solidFill>
                  <a:srgbClr val="FF0000"/>
                </a:solidFill>
              </a:rPr>
              <a:t>実験 </a:t>
            </a:r>
            <a:r>
              <a:rPr lang="en-US" altLang="ja-JP" sz="3000" b="1" dirty="0">
                <a:solidFill>
                  <a:srgbClr val="FF0000"/>
                </a:solidFill>
              </a:rPr>
              <a:t>2 - 2</a:t>
            </a:r>
          </a:p>
          <a:p>
            <a:pPr>
              <a:lnSpc>
                <a:spcPct val="150000"/>
              </a:lnSpc>
            </a:pPr>
            <a:r>
              <a:rPr lang="ja-JP" altLang="en-US" sz="3000" dirty="0"/>
              <a:t>まとめと今後の課題</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158</a:t>
            </a:fld>
            <a:endParaRPr kumimoji="1" lang="ja-JP" altLang="en-US" dirty="0"/>
          </a:p>
        </p:txBody>
      </p:sp>
    </p:spTree>
    <p:extLst>
      <p:ext uri="{BB962C8B-B14F-4D97-AF65-F5344CB8AC3E}">
        <p14:creationId xmlns:p14="http://schemas.microsoft.com/office/powerpoint/2010/main" val="4357566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2" descr="C:\Users\ha1f1\Documents\2019後期-20191211T124818Z-001\2019後期\2019後期研究発表会\pic\1,1\a\3_345.jpg"/>
          <p:cNvPicPr>
            <a:picLocks noChangeAspect="1" noChangeArrowheads="1"/>
          </p:cNvPicPr>
          <p:nvPr/>
        </p:nvPicPr>
        <p:blipFill>
          <a:blip r:embed="rId3" cstate="print"/>
          <a:srcRect/>
          <a:stretch>
            <a:fillRect/>
          </a:stretch>
        </p:blipFill>
        <p:spPr bwMode="auto">
          <a:xfrm rot="20842025">
            <a:off x="6476272" y="4600904"/>
            <a:ext cx="1066282" cy="1350000"/>
          </a:xfrm>
          <a:prstGeom prst="rect">
            <a:avLst/>
          </a:prstGeom>
          <a:noFill/>
        </p:spPr>
      </p:pic>
      <p:sp>
        <p:nvSpPr>
          <p:cNvPr id="2" name="タイトル 1"/>
          <p:cNvSpPr>
            <a:spLocks noGrp="1"/>
          </p:cNvSpPr>
          <p:nvPr>
            <p:ph type="title"/>
          </p:nvPr>
        </p:nvSpPr>
        <p:spPr/>
        <p:txBody>
          <a:bodyPr/>
          <a:lstStyle/>
          <a:p>
            <a:r>
              <a:rPr lang="ja-JP" altLang="en-US" dirty="0"/>
              <a:t>実験 </a:t>
            </a:r>
            <a:r>
              <a:rPr lang="en-US" altLang="ja-JP" dirty="0"/>
              <a:t>2-2</a:t>
            </a:r>
            <a:r>
              <a:rPr lang="ja-JP" altLang="en-US" dirty="0"/>
              <a:t> 目的</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159</a:t>
            </a:fld>
            <a:endParaRPr kumimoji="1" lang="ja-JP" altLang="en-US" dirty="0"/>
          </a:p>
        </p:txBody>
      </p:sp>
      <p:sp>
        <p:nvSpPr>
          <p:cNvPr id="9" name="テキスト ボックス 8"/>
          <p:cNvSpPr txBox="1"/>
          <p:nvPr/>
        </p:nvSpPr>
        <p:spPr>
          <a:xfrm>
            <a:off x="1152138" y="5573833"/>
            <a:ext cx="3118161" cy="300082"/>
          </a:xfrm>
          <a:prstGeom prst="rect">
            <a:avLst/>
          </a:prstGeom>
          <a:noFill/>
        </p:spPr>
        <p:txBody>
          <a:bodyPr wrap="none" rtlCol="0">
            <a:spAutoFit/>
          </a:bodyPr>
          <a:lstStyle/>
          <a:p>
            <a:r>
              <a:rPr lang="en-US" altLang="ja-JP" sz="1350" dirty="0" err="1"/>
              <a:t>Pinterest</a:t>
            </a:r>
            <a:r>
              <a:rPr lang="en-US" altLang="ja-JP" sz="1350" dirty="0"/>
              <a:t>. https://www.pinterest.jp/.</a:t>
            </a:r>
          </a:p>
        </p:txBody>
      </p:sp>
      <p:sp>
        <p:nvSpPr>
          <p:cNvPr id="3" name="テキスト ボックス 2"/>
          <p:cNvSpPr txBox="1"/>
          <p:nvPr/>
        </p:nvSpPr>
        <p:spPr>
          <a:xfrm>
            <a:off x="1485901" y="1904936"/>
            <a:ext cx="3685624" cy="1384995"/>
          </a:xfrm>
          <a:prstGeom prst="rect">
            <a:avLst/>
          </a:prstGeom>
          <a:solidFill>
            <a:schemeClr val="bg1"/>
          </a:solidFill>
          <a:ln w="76200">
            <a:solidFill>
              <a:srgbClr val="FE8637"/>
            </a:solidFill>
          </a:ln>
        </p:spPr>
        <p:txBody>
          <a:bodyPr wrap="none" rtlCol="0">
            <a:spAutoFit/>
          </a:bodyPr>
          <a:lstStyle/>
          <a:p>
            <a:r>
              <a:rPr lang="ja-JP" altLang="en-US" sz="2100" dirty="0"/>
              <a:t>様々なタッチのイラスト画像</a:t>
            </a:r>
            <a:endParaRPr lang="en-US" altLang="ja-JP" sz="2100" dirty="0"/>
          </a:p>
          <a:p>
            <a:r>
              <a:rPr lang="en-US" altLang="ja-JP" sz="2100" dirty="0"/>
              <a:t>1000</a:t>
            </a:r>
            <a:r>
              <a:rPr lang="ja-JP" altLang="en-US" sz="2100" dirty="0"/>
              <a:t> 枚</a:t>
            </a:r>
            <a:r>
              <a:rPr lang="en-US" altLang="ja-JP" sz="2100" dirty="0"/>
              <a:t>/</a:t>
            </a:r>
            <a:r>
              <a:rPr lang="ja-JP" altLang="en-US" sz="2100" dirty="0"/>
              <a:t>クラス</a:t>
            </a:r>
            <a:endParaRPr lang="en-US" altLang="ja-JP" sz="2100" dirty="0"/>
          </a:p>
          <a:p>
            <a:r>
              <a:rPr lang="ja-JP" altLang="en-US" sz="2100" dirty="0"/>
              <a:t>→多義図形の認識精度が</a:t>
            </a:r>
            <a:endParaRPr lang="en-US" altLang="ja-JP" sz="2100" dirty="0"/>
          </a:p>
          <a:p>
            <a:r>
              <a:rPr lang="ja-JP" altLang="en-US" sz="2100" dirty="0"/>
              <a:t>上がることを期待</a:t>
            </a:r>
          </a:p>
        </p:txBody>
      </p:sp>
      <p:pic>
        <p:nvPicPr>
          <p:cNvPr id="11" name="Picture 2" descr="C:\Users\ha1f1\Documents\2019後期-20191211T124818Z-001\2019後期\2019後期研究発表会\pic\1,1\a\3_345.jpg"/>
          <p:cNvPicPr>
            <a:picLocks noChangeAspect="1" noChangeArrowheads="1"/>
          </p:cNvPicPr>
          <p:nvPr/>
        </p:nvPicPr>
        <p:blipFill>
          <a:blip r:embed="rId3" cstate="print"/>
          <a:srcRect/>
          <a:stretch>
            <a:fillRect/>
          </a:stretch>
        </p:blipFill>
        <p:spPr bwMode="auto">
          <a:xfrm rot="18702580">
            <a:off x="5482357" y="4262322"/>
            <a:ext cx="1084253" cy="1372753"/>
          </a:xfrm>
          <a:prstGeom prst="rect">
            <a:avLst/>
          </a:prstGeom>
          <a:noFill/>
        </p:spPr>
      </p:pic>
      <p:pic>
        <p:nvPicPr>
          <p:cNvPr id="196610" name="Picture 2" descr="C:\Users\ha1f1\Documents\2019後期-20191211T124818Z-001\2019後期\2019後期研究発表会\pic\pinterest\00c3630273a92aeee1ae5915ba1f6f9e.jpg"/>
          <p:cNvPicPr>
            <a:picLocks noChangeAspect="1" noChangeArrowheads="1"/>
          </p:cNvPicPr>
          <p:nvPr/>
        </p:nvPicPr>
        <p:blipFill>
          <a:blip r:embed="rId4" cstate="print"/>
          <a:srcRect/>
          <a:stretch>
            <a:fillRect/>
          </a:stretch>
        </p:blipFill>
        <p:spPr bwMode="auto">
          <a:xfrm>
            <a:off x="1709683" y="3548734"/>
            <a:ext cx="1434224" cy="929815"/>
          </a:xfrm>
          <a:prstGeom prst="rect">
            <a:avLst/>
          </a:prstGeom>
          <a:noFill/>
        </p:spPr>
      </p:pic>
      <p:pic>
        <p:nvPicPr>
          <p:cNvPr id="196613" name="Picture 5" descr="C:\Users\ha1f1\Documents\2019後期-20191211T124818Z-001\2019後期\2019後期研究発表会\pic\pinterest\ffb6a244948f76f19b5dd26f6a3276ab.jpg"/>
          <p:cNvPicPr>
            <a:picLocks noChangeAspect="1" noChangeArrowheads="1"/>
          </p:cNvPicPr>
          <p:nvPr/>
        </p:nvPicPr>
        <p:blipFill>
          <a:blip r:embed="rId5" cstate="print"/>
          <a:srcRect/>
          <a:stretch>
            <a:fillRect/>
          </a:stretch>
        </p:blipFill>
        <p:spPr bwMode="auto">
          <a:xfrm>
            <a:off x="2979760" y="4442689"/>
            <a:ext cx="1012017" cy="1012017"/>
          </a:xfrm>
          <a:prstGeom prst="rect">
            <a:avLst/>
          </a:prstGeom>
          <a:noFill/>
        </p:spPr>
      </p:pic>
      <p:pic>
        <p:nvPicPr>
          <p:cNvPr id="196611" name="Picture 3" descr="C:\Users\ha1f1\Documents\2019後期-20191211T124818Z-001\2019後期\2019後期研究発表会\pic\pinterest\dd6057c8a6fd7b706d5f2e019785b978.jpg"/>
          <p:cNvPicPr>
            <a:picLocks noChangeAspect="1" noChangeArrowheads="1"/>
          </p:cNvPicPr>
          <p:nvPr/>
        </p:nvPicPr>
        <p:blipFill>
          <a:blip r:embed="rId6" cstate="print"/>
          <a:srcRect/>
          <a:stretch>
            <a:fillRect/>
          </a:stretch>
        </p:blipFill>
        <p:spPr bwMode="auto">
          <a:xfrm>
            <a:off x="2938602" y="3307601"/>
            <a:ext cx="1094333" cy="1094333"/>
          </a:xfrm>
          <a:prstGeom prst="rect">
            <a:avLst/>
          </a:prstGeom>
          <a:noFill/>
        </p:spPr>
      </p:pic>
      <p:pic>
        <p:nvPicPr>
          <p:cNvPr id="196612" name="Picture 4" descr="C:\Users\ha1f1\Documents\2019後期-20191211T124818Z-001\2019後期\2019後期研究発表会\pic\pinterest\fe2a42ad3a7113f072c8b885a4dbdbb9.jpg"/>
          <p:cNvPicPr>
            <a:picLocks noChangeAspect="1" noChangeArrowheads="1"/>
          </p:cNvPicPr>
          <p:nvPr/>
        </p:nvPicPr>
        <p:blipFill>
          <a:blip r:embed="rId7" cstate="print"/>
          <a:srcRect/>
          <a:stretch>
            <a:fillRect/>
          </a:stretch>
        </p:blipFill>
        <p:spPr bwMode="auto">
          <a:xfrm>
            <a:off x="1912287" y="4584062"/>
            <a:ext cx="1029015" cy="989773"/>
          </a:xfrm>
          <a:prstGeom prst="rect">
            <a:avLst/>
          </a:prstGeom>
          <a:noFill/>
        </p:spPr>
      </p:pic>
      <p:pic>
        <p:nvPicPr>
          <p:cNvPr id="12" name="Picture 1" descr="C:\Users\ha1f1\Documents\2019後期-20191211T124818Z-001\2019後期\2019後期研究発表会\pic\frog\a\frog0.jpg"/>
          <p:cNvPicPr>
            <a:picLocks noChangeAspect="1" noChangeArrowheads="1"/>
          </p:cNvPicPr>
          <p:nvPr/>
        </p:nvPicPr>
        <p:blipFill>
          <a:blip r:embed="rId8" cstate="print"/>
          <a:srcRect/>
          <a:stretch>
            <a:fillRect/>
          </a:stretch>
        </p:blipFill>
        <p:spPr bwMode="auto">
          <a:xfrm>
            <a:off x="6431204" y="3548733"/>
            <a:ext cx="1080000" cy="1080000"/>
          </a:xfrm>
          <a:prstGeom prst="rect">
            <a:avLst/>
          </a:prstGeom>
          <a:noFill/>
        </p:spPr>
      </p:pic>
      <p:sp>
        <p:nvSpPr>
          <p:cNvPr id="5" name="右矢印 4"/>
          <p:cNvSpPr/>
          <p:nvPr/>
        </p:nvSpPr>
        <p:spPr>
          <a:xfrm>
            <a:off x="4193958" y="4261007"/>
            <a:ext cx="1134126" cy="323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テキスト ボックス 5"/>
          <p:cNvSpPr txBox="1"/>
          <p:nvPr/>
        </p:nvSpPr>
        <p:spPr>
          <a:xfrm>
            <a:off x="3991777" y="4619186"/>
            <a:ext cx="1800493" cy="415498"/>
          </a:xfrm>
          <a:prstGeom prst="rect">
            <a:avLst/>
          </a:prstGeom>
          <a:noFill/>
        </p:spPr>
        <p:txBody>
          <a:bodyPr wrap="none" rtlCol="0">
            <a:spAutoFit/>
          </a:bodyPr>
          <a:lstStyle/>
          <a:p>
            <a:r>
              <a:rPr lang="ja-JP" altLang="en-US" sz="2100" dirty="0"/>
              <a:t>識別出来る？</a:t>
            </a:r>
          </a:p>
        </p:txBody>
      </p:sp>
      <p:pic>
        <p:nvPicPr>
          <p:cNvPr id="10" name="Picture 1" descr="C:\Users\ha1f1\Documents\2019後期-20191211T124818Z-001\2019後期\2019後期研究発表会\pic\frog\a\frog0.jpg"/>
          <p:cNvPicPr>
            <a:picLocks noChangeAspect="1" noChangeArrowheads="1"/>
          </p:cNvPicPr>
          <p:nvPr/>
        </p:nvPicPr>
        <p:blipFill>
          <a:blip r:embed="rId8" cstate="print"/>
          <a:srcRect/>
          <a:stretch>
            <a:fillRect/>
          </a:stretch>
        </p:blipFill>
        <p:spPr bwMode="auto">
          <a:xfrm rot="16200000">
            <a:off x="5325232" y="3068199"/>
            <a:ext cx="1080000" cy="1080000"/>
          </a:xfrm>
          <a:prstGeom prst="rect">
            <a:avLst/>
          </a:prstGeom>
          <a:noFill/>
        </p:spPr>
      </p:pic>
    </p:spTree>
    <p:extLst>
      <p:ext uri="{BB962C8B-B14F-4D97-AF65-F5344CB8AC3E}">
        <p14:creationId xmlns:p14="http://schemas.microsoft.com/office/powerpoint/2010/main" val="2639763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C:\Users\ha1f1\Documents\2019後期-20191211T124818Z-001\2019後期\2019後期研究発表会\pic\1,1\a\3_345.jpg"/>
          <p:cNvPicPr>
            <a:picLocks noChangeAspect="1" noChangeArrowheads="1"/>
          </p:cNvPicPr>
          <p:nvPr/>
        </p:nvPicPr>
        <p:blipFill rotWithShape="1">
          <a:blip r:embed="rId3" cstate="print"/>
          <a:srcRect l="3997" t="6526" r="6308" b="4101"/>
          <a:stretch/>
        </p:blipFill>
        <p:spPr bwMode="auto">
          <a:xfrm rot="18671876">
            <a:off x="7640346" y="1828706"/>
            <a:ext cx="1326953" cy="1674000"/>
          </a:xfrm>
          <a:prstGeom prst="rect">
            <a:avLst/>
          </a:prstGeom>
          <a:noFill/>
        </p:spPr>
      </p:pic>
      <p:sp>
        <p:nvSpPr>
          <p:cNvPr id="2" name="タイトル 1"/>
          <p:cNvSpPr>
            <a:spLocks noGrp="1"/>
          </p:cNvSpPr>
          <p:nvPr>
            <p:ph type="title"/>
          </p:nvPr>
        </p:nvSpPr>
        <p:spPr/>
        <p:txBody>
          <a:bodyPr/>
          <a:lstStyle/>
          <a:p>
            <a:r>
              <a:rPr kumimoji="1" lang="ja-JP" altLang="en-US" dirty="0"/>
              <a:t>実験目的</a:t>
            </a: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083" y="4591223"/>
            <a:ext cx="1518756" cy="1518756"/>
          </a:xfrm>
          <a:prstGeom prst="rect">
            <a:avLst/>
          </a:prstGeom>
        </p:spPr>
      </p:pic>
      <p:sp>
        <p:nvSpPr>
          <p:cNvPr id="10" name="右矢印 9"/>
          <p:cNvSpPr/>
          <p:nvPr/>
        </p:nvSpPr>
        <p:spPr>
          <a:xfrm rot="18900000">
            <a:off x="6181770" y="3733120"/>
            <a:ext cx="1522790" cy="353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右矢印 10"/>
          <p:cNvSpPr/>
          <p:nvPr/>
        </p:nvSpPr>
        <p:spPr>
          <a:xfrm rot="12922762">
            <a:off x="2708510" y="4106530"/>
            <a:ext cx="1527287" cy="353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テキスト ボックス 11"/>
          <p:cNvSpPr txBox="1"/>
          <p:nvPr/>
        </p:nvSpPr>
        <p:spPr>
          <a:xfrm>
            <a:off x="6943165" y="4096709"/>
            <a:ext cx="1723549" cy="830997"/>
          </a:xfrm>
          <a:prstGeom prst="rect">
            <a:avLst/>
          </a:prstGeom>
          <a:noFill/>
        </p:spPr>
        <p:txBody>
          <a:bodyPr wrap="none" rtlCol="0">
            <a:spAutoFit/>
          </a:bodyPr>
          <a:lstStyle/>
          <a:p>
            <a:r>
              <a:rPr lang="ja-JP" altLang="en-US" sz="2400" dirty="0"/>
              <a:t>何と何の</a:t>
            </a:r>
            <a:endParaRPr lang="en-US" altLang="ja-JP" sz="2400" dirty="0"/>
          </a:p>
          <a:p>
            <a:r>
              <a:rPr lang="ja-JP" altLang="en-US" sz="2400" dirty="0"/>
              <a:t>多義図形？</a:t>
            </a:r>
          </a:p>
        </p:txBody>
      </p:sp>
      <p:sp>
        <p:nvSpPr>
          <p:cNvPr id="13" name="テキスト ボックス 12"/>
          <p:cNvSpPr txBox="1"/>
          <p:nvPr/>
        </p:nvSpPr>
        <p:spPr>
          <a:xfrm>
            <a:off x="3130875" y="3980040"/>
            <a:ext cx="761747" cy="784830"/>
          </a:xfrm>
          <a:prstGeom prst="rect">
            <a:avLst/>
          </a:prstGeom>
          <a:noFill/>
        </p:spPr>
        <p:txBody>
          <a:bodyPr wrap="none" rtlCol="0">
            <a:spAutoFit/>
          </a:bodyPr>
          <a:lstStyle/>
          <a:p>
            <a:r>
              <a:rPr lang="ja-JP" altLang="en-US" sz="4500" dirty="0"/>
              <a:t>？</a:t>
            </a:r>
          </a:p>
        </p:txBody>
      </p:sp>
      <p:sp>
        <p:nvSpPr>
          <p:cNvPr id="14" name="テキスト ボックス 13"/>
          <p:cNvSpPr txBox="1"/>
          <p:nvPr/>
        </p:nvSpPr>
        <p:spPr>
          <a:xfrm>
            <a:off x="6551499" y="3626175"/>
            <a:ext cx="761747" cy="784830"/>
          </a:xfrm>
          <a:prstGeom prst="rect">
            <a:avLst/>
          </a:prstGeom>
          <a:noFill/>
        </p:spPr>
        <p:txBody>
          <a:bodyPr wrap="none" rtlCol="0">
            <a:spAutoFit/>
          </a:bodyPr>
          <a:lstStyle/>
          <a:p>
            <a:r>
              <a:rPr lang="ja-JP" altLang="en-US" sz="4500" dirty="0"/>
              <a:t>？</a:t>
            </a:r>
          </a:p>
        </p:txBody>
      </p:sp>
      <p:sp>
        <p:nvSpPr>
          <p:cNvPr id="3" name="正方形/長方形 2"/>
          <p:cNvSpPr/>
          <p:nvPr/>
        </p:nvSpPr>
        <p:spPr>
          <a:xfrm>
            <a:off x="2553969" y="4866444"/>
            <a:ext cx="1748130" cy="830997"/>
          </a:xfrm>
          <a:prstGeom prst="rect">
            <a:avLst/>
          </a:prstGeom>
        </p:spPr>
        <p:txBody>
          <a:bodyPr wrap="square">
            <a:spAutoFit/>
          </a:bodyPr>
          <a:lstStyle/>
          <a:p>
            <a:pPr algn="ctr"/>
            <a:r>
              <a:rPr lang="ja-JP" altLang="en-US" sz="2400" dirty="0"/>
              <a:t>多義図形？</a:t>
            </a:r>
            <a:endParaRPr lang="en-US" altLang="ja-JP" sz="2400" dirty="0"/>
          </a:p>
          <a:p>
            <a:pPr algn="ctr"/>
            <a:r>
              <a:rPr lang="ja-JP" altLang="en-US" sz="2400" dirty="0"/>
              <a:t>一義図形？</a:t>
            </a:r>
            <a:endParaRPr lang="en-US" altLang="ja-JP" sz="2400" dirty="0"/>
          </a:p>
        </p:txBody>
      </p:sp>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573" y="2696346"/>
            <a:ext cx="2043106" cy="2538020"/>
          </a:xfrm>
          <a:prstGeom prst="rect">
            <a:avLst/>
          </a:prstGeom>
        </p:spPr>
      </p:pic>
      <p:pic>
        <p:nvPicPr>
          <p:cNvPr id="22" name="Picture 2" descr="C:\Users\ha1f1\Documents\2019後期-20191211T124818Z-001\2019後期\2019後期研究発表会\pic\1,1\a\3_345.jpg"/>
          <p:cNvPicPr>
            <a:picLocks noChangeAspect="1" noChangeArrowheads="1"/>
          </p:cNvPicPr>
          <p:nvPr/>
        </p:nvPicPr>
        <p:blipFill rotWithShape="1">
          <a:blip r:embed="rId3" cstate="print"/>
          <a:srcRect l="3253" t="6109" r="5457" b="3801"/>
          <a:stretch/>
        </p:blipFill>
        <p:spPr bwMode="auto">
          <a:xfrm rot="20970582">
            <a:off x="6232443" y="1394036"/>
            <a:ext cx="1339823" cy="1674000"/>
          </a:xfrm>
          <a:prstGeom prst="rect">
            <a:avLst/>
          </a:prstGeom>
          <a:noFill/>
        </p:spPr>
      </p:pic>
      <p:sp>
        <p:nvSpPr>
          <p:cNvPr id="24" name="正方形/長方形 23"/>
          <p:cNvSpPr/>
          <p:nvPr/>
        </p:nvSpPr>
        <p:spPr>
          <a:xfrm>
            <a:off x="4673175" y="3540472"/>
            <a:ext cx="1415772" cy="830997"/>
          </a:xfrm>
          <a:prstGeom prst="rect">
            <a:avLst/>
          </a:prstGeom>
        </p:spPr>
        <p:txBody>
          <a:bodyPr wrap="none">
            <a:spAutoFit/>
          </a:bodyPr>
          <a:lstStyle/>
          <a:p>
            <a:pPr algn="ctr"/>
            <a:r>
              <a:rPr lang="ja-JP" altLang="en-US" sz="2400" dirty="0"/>
              <a:t>判断根拠</a:t>
            </a:r>
            <a:endParaRPr lang="en-US" altLang="ja-JP" sz="2400" dirty="0"/>
          </a:p>
          <a:p>
            <a:pPr algn="ctr"/>
            <a:r>
              <a:rPr lang="ja-JP" altLang="en-US" sz="2400" dirty="0"/>
              <a:t>はどこ？</a:t>
            </a:r>
          </a:p>
        </p:txBody>
      </p:sp>
      <p:pic>
        <p:nvPicPr>
          <p:cNvPr id="19" name="図 18"/>
          <p:cNvPicPr>
            <a:picLocks noChangeAspect="1"/>
          </p:cNvPicPr>
          <p:nvPr/>
        </p:nvPicPr>
        <p:blipFill rotWithShape="1">
          <a:blip r:embed="rId6" cstate="print">
            <a:extLst>
              <a:ext uri="{28A0092B-C50C-407E-A947-70E740481C1C}">
                <a14:useLocalDpi xmlns:a14="http://schemas.microsoft.com/office/drawing/2010/main" val="0"/>
              </a:ext>
            </a:extLst>
          </a:blip>
          <a:srcRect l="4467" r="23464"/>
          <a:stretch/>
        </p:blipFill>
        <p:spPr>
          <a:xfrm>
            <a:off x="2305080" y="1908728"/>
            <a:ext cx="1969201" cy="1847220"/>
          </a:xfrm>
          <a:prstGeom prst="rect">
            <a:avLst/>
          </a:prstGeom>
        </p:spPr>
      </p:pic>
      <p:sp>
        <p:nvSpPr>
          <p:cNvPr id="15" name="スライド番号プレースホルダー 3">
            <a:extLst>
              <a:ext uri="{FF2B5EF4-FFF2-40B4-BE49-F238E27FC236}">
                <a16:creationId xmlns:a16="http://schemas.microsoft.com/office/drawing/2014/main" id="{98CC8FCF-E2BD-4567-A588-161D0695CFEA}"/>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16</a:t>
            </a:fld>
            <a:endParaRPr kumimoji="1" lang="ja-JP" altLang="en-US" dirty="0"/>
          </a:p>
        </p:txBody>
      </p:sp>
    </p:spTree>
    <p:extLst>
      <p:ext uri="{BB962C8B-B14F-4D97-AF65-F5344CB8AC3E}">
        <p14:creationId xmlns:p14="http://schemas.microsoft.com/office/powerpoint/2010/main" val="32698493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発表の流れ</a:t>
            </a:r>
            <a:endParaRPr kumimoji="1" lang="ja-JP" altLang="en-US" dirty="0"/>
          </a:p>
        </p:txBody>
      </p:sp>
      <p:sp>
        <p:nvSpPr>
          <p:cNvPr id="3" name="コンテンツ プレースホルダー 2"/>
          <p:cNvSpPr>
            <a:spLocks noGrp="1"/>
          </p:cNvSpPr>
          <p:nvPr>
            <p:ph idx="1"/>
          </p:nvPr>
        </p:nvSpPr>
        <p:spPr>
          <a:xfrm>
            <a:off x="1485900" y="1970838"/>
            <a:ext cx="5600700" cy="3655314"/>
          </a:xfrm>
        </p:spPr>
        <p:txBody>
          <a:bodyPr>
            <a:noAutofit/>
          </a:bodyPr>
          <a:lstStyle/>
          <a:p>
            <a:pPr>
              <a:lnSpc>
                <a:spcPct val="150000"/>
              </a:lnSpc>
            </a:pPr>
            <a:r>
              <a:rPr lang="ja-JP" altLang="en-US" sz="3000" dirty="0"/>
              <a:t>はじめに</a:t>
            </a:r>
            <a:endParaRPr lang="en-US" altLang="ja-JP" sz="3000" dirty="0"/>
          </a:p>
          <a:p>
            <a:pPr>
              <a:lnSpc>
                <a:spcPct val="150000"/>
              </a:lnSpc>
            </a:pPr>
            <a:r>
              <a:rPr lang="ja-JP" altLang="en-US" sz="3000" dirty="0"/>
              <a:t>要素技術</a:t>
            </a:r>
            <a:endParaRPr lang="en-US" altLang="ja-JP" sz="3000" dirty="0"/>
          </a:p>
          <a:p>
            <a:pPr>
              <a:lnSpc>
                <a:spcPct val="150000"/>
              </a:lnSpc>
            </a:pPr>
            <a:r>
              <a:rPr lang="ja-JP" altLang="en-US" sz="3000" dirty="0"/>
              <a:t>実験</a:t>
            </a:r>
            <a:endParaRPr lang="en-US" altLang="ja-JP" sz="3000" b="1" dirty="0">
              <a:solidFill>
                <a:srgbClr val="FF0000"/>
              </a:solidFill>
            </a:endParaRPr>
          </a:p>
          <a:p>
            <a:pPr>
              <a:lnSpc>
                <a:spcPct val="150000"/>
              </a:lnSpc>
            </a:pPr>
            <a:r>
              <a:rPr lang="ja-JP" altLang="en-US" sz="3000" dirty="0"/>
              <a:t>まとめと今後の課題</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160</a:t>
            </a:fld>
            <a:endParaRPr kumimoji="1" lang="ja-JP" altLang="en-US" dirty="0"/>
          </a:p>
        </p:txBody>
      </p:sp>
    </p:spTree>
    <p:extLst>
      <p:ext uri="{BB962C8B-B14F-4D97-AF65-F5344CB8AC3E}">
        <p14:creationId xmlns:p14="http://schemas.microsoft.com/office/powerpoint/2010/main" val="42709636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はじめに</a:t>
            </a:r>
            <a:endParaRPr kumimoji="1" lang="ja-JP" altLang="en-US" dirty="0"/>
          </a:p>
        </p:txBody>
      </p:sp>
      <p:sp>
        <p:nvSpPr>
          <p:cNvPr id="3" name="コンテンツ プレースホルダー 2"/>
          <p:cNvSpPr>
            <a:spLocks noGrp="1"/>
          </p:cNvSpPr>
          <p:nvPr>
            <p:ph idx="1"/>
          </p:nvPr>
        </p:nvSpPr>
        <p:spPr>
          <a:xfrm>
            <a:off x="1485900" y="2057400"/>
            <a:ext cx="6164442" cy="3655314"/>
          </a:xfrm>
        </p:spPr>
        <p:txBody>
          <a:bodyPr/>
          <a:lstStyle/>
          <a:p>
            <a:r>
              <a:rPr lang="ja-JP" altLang="en-US" dirty="0"/>
              <a:t>人工知能が活躍</a:t>
            </a:r>
            <a:endParaRPr lang="en-US" altLang="ja-JP" dirty="0"/>
          </a:p>
          <a:p>
            <a:r>
              <a:rPr lang="ja-JP" altLang="en-US" dirty="0"/>
              <a:t>人間の感性や感情に関する分野への</a:t>
            </a:r>
            <a:endParaRPr lang="en-US" altLang="ja-JP" dirty="0"/>
          </a:p>
          <a:p>
            <a:pPr marL="0" indent="0">
              <a:buNone/>
            </a:pPr>
            <a:r>
              <a:rPr lang="ja-JP" altLang="en-US" dirty="0"/>
              <a:t>　適用はいまだ難しい</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161</a:t>
            </a:fld>
            <a:endParaRPr kumimoji="1" lang="ja-JP" altLang="en-US" dirty="0"/>
          </a:p>
        </p:txBody>
      </p:sp>
      <p:pic>
        <p:nvPicPr>
          <p:cNvPr id="5" name="Picture 8" descr="http://21robot.org/?action=common_download_main&amp;upload_id=9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1414" y="2402886"/>
            <a:ext cx="2221494" cy="166612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9495420" y="4272502"/>
            <a:ext cx="2253861" cy="484748"/>
          </a:xfrm>
          <a:prstGeom prst="rect">
            <a:avLst/>
          </a:prstGeom>
        </p:spPr>
        <p:txBody>
          <a:bodyPr wrap="square">
            <a:spAutoFit/>
          </a:bodyPr>
          <a:lstStyle/>
          <a:p>
            <a:pPr algn="ctr"/>
            <a:r>
              <a:rPr lang="ja-JP" altLang="en-US" sz="1350" dirty="0"/>
              <a:t>東ロボくん </a:t>
            </a:r>
            <a:r>
              <a:rPr lang="ja-JP" altLang="en-US" sz="1200" dirty="0"/>
              <a:t>http://21robot.org/</a:t>
            </a:r>
          </a:p>
        </p:txBody>
      </p:sp>
      <p:sp>
        <p:nvSpPr>
          <p:cNvPr id="10" name="正方形/長方形 9"/>
          <p:cNvSpPr/>
          <p:nvPr/>
        </p:nvSpPr>
        <p:spPr>
          <a:xfrm>
            <a:off x="1899610" y="5065554"/>
            <a:ext cx="2603720" cy="1061829"/>
          </a:xfrm>
          <a:prstGeom prst="rect">
            <a:avLst/>
          </a:prstGeom>
        </p:spPr>
        <p:txBody>
          <a:bodyPr wrap="square">
            <a:spAutoFit/>
          </a:bodyPr>
          <a:lstStyle/>
          <a:p>
            <a:r>
              <a:rPr lang="zh-TW" altLang="en-US" sz="1050" dirty="0">
                <a:latin typeface="IPAexMincho"/>
              </a:rPr>
              <a:t>山本周典</a:t>
            </a:r>
            <a:r>
              <a:rPr lang="en-US" altLang="zh-TW" sz="1050" dirty="0">
                <a:latin typeface="CMR10"/>
              </a:rPr>
              <a:t>, </a:t>
            </a:r>
            <a:r>
              <a:rPr lang="zh-TW" altLang="en-US" sz="1050" dirty="0">
                <a:latin typeface="IPAexMincho"/>
              </a:rPr>
              <a:t>長谷川拓</a:t>
            </a:r>
            <a:r>
              <a:rPr lang="en-US" altLang="zh-TW" sz="1050" dirty="0">
                <a:latin typeface="CMR10"/>
              </a:rPr>
              <a:t>, </a:t>
            </a:r>
            <a:r>
              <a:rPr lang="zh-TW" altLang="en-US" sz="1050" dirty="0">
                <a:latin typeface="IPAexMincho"/>
              </a:rPr>
              <a:t>森直樹</a:t>
            </a:r>
            <a:r>
              <a:rPr lang="en-US" altLang="zh-TW" sz="1050" dirty="0">
                <a:latin typeface="CMR10"/>
              </a:rPr>
              <a:t>, </a:t>
            </a:r>
            <a:r>
              <a:rPr lang="zh-TW" altLang="en-US" sz="1050" dirty="0">
                <a:latin typeface="IPAexMincho"/>
              </a:rPr>
              <a:t>松本啓之亮</a:t>
            </a:r>
            <a:r>
              <a:rPr lang="en-US" altLang="zh-TW" sz="1050" dirty="0">
                <a:latin typeface="CMR10"/>
              </a:rPr>
              <a:t>. </a:t>
            </a:r>
            <a:r>
              <a:rPr lang="zh-TW" altLang="en-US" sz="1050" dirty="0">
                <a:latin typeface="IPAexMincho"/>
              </a:rPr>
              <a:t>深層学</a:t>
            </a:r>
            <a:r>
              <a:rPr lang="ja-JP" altLang="en-US" sz="1050" dirty="0">
                <a:latin typeface="IPAexMincho"/>
              </a:rPr>
              <a:t>習によるユーザ評価モデルを導入した遺伝的プログラミングによる音楽自動生成手法の提案</a:t>
            </a:r>
            <a:r>
              <a:rPr lang="en-US" altLang="ja-JP" sz="1050" dirty="0">
                <a:latin typeface="CMR10"/>
              </a:rPr>
              <a:t>. </a:t>
            </a:r>
            <a:r>
              <a:rPr lang="ja-JP" altLang="en-US" sz="1050" dirty="0">
                <a:latin typeface="IPAexMincho"/>
              </a:rPr>
              <a:t>人工知能</a:t>
            </a:r>
            <a:r>
              <a:rPr lang="zh-CN" altLang="en-US" sz="1050" dirty="0">
                <a:latin typeface="IPAexMincho"/>
              </a:rPr>
              <a:t>学会全国大会論文集</a:t>
            </a:r>
            <a:r>
              <a:rPr lang="en-US" altLang="zh-CN" sz="1050" dirty="0">
                <a:latin typeface="CMR10"/>
              </a:rPr>
              <a:t>, Vol. JSAI2018, pp. 2D405–</a:t>
            </a:r>
            <a:r>
              <a:rPr lang="en-US" altLang="ja-JP" sz="1050" dirty="0">
                <a:latin typeface="CMR10"/>
              </a:rPr>
              <a:t>2D405, 2018.</a:t>
            </a:r>
            <a:endParaRPr lang="ja-JP" altLang="en-US" sz="1050" dirty="0"/>
          </a:p>
        </p:txBody>
      </p:sp>
      <p:sp>
        <p:nvSpPr>
          <p:cNvPr id="11" name="正方形/長方形 10"/>
          <p:cNvSpPr/>
          <p:nvPr/>
        </p:nvSpPr>
        <p:spPr>
          <a:xfrm>
            <a:off x="4612424" y="5065555"/>
            <a:ext cx="2351535" cy="1084912"/>
          </a:xfrm>
          <a:prstGeom prst="rect">
            <a:avLst/>
          </a:prstGeom>
        </p:spPr>
        <p:txBody>
          <a:bodyPr wrap="square">
            <a:spAutoFit/>
          </a:bodyPr>
          <a:lstStyle/>
          <a:p>
            <a:r>
              <a:rPr lang="zh-TW" altLang="en-US" sz="1050" dirty="0">
                <a:latin typeface="IPAexMincho"/>
              </a:rPr>
              <a:t>福田清人</a:t>
            </a:r>
            <a:r>
              <a:rPr lang="en-US" altLang="zh-TW" sz="1050" dirty="0">
                <a:latin typeface="CMR10"/>
              </a:rPr>
              <a:t>, </a:t>
            </a:r>
            <a:r>
              <a:rPr lang="zh-TW" altLang="en-US" sz="1050" dirty="0">
                <a:latin typeface="IPAexMincho"/>
              </a:rPr>
              <a:t>藤野紗耶</a:t>
            </a:r>
            <a:r>
              <a:rPr lang="en-US" altLang="zh-TW" sz="1050" dirty="0">
                <a:latin typeface="CMR10"/>
              </a:rPr>
              <a:t>, </a:t>
            </a:r>
            <a:r>
              <a:rPr lang="zh-TW" altLang="en-US" sz="1050" dirty="0">
                <a:latin typeface="IPAexMincho"/>
              </a:rPr>
              <a:t>森直樹</a:t>
            </a:r>
            <a:r>
              <a:rPr lang="en-US" altLang="zh-TW" sz="1050" dirty="0">
                <a:latin typeface="CMR10"/>
              </a:rPr>
              <a:t>, </a:t>
            </a:r>
            <a:r>
              <a:rPr lang="zh-TW" altLang="en-US" sz="1050" dirty="0">
                <a:latin typeface="IPAexMincho"/>
              </a:rPr>
              <a:t>松本啓之亮</a:t>
            </a:r>
            <a:r>
              <a:rPr lang="en-US" altLang="zh-TW" sz="1050" dirty="0">
                <a:latin typeface="CMR10"/>
              </a:rPr>
              <a:t>. </a:t>
            </a:r>
            <a:r>
              <a:rPr lang="zh-TW" altLang="en-US" sz="1050" dirty="0">
                <a:latin typeface="IPAexMincho"/>
              </a:rPr>
              <a:t>機械学習</a:t>
            </a:r>
            <a:r>
              <a:rPr lang="ja-JP" altLang="en-US" sz="1050" dirty="0">
                <a:latin typeface="IPAexMincho"/>
              </a:rPr>
              <a:t>に基づく対話システムを導入した絵本の半自動生</a:t>
            </a:r>
            <a:r>
              <a:rPr lang="zh-CN" altLang="en-US" sz="1050" dirty="0">
                <a:latin typeface="IPAexMincho"/>
              </a:rPr>
              <a:t>成</a:t>
            </a:r>
            <a:r>
              <a:rPr lang="en-US" altLang="zh-CN" sz="1050" dirty="0">
                <a:latin typeface="CMR10"/>
              </a:rPr>
              <a:t>. </a:t>
            </a:r>
            <a:r>
              <a:rPr lang="zh-CN" altLang="en-US" sz="1050" dirty="0">
                <a:latin typeface="IPAexMincho"/>
              </a:rPr>
              <a:t>人工知能学会全国大会論文集</a:t>
            </a:r>
            <a:r>
              <a:rPr lang="en-US" altLang="zh-CN" sz="1050" dirty="0">
                <a:latin typeface="CMR10"/>
              </a:rPr>
              <a:t>, Vol. JSAI2017,</a:t>
            </a:r>
            <a:r>
              <a:rPr lang="en-US" altLang="ja-JP" sz="1050" dirty="0">
                <a:latin typeface="CMR10"/>
              </a:rPr>
              <a:t>pp. 3H1OS04a4–3H1OS04a4, 2017</a:t>
            </a:r>
            <a:r>
              <a:rPr lang="en-US" altLang="ja-JP" sz="1200" dirty="0">
                <a:latin typeface="CMR10"/>
              </a:rPr>
              <a:t>.</a:t>
            </a:r>
            <a:endParaRPr lang="ja-JP" altLang="en-US" sz="1050" dirty="0"/>
          </a:p>
        </p:txBody>
      </p:sp>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2424" y="3571475"/>
            <a:ext cx="2268254" cy="14020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4" name="オブジェクト 13"/>
          <p:cNvGraphicFramePr>
            <a:graphicFrameLocks noChangeAspect="1"/>
          </p:cNvGraphicFramePr>
          <p:nvPr/>
        </p:nvGraphicFramePr>
        <p:xfrm>
          <a:off x="2168191" y="3400944"/>
          <a:ext cx="1938347" cy="1664611"/>
        </p:xfrm>
        <a:graphic>
          <a:graphicData uri="http://schemas.openxmlformats.org/presentationml/2006/ole">
            <mc:AlternateContent xmlns:mc="http://schemas.openxmlformats.org/markup-compatibility/2006">
              <mc:Choice xmlns:v="urn:schemas-microsoft-com:vml" Requires="v">
                <p:oleObj spid="_x0000_s1218" name="Acrobat Document" r:id="rId6" imgW="8812800" imgH="7582320" progId="">
                  <p:embed/>
                </p:oleObj>
              </mc:Choice>
              <mc:Fallback>
                <p:oleObj name="Acrobat Document" r:id="rId6" imgW="8812800" imgH="7582320" progId="">
                  <p:embed/>
                  <p:pic>
                    <p:nvPicPr>
                      <p:cNvPr id="14" name="オブジェクト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8191" y="3400944"/>
                        <a:ext cx="1938347" cy="1664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013475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1485900" y="1920478"/>
            <a:ext cx="6164442" cy="908510"/>
          </a:xfrm>
        </p:spPr>
        <p:txBody>
          <a:bodyPr>
            <a:noAutofit/>
          </a:bodyPr>
          <a:lstStyle/>
          <a:p>
            <a:r>
              <a:rPr lang="ja-JP" altLang="en-US" dirty="0"/>
              <a:t>人間の視覚認知の多義性理解</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162</a:t>
            </a:fld>
            <a:endParaRPr kumimoji="1" lang="ja-JP" altLang="en-US" dirty="0"/>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t="7910" b="4860"/>
          <a:stretch/>
        </p:blipFill>
        <p:spPr>
          <a:xfrm>
            <a:off x="1448469" y="3049600"/>
            <a:ext cx="1217880" cy="1716257"/>
          </a:xfrm>
          <a:prstGeom prst="rect">
            <a:avLst/>
          </a:prstGeom>
        </p:spPr>
      </p:pic>
      <p:sp>
        <p:nvSpPr>
          <p:cNvPr id="12" name="角丸四角形 11"/>
          <p:cNvSpPr/>
          <p:nvPr/>
        </p:nvSpPr>
        <p:spPr>
          <a:xfrm>
            <a:off x="1296879" y="2888941"/>
            <a:ext cx="3056000" cy="2903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テキスト ボックス 10"/>
          <p:cNvSpPr txBox="1"/>
          <p:nvPr/>
        </p:nvSpPr>
        <p:spPr>
          <a:xfrm>
            <a:off x="2293964" y="5527034"/>
            <a:ext cx="1107996" cy="461665"/>
          </a:xfrm>
          <a:prstGeom prst="rect">
            <a:avLst/>
          </a:prstGeom>
          <a:solidFill>
            <a:schemeClr val="bg1"/>
          </a:solidFill>
        </p:spPr>
        <p:txBody>
          <a:bodyPr wrap="none" rtlCol="0">
            <a:spAutoFit/>
          </a:bodyPr>
          <a:lstStyle/>
          <a:p>
            <a:r>
              <a:rPr lang="ja-JP" altLang="en-US" sz="2400" dirty="0"/>
              <a:t>多義的</a:t>
            </a:r>
          </a:p>
        </p:txBody>
      </p:sp>
      <p:sp>
        <p:nvSpPr>
          <p:cNvPr id="18" name="テキスト ボックス 17"/>
          <p:cNvSpPr txBox="1"/>
          <p:nvPr/>
        </p:nvSpPr>
        <p:spPr>
          <a:xfrm>
            <a:off x="6675464" y="3907728"/>
            <a:ext cx="184731" cy="300082"/>
          </a:xfrm>
          <a:prstGeom prst="rect">
            <a:avLst/>
          </a:prstGeom>
          <a:noFill/>
        </p:spPr>
        <p:txBody>
          <a:bodyPr wrap="none" rtlCol="0">
            <a:spAutoFit/>
          </a:bodyPr>
          <a:lstStyle/>
          <a:p>
            <a:endParaRPr lang="ja-JP" altLang="en-US" sz="1350" dirty="0"/>
          </a:p>
        </p:txBody>
      </p:sp>
      <p:sp>
        <p:nvSpPr>
          <p:cNvPr id="13" name="角丸四角形 12"/>
          <p:cNvSpPr/>
          <p:nvPr/>
        </p:nvSpPr>
        <p:spPr>
          <a:xfrm>
            <a:off x="4616548" y="2888941"/>
            <a:ext cx="3056000" cy="2903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4" name="テキスト ボックス 13"/>
          <p:cNvSpPr txBox="1"/>
          <p:nvPr/>
        </p:nvSpPr>
        <p:spPr>
          <a:xfrm>
            <a:off x="5613634" y="2651585"/>
            <a:ext cx="1107996" cy="461665"/>
          </a:xfrm>
          <a:prstGeom prst="rect">
            <a:avLst/>
          </a:prstGeom>
          <a:solidFill>
            <a:schemeClr val="bg1"/>
          </a:solidFill>
        </p:spPr>
        <p:txBody>
          <a:bodyPr wrap="none" rtlCol="0">
            <a:spAutoFit/>
          </a:bodyPr>
          <a:lstStyle/>
          <a:p>
            <a:r>
              <a:rPr lang="ja-JP" altLang="en-US" sz="2400" dirty="0"/>
              <a:t>一意的</a:t>
            </a:r>
          </a:p>
        </p:txBody>
      </p:sp>
      <p:pic>
        <p:nvPicPr>
          <p:cNvPr id="15" name="Picture 4" descr="ãããããã®ç»åæ¤ç´¢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788709" y="3184165"/>
            <a:ext cx="1474292" cy="14742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ãæ£®ç´æ¨¹ å¤§éªåºç«å¤§å­¦ãã®ç»åæ¤ç´¢çµæ"/>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039"/>
          <a:stretch/>
        </p:blipFill>
        <p:spPr bwMode="auto">
          <a:xfrm>
            <a:off x="6037506" y="4002461"/>
            <a:ext cx="1514084" cy="15883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ãå¤ç¾©å³å½¢ãã®ç»åæ¤ç´¢çµæ"/>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4851" r="34541"/>
          <a:stretch/>
        </p:blipFill>
        <p:spPr bwMode="auto">
          <a:xfrm>
            <a:off x="3053298" y="4046227"/>
            <a:ext cx="1192572" cy="154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6419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1485900" y="1920478"/>
            <a:ext cx="6164442" cy="908510"/>
          </a:xfrm>
        </p:spPr>
        <p:txBody>
          <a:bodyPr>
            <a:noAutofit/>
          </a:bodyPr>
          <a:lstStyle/>
          <a:p>
            <a:r>
              <a:rPr lang="ja-JP" altLang="en-US" dirty="0"/>
              <a:t>人間の視覚認知の多義性理解</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163</a:t>
            </a:fld>
            <a:endParaRPr kumimoji="1" lang="ja-JP" altLang="en-US" dirty="0"/>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t="7910" b="4860"/>
          <a:stretch/>
        </p:blipFill>
        <p:spPr>
          <a:xfrm>
            <a:off x="1448469" y="3049600"/>
            <a:ext cx="1217880" cy="1716257"/>
          </a:xfrm>
          <a:prstGeom prst="rect">
            <a:avLst/>
          </a:prstGeom>
        </p:spPr>
      </p:pic>
      <p:sp>
        <p:nvSpPr>
          <p:cNvPr id="9" name="テキスト ボックス 8"/>
          <p:cNvSpPr txBox="1"/>
          <p:nvPr/>
        </p:nvSpPr>
        <p:spPr>
          <a:xfrm>
            <a:off x="2637247" y="3044241"/>
            <a:ext cx="1757167" cy="923330"/>
          </a:xfrm>
          <a:prstGeom prst="rect">
            <a:avLst/>
          </a:prstGeom>
          <a:noFill/>
        </p:spPr>
        <p:txBody>
          <a:bodyPr wrap="square" rtlCol="0">
            <a:spAutoFit/>
          </a:bodyPr>
          <a:lstStyle/>
          <a:p>
            <a:r>
              <a:rPr lang="ja-JP" altLang="en-US" dirty="0"/>
              <a:t>人の顔</a:t>
            </a:r>
            <a:endParaRPr lang="en-US" altLang="ja-JP" dirty="0"/>
          </a:p>
          <a:p>
            <a:r>
              <a:rPr lang="ja-JP" altLang="en-US" dirty="0"/>
              <a:t>川辺の風景写真</a:t>
            </a:r>
          </a:p>
        </p:txBody>
      </p:sp>
      <p:sp>
        <p:nvSpPr>
          <p:cNvPr id="12" name="角丸四角形 11"/>
          <p:cNvSpPr/>
          <p:nvPr/>
        </p:nvSpPr>
        <p:spPr>
          <a:xfrm>
            <a:off x="1296879" y="2888941"/>
            <a:ext cx="3056000" cy="2903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テキスト ボックス 10"/>
          <p:cNvSpPr txBox="1"/>
          <p:nvPr/>
        </p:nvSpPr>
        <p:spPr>
          <a:xfrm>
            <a:off x="2293964" y="5527034"/>
            <a:ext cx="1107996" cy="461665"/>
          </a:xfrm>
          <a:prstGeom prst="rect">
            <a:avLst/>
          </a:prstGeom>
          <a:solidFill>
            <a:schemeClr val="bg1"/>
          </a:solidFill>
        </p:spPr>
        <p:txBody>
          <a:bodyPr wrap="none" rtlCol="0">
            <a:spAutoFit/>
          </a:bodyPr>
          <a:lstStyle/>
          <a:p>
            <a:r>
              <a:rPr lang="ja-JP" altLang="en-US" sz="2400" dirty="0"/>
              <a:t>多義的</a:t>
            </a:r>
          </a:p>
        </p:txBody>
      </p:sp>
      <p:sp>
        <p:nvSpPr>
          <p:cNvPr id="18" name="テキスト ボックス 17"/>
          <p:cNvSpPr txBox="1"/>
          <p:nvPr/>
        </p:nvSpPr>
        <p:spPr>
          <a:xfrm>
            <a:off x="6675464" y="3907728"/>
            <a:ext cx="184731" cy="300082"/>
          </a:xfrm>
          <a:prstGeom prst="rect">
            <a:avLst/>
          </a:prstGeom>
          <a:noFill/>
        </p:spPr>
        <p:txBody>
          <a:bodyPr wrap="none" rtlCol="0">
            <a:spAutoFit/>
          </a:bodyPr>
          <a:lstStyle/>
          <a:p>
            <a:endParaRPr lang="ja-JP" altLang="en-US" sz="1350" dirty="0"/>
          </a:p>
        </p:txBody>
      </p:sp>
      <p:sp>
        <p:nvSpPr>
          <p:cNvPr id="13" name="角丸四角形 12"/>
          <p:cNvSpPr/>
          <p:nvPr/>
        </p:nvSpPr>
        <p:spPr>
          <a:xfrm>
            <a:off x="4616548" y="2888941"/>
            <a:ext cx="3056000" cy="2903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4" name="テキスト ボックス 13"/>
          <p:cNvSpPr txBox="1"/>
          <p:nvPr/>
        </p:nvSpPr>
        <p:spPr>
          <a:xfrm>
            <a:off x="5613634" y="2651585"/>
            <a:ext cx="1107996" cy="461665"/>
          </a:xfrm>
          <a:prstGeom prst="rect">
            <a:avLst/>
          </a:prstGeom>
          <a:solidFill>
            <a:schemeClr val="bg1"/>
          </a:solidFill>
        </p:spPr>
        <p:txBody>
          <a:bodyPr wrap="none" rtlCol="0">
            <a:spAutoFit/>
          </a:bodyPr>
          <a:lstStyle/>
          <a:p>
            <a:r>
              <a:rPr lang="ja-JP" altLang="en-US" sz="2400" dirty="0"/>
              <a:t>一意的</a:t>
            </a:r>
          </a:p>
        </p:txBody>
      </p:sp>
      <p:pic>
        <p:nvPicPr>
          <p:cNvPr id="15" name="Picture 4" descr="ãããããã®ç»åæ¤ç´¢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788709" y="3184165"/>
            <a:ext cx="1474292" cy="1474292"/>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p:cNvSpPr txBox="1"/>
          <p:nvPr/>
        </p:nvSpPr>
        <p:spPr>
          <a:xfrm>
            <a:off x="6259778" y="3301078"/>
            <a:ext cx="415498" cy="369332"/>
          </a:xfrm>
          <a:prstGeom prst="rect">
            <a:avLst/>
          </a:prstGeom>
          <a:noFill/>
        </p:spPr>
        <p:txBody>
          <a:bodyPr wrap="none" rtlCol="0">
            <a:spAutoFit/>
          </a:bodyPr>
          <a:lstStyle/>
          <a:p>
            <a:r>
              <a:rPr lang="ja-JP" altLang="en-US" dirty="0"/>
              <a:t>蛙</a:t>
            </a:r>
          </a:p>
        </p:txBody>
      </p:sp>
      <p:pic>
        <p:nvPicPr>
          <p:cNvPr id="3074" name="Picture 2" descr="ãæ£®ç´æ¨¹ å¤§éªåºç«å¤§å­¦ãã®ç»åæ¤ç´¢çµæ"/>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039"/>
          <a:stretch/>
        </p:blipFill>
        <p:spPr bwMode="auto">
          <a:xfrm>
            <a:off x="6037506" y="4002461"/>
            <a:ext cx="1514084" cy="1588326"/>
          </a:xfrm>
          <a:prstGeom prst="rect">
            <a:avLst/>
          </a:prstGeom>
          <a:noFill/>
          <a:extLst>
            <a:ext uri="{909E8E84-426E-40DD-AFC4-6F175D3DCCD1}">
              <a14:hiddenFill xmlns:a14="http://schemas.microsoft.com/office/drawing/2010/main">
                <a:solidFill>
                  <a:srgbClr val="FFFFFF"/>
                </a:solidFill>
              </a14:hiddenFill>
            </a:ext>
          </a:extLst>
        </p:spPr>
      </p:pic>
      <p:sp>
        <p:nvSpPr>
          <p:cNvPr id="19" name="正方形/長方形 18"/>
          <p:cNvSpPr/>
          <p:nvPr/>
        </p:nvSpPr>
        <p:spPr>
          <a:xfrm>
            <a:off x="4614747" y="5106527"/>
            <a:ext cx="1587055" cy="369332"/>
          </a:xfrm>
          <a:prstGeom prst="rect">
            <a:avLst/>
          </a:prstGeom>
        </p:spPr>
        <p:txBody>
          <a:bodyPr wrap="square">
            <a:spAutoFit/>
          </a:bodyPr>
          <a:lstStyle/>
          <a:p>
            <a:r>
              <a:rPr lang="ja-JP" altLang="en-US" dirty="0"/>
              <a:t>青年男性の顔</a:t>
            </a:r>
          </a:p>
        </p:txBody>
      </p:sp>
      <p:pic>
        <p:nvPicPr>
          <p:cNvPr id="9218" name="Picture 2" descr="ãå¤ç¾©å³å½¢ãã®ç»åæ¤ç´¢çµæ"/>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4851" r="34541"/>
          <a:stretch/>
        </p:blipFill>
        <p:spPr bwMode="auto">
          <a:xfrm>
            <a:off x="3053298" y="4046227"/>
            <a:ext cx="1192572" cy="15422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psy.ritsumei.ac.jp/~akitaoka/silhouette0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8169" y="4873472"/>
            <a:ext cx="576110" cy="6750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psy.ritsumei.ac.jp/~akitaoka/silhouette0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25366" y="4873472"/>
            <a:ext cx="576104" cy="6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137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1485900" y="1920478"/>
            <a:ext cx="6164442" cy="908510"/>
          </a:xfrm>
        </p:spPr>
        <p:txBody>
          <a:bodyPr>
            <a:noAutofit/>
          </a:bodyPr>
          <a:lstStyle/>
          <a:p>
            <a:r>
              <a:rPr lang="ja-JP" altLang="en-US" dirty="0"/>
              <a:t>人間の視覚認知の多義性理解</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164</a:t>
            </a:fld>
            <a:endParaRPr kumimoji="1" lang="ja-JP" altLang="en-US" dirty="0"/>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t="7910" b="4860"/>
          <a:stretch/>
        </p:blipFill>
        <p:spPr>
          <a:xfrm>
            <a:off x="1448469" y="3049600"/>
            <a:ext cx="1217880" cy="1716257"/>
          </a:xfrm>
          <a:prstGeom prst="rect">
            <a:avLst/>
          </a:prstGeom>
        </p:spPr>
      </p:pic>
      <p:sp>
        <p:nvSpPr>
          <p:cNvPr id="9" name="テキスト ボックス 8"/>
          <p:cNvSpPr txBox="1"/>
          <p:nvPr/>
        </p:nvSpPr>
        <p:spPr>
          <a:xfrm>
            <a:off x="2637247" y="3044241"/>
            <a:ext cx="1757167" cy="923330"/>
          </a:xfrm>
          <a:prstGeom prst="rect">
            <a:avLst/>
          </a:prstGeom>
          <a:noFill/>
        </p:spPr>
        <p:txBody>
          <a:bodyPr wrap="square" rtlCol="0">
            <a:spAutoFit/>
          </a:bodyPr>
          <a:lstStyle/>
          <a:p>
            <a:r>
              <a:rPr lang="ja-JP" altLang="en-US" dirty="0"/>
              <a:t>人の顔</a:t>
            </a:r>
            <a:endParaRPr lang="en-US" altLang="ja-JP" dirty="0"/>
          </a:p>
          <a:p>
            <a:r>
              <a:rPr lang="ja-JP" altLang="en-US" dirty="0"/>
              <a:t>川辺の風景写真</a:t>
            </a:r>
          </a:p>
        </p:txBody>
      </p:sp>
      <p:sp>
        <p:nvSpPr>
          <p:cNvPr id="12" name="角丸四角形 11"/>
          <p:cNvSpPr/>
          <p:nvPr/>
        </p:nvSpPr>
        <p:spPr>
          <a:xfrm>
            <a:off x="1296879" y="2888941"/>
            <a:ext cx="3056000" cy="29036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1</a:t>
            </a:r>
            <a:r>
              <a:rPr lang="ja-JP" altLang="en-US" sz="2400" dirty="0" err="1">
                <a:solidFill>
                  <a:schemeClr val="tx1"/>
                </a:solidFill>
              </a:rPr>
              <a:t>つの</a:t>
            </a:r>
            <a:r>
              <a:rPr lang="ja-JP" altLang="en-US" sz="2400" dirty="0">
                <a:solidFill>
                  <a:schemeClr val="tx1"/>
                </a:solidFill>
              </a:rPr>
              <a:t>対象に対して</a:t>
            </a:r>
            <a:r>
              <a:rPr lang="en-US" altLang="ja-JP" sz="2400" dirty="0">
                <a:solidFill>
                  <a:schemeClr val="tx1"/>
                </a:solidFill>
              </a:rPr>
              <a:t>2</a:t>
            </a:r>
            <a:r>
              <a:rPr lang="ja-JP" altLang="en-US" sz="2400" dirty="0">
                <a:solidFill>
                  <a:schemeClr val="tx1"/>
                </a:solidFill>
              </a:rPr>
              <a:t>つ以上の見方を</a:t>
            </a:r>
            <a:endParaRPr lang="en-US" altLang="ja-JP" sz="2400" dirty="0">
              <a:solidFill>
                <a:schemeClr val="tx1"/>
              </a:solidFill>
            </a:endParaRPr>
          </a:p>
          <a:p>
            <a:pPr algn="ctr"/>
            <a:r>
              <a:rPr lang="ja-JP" altLang="en-US" sz="2400" dirty="0">
                <a:solidFill>
                  <a:schemeClr val="tx1"/>
                </a:solidFill>
              </a:rPr>
              <a:t>与える性質</a:t>
            </a:r>
            <a:endParaRPr lang="ja-JP" altLang="en-US" sz="2400" dirty="0"/>
          </a:p>
        </p:txBody>
      </p:sp>
      <p:sp>
        <p:nvSpPr>
          <p:cNvPr id="11" name="テキスト ボックス 10"/>
          <p:cNvSpPr txBox="1"/>
          <p:nvPr/>
        </p:nvSpPr>
        <p:spPr>
          <a:xfrm>
            <a:off x="2293964" y="5527034"/>
            <a:ext cx="1107996" cy="461665"/>
          </a:xfrm>
          <a:prstGeom prst="rect">
            <a:avLst/>
          </a:prstGeom>
          <a:solidFill>
            <a:schemeClr val="bg1"/>
          </a:solidFill>
        </p:spPr>
        <p:txBody>
          <a:bodyPr wrap="none" rtlCol="0">
            <a:spAutoFit/>
          </a:bodyPr>
          <a:lstStyle/>
          <a:p>
            <a:r>
              <a:rPr lang="ja-JP" altLang="en-US" sz="2400" dirty="0"/>
              <a:t>多義的</a:t>
            </a:r>
          </a:p>
        </p:txBody>
      </p:sp>
      <p:sp>
        <p:nvSpPr>
          <p:cNvPr id="18" name="テキスト ボックス 17"/>
          <p:cNvSpPr txBox="1"/>
          <p:nvPr/>
        </p:nvSpPr>
        <p:spPr>
          <a:xfrm>
            <a:off x="6675464" y="3907728"/>
            <a:ext cx="184731" cy="300082"/>
          </a:xfrm>
          <a:prstGeom prst="rect">
            <a:avLst/>
          </a:prstGeom>
          <a:noFill/>
        </p:spPr>
        <p:txBody>
          <a:bodyPr wrap="none" rtlCol="0">
            <a:spAutoFit/>
          </a:bodyPr>
          <a:lstStyle/>
          <a:p>
            <a:endParaRPr lang="ja-JP" altLang="en-US" sz="1350" dirty="0"/>
          </a:p>
        </p:txBody>
      </p:sp>
      <p:sp>
        <p:nvSpPr>
          <p:cNvPr id="13" name="角丸四角形 12"/>
          <p:cNvSpPr/>
          <p:nvPr/>
        </p:nvSpPr>
        <p:spPr>
          <a:xfrm>
            <a:off x="4616548" y="2888941"/>
            <a:ext cx="3056000" cy="29036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1</a:t>
            </a:r>
            <a:r>
              <a:rPr lang="ja-JP" altLang="en-US" sz="2400" dirty="0" err="1">
                <a:solidFill>
                  <a:schemeClr val="tx1"/>
                </a:solidFill>
              </a:rPr>
              <a:t>つの</a:t>
            </a:r>
            <a:r>
              <a:rPr lang="ja-JP" altLang="en-US" sz="2400" dirty="0">
                <a:solidFill>
                  <a:schemeClr val="tx1"/>
                </a:solidFill>
              </a:rPr>
              <a:t>対象に対して明らかな</a:t>
            </a:r>
            <a:r>
              <a:rPr lang="en-US" altLang="ja-JP" sz="2400" dirty="0">
                <a:solidFill>
                  <a:schemeClr val="tx1"/>
                </a:solidFill>
              </a:rPr>
              <a:t>1</a:t>
            </a:r>
            <a:r>
              <a:rPr lang="ja-JP" altLang="en-US" sz="2400" dirty="0" err="1">
                <a:solidFill>
                  <a:schemeClr val="tx1"/>
                </a:solidFill>
              </a:rPr>
              <a:t>つの</a:t>
            </a:r>
            <a:r>
              <a:rPr lang="ja-JP" altLang="en-US" sz="2400" dirty="0">
                <a:solidFill>
                  <a:schemeClr val="tx1"/>
                </a:solidFill>
              </a:rPr>
              <a:t>見方を与える性質</a:t>
            </a:r>
            <a:endParaRPr lang="ja-JP" altLang="en-US" sz="2400" dirty="0"/>
          </a:p>
        </p:txBody>
      </p:sp>
      <p:sp>
        <p:nvSpPr>
          <p:cNvPr id="14" name="テキスト ボックス 13"/>
          <p:cNvSpPr txBox="1"/>
          <p:nvPr/>
        </p:nvSpPr>
        <p:spPr>
          <a:xfrm>
            <a:off x="5613634" y="2651585"/>
            <a:ext cx="1107996" cy="461665"/>
          </a:xfrm>
          <a:prstGeom prst="rect">
            <a:avLst/>
          </a:prstGeom>
          <a:solidFill>
            <a:schemeClr val="bg1"/>
          </a:solidFill>
        </p:spPr>
        <p:txBody>
          <a:bodyPr wrap="none" rtlCol="0">
            <a:spAutoFit/>
          </a:bodyPr>
          <a:lstStyle/>
          <a:p>
            <a:r>
              <a:rPr lang="ja-JP" altLang="en-US" sz="2400" dirty="0"/>
              <a:t>一意的</a:t>
            </a:r>
          </a:p>
        </p:txBody>
      </p:sp>
    </p:spTree>
    <p:extLst>
      <p:ext uri="{BB962C8B-B14F-4D97-AF65-F5344CB8AC3E}">
        <p14:creationId xmlns:p14="http://schemas.microsoft.com/office/powerpoint/2010/main" val="7815636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1485900" y="1920478"/>
            <a:ext cx="6164442" cy="908510"/>
          </a:xfrm>
        </p:spPr>
        <p:txBody>
          <a:bodyPr>
            <a:noAutofit/>
          </a:bodyPr>
          <a:lstStyle/>
          <a:p>
            <a:r>
              <a:rPr lang="ja-JP" altLang="en-US" dirty="0"/>
              <a:t>人間の視覚認知の多義性理解</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165</a:t>
            </a:fld>
            <a:endParaRPr kumimoji="1" lang="ja-JP" altLang="en-US" dirty="0"/>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t="7910" b="4860"/>
          <a:stretch/>
        </p:blipFill>
        <p:spPr>
          <a:xfrm>
            <a:off x="1448469" y="3049600"/>
            <a:ext cx="1217880" cy="1716257"/>
          </a:xfrm>
          <a:prstGeom prst="rect">
            <a:avLst/>
          </a:prstGeom>
        </p:spPr>
      </p:pic>
      <p:sp>
        <p:nvSpPr>
          <p:cNvPr id="9" name="テキスト ボックス 8"/>
          <p:cNvSpPr txBox="1"/>
          <p:nvPr/>
        </p:nvSpPr>
        <p:spPr>
          <a:xfrm>
            <a:off x="2637247" y="3044241"/>
            <a:ext cx="1757167" cy="923330"/>
          </a:xfrm>
          <a:prstGeom prst="rect">
            <a:avLst/>
          </a:prstGeom>
          <a:noFill/>
        </p:spPr>
        <p:txBody>
          <a:bodyPr wrap="square" rtlCol="0">
            <a:spAutoFit/>
          </a:bodyPr>
          <a:lstStyle/>
          <a:p>
            <a:r>
              <a:rPr lang="ja-JP" altLang="en-US" dirty="0"/>
              <a:t>人の顔</a:t>
            </a:r>
            <a:endParaRPr lang="en-US" altLang="ja-JP" dirty="0"/>
          </a:p>
          <a:p>
            <a:r>
              <a:rPr lang="ja-JP" altLang="en-US" dirty="0"/>
              <a:t>川辺の風景写真</a:t>
            </a:r>
          </a:p>
        </p:txBody>
      </p:sp>
      <p:sp>
        <p:nvSpPr>
          <p:cNvPr id="12" name="角丸四角形 11"/>
          <p:cNvSpPr/>
          <p:nvPr/>
        </p:nvSpPr>
        <p:spPr>
          <a:xfrm>
            <a:off x="1296879" y="2888941"/>
            <a:ext cx="3056000" cy="2903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テキスト ボックス 10"/>
          <p:cNvSpPr txBox="1"/>
          <p:nvPr/>
        </p:nvSpPr>
        <p:spPr>
          <a:xfrm>
            <a:off x="2293964" y="5527034"/>
            <a:ext cx="1107996" cy="461665"/>
          </a:xfrm>
          <a:prstGeom prst="rect">
            <a:avLst/>
          </a:prstGeom>
          <a:solidFill>
            <a:schemeClr val="bg1"/>
          </a:solidFill>
        </p:spPr>
        <p:txBody>
          <a:bodyPr wrap="none" rtlCol="0">
            <a:spAutoFit/>
          </a:bodyPr>
          <a:lstStyle/>
          <a:p>
            <a:r>
              <a:rPr lang="ja-JP" altLang="en-US" sz="2400" dirty="0"/>
              <a:t>多義的</a:t>
            </a:r>
          </a:p>
        </p:txBody>
      </p:sp>
      <p:sp>
        <p:nvSpPr>
          <p:cNvPr id="18" name="テキスト ボックス 17"/>
          <p:cNvSpPr txBox="1"/>
          <p:nvPr/>
        </p:nvSpPr>
        <p:spPr>
          <a:xfrm>
            <a:off x="6675464" y="3907728"/>
            <a:ext cx="184731" cy="300082"/>
          </a:xfrm>
          <a:prstGeom prst="rect">
            <a:avLst/>
          </a:prstGeom>
          <a:noFill/>
        </p:spPr>
        <p:txBody>
          <a:bodyPr wrap="none" rtlCol="0">
            <a:spAutoFit/>
          </a:bodyPr>
          <a:lstStyle/>
          <a:p>
            <a:endParaRPr lang="ja-JP" altLang="en-US" sz="1350" dirty="0"/>
          </a:p>
        </p:txBody>
      </p:sp>
      <p:sp>
        <p:nvSpPr>
          <p:cNvPr id="13" name="角丸四角形 12"/>
          <p:cNvSpPr/>
          <p:nvPr/>
        </p:nvSpPr>
        <p:spPr>
          <a:xfrm>
            <a:off x="4616548" y="2888941"/>
            <a:ext cx="3056000" cy="2903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4" name="テキスト ボックス 13"/>
          <p:cNvSpPr txBox="1"/>
          <p:nvPr/>
        </p:nvSpPr>
        <p:spPr>
          <a:xfrm>
            <a:off x="5613634" y="2651585"/>
            <a:ext cx="1107996" cy="461665"/>
          </a:xfrm>
          <a:prstGeom prst="rect">
            <a:avLst/>
          </a:prstGeom>
          <a:solidFill>
            <a:schemeClr val="bg1"/>
          </a:solidFill>
        </p:spPr>
        <p:txBody>
          <a:bodyPr wrap="none" rtlCol="0">
            <a:spAutoFit/>
          </a:bodyPr>
          <a:lstStyle/>
          <a:p>
            <a:r>
              <a:rPr lang="ja-JP" altLang="en-US" sz="2400" dirty="0"/>
              <a:t>一意的</a:t>
            </a:r>
          </a:p>
        </p:txBody>
      </p:sp>
      <p:pic>
        <p:nvPicPr>
          <p:cNvPr id="15" name="Picture 4" descr="ãããããã®ç»åæ¤ç´¢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788709" y="3184165"/>
            <a:ext cx="1474292" cy="1474292"/>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p:cNvSpPr txBox="1"/>
          <p:nvPr/>
        </p:nvSpPr>
        <p:spPr>
          <a:xfrm>
            <a:off x="6259778" y="3301078"/>
            <a:ext cx="415498" cy="369332"/>
          </a:xfrm>
          <a:prstGeom prst="rect">
            <a:avLst/>
          </a:prstGeom>
          <a:noFill/>
        </p:spPr>
        <p:txBody>
          <a:bodyPr wrap="none" rtlCol="0">
            <a:spAutoFit/>
          </a:bodyPr>
          <a:lstStyle/>
          <a:p>
            <a:r>
              <a:rPr lang="ja-JP" altLang="en-US" dirty="0"/>
              <a:t>蛙</a:t>
            </a:r>
          </a:p>
        </p:txBody>
      </p:sp>
      <p:pic>
        <p:nvPicPr>
          <p:cNvPr id="3074" name="Picture 2" descr="ãæ£®ç´æ¨¹ å¤§éªåºç«å¤§å­¦ãã®ç»åæ¤ç´¢çµæ"/>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039"/>
          <a:stretch/>
        </p:blipFill>
        <p:spPr bwMode="auto">
          <a:xfrm>
            <a:off x="6037506" y="4002461"/>
            <a:ext cx="1514084" cy="1588326"/>
          </a:xfrm>
          <a:prstGeom prst="rect">
            <a:avLst/>
          </a:prstGeom>
          <a:noFill/>
          <a:extLst>
            <a:ext uri="{909E8E84-426E-40DD-AFC4-6F175D3DCCD1}">
              <a14:hiddenFill xmlns:a14="http://schemas.microsoft.com/office/drawing/2010/main">
                <a:solidFill>
                  <a:srgbClr val="FFFFFF"/>
                </a:solidFill>
              </a14:hiddenFill>
            </a:ext>
          </a:extLst>
        </p:spPr>
      </p:pic>
      <p:sp>
        <p:nvSpPr>
          <p:cNvPr id="19" name="正方形/長方形 18"/>
          <p:cNvSpPr/>
          <p:nvPr/>
        </p:nvSpPr>
        <p:spPr>
          <a:xfrm>
            <a:off x="4614747" y="5106527"/>
            <a:ext cx="1587055" cy="369332"/>
          </a:xfrm>
          <a:prstGeom prst="rect">
            <a:avLst/>
          </a:prstGeom>
        </p:spPr>
        <p:txBody>
          <a:bodyPr wrap="square">
            <a:spAutoFit/>
          </a:bodyPr>
          <a:lstStyle/>
          <a:p>
            <a:r>
              <a:rPr lang="ja-JP" altLang="en-US" dirty="0"/>
              <a:t>青年男性の顔</a:t>
            </a:r>
          </a:p>
        </p:txBody>
      </p:sp>
      <p:pic>
        <p:nvPicPr>
          <p:cNvPr id="9218" name="Picture 2" descr="ãå¤ç¾©å³å½¢ãã®ç»åæ¤ç´¢çµæ"/>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4851" r="34541"/>
          <a:stretch/>
        </p:blipFill>
        <p:spPr bwMode="auto">
          <a:xfrm>
            <a:off x="3053298" y="4046227"/>
            <a:ext cx="1192572" cy="15422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psy.ritsumei.ac.jp/~akitaoka/silhouette0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8169" y="4873472"/>
            <a:ext cx="576110" cy="6750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psy.ritsumei.ac.jp/~akitaoka/silhouette0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25366" y="4873472"/>
            <a:ext cx="576104" cy="6750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2005237" y="2470469"/>
            <a:ext cx="5023915" cy="3000821"/>
          </a:xfrm>
          <a:prstGeom prst="rect">
            <a:avLst/>
          </a:prstGeom>
          <a:solidFill>
            <a:schemeClr val="accent1"/>
          </a:solidFill>
          <a:ln w="76200">
            <a:solidFill>
              <a:srgbClr val="FE8637"/>
            </a:solidFill>
          </a:ln>
        </p:spPr>
        <p:txBody>
          <a:bodyPr wrap="square" rtlCol="0">
            <a:spAutoFit/>
          </a:bodyPr>
          <a:lstStyle/>
          <a:p>
            <a:pPr algn="ctr"/>
            <a:endParaRPr lang="en-US" altLang="ja-JP" sz="2700" dirty="0"/>
          </a:p>
          <a:p>
            <a:pPr algn="ctr"/>
            <a:r>
              <a:rPr lang="ja-JP" altLang="en-US" sz="2700" b="1" dirty="0">
                <a:solidFill>
                  <a:schemeClr val="bg1"/>
                </a:solidFill>
              </a:rPr>
              <a:t>従来の画像認識研究は</a:t>
            </a:r>
            <a:endParaRPr lang="en-US" altLang="ja-JP" sz="2700" b="1" dirty="0">
              <a:solidFill>
                <a:schemeClr val="bg1"/>
              </a:solidFill>
            </a:endParaRPr>
          </a:p>
          <a:p>
            <a:pPr algn="ctr"/>
            <a:r>
              <a:rPr lang="ja-JP" altLang="en-US" sz="2700" b="1" dirty="0">
                <a:solidFill>
                  <a:schemeClr val="bg1"/>
                </a:solidFill>
              </a:rPr>
              <a:t>一意的な画像に</a:t>
            </a:r>
            <a:endParaRPr lang="en-US" altLang="ja-JP" sz="2700" b="1" dirty="0">
              <a:solidFill>
                <a:schemeClr val="bg1"/>
              </a:solidFill>
            </a:endParaRPr>
          </a:p>
          <a:p>
            <a:pPr algn="ctr"/>
            <a:r>
              <a:rPr lang="ja-JP" altLang="en-US" sz="2700" b="1" dirty="0">
                <a:solidFill>
                  <a:schemeClr val="bg1"/>
                </a:solidFill>
              </a:rPr>
              <a:t>対するものが殆ど</a:t>
            </a:r>
            <a:endParaRPr lang="en-US" altLang="ja-JP" sz="2700" b="1" dirty="0">
              <a:solidFill>
                <a:schemeClr val="bg1"/>
              </a:solidFill>
            </a:endParaRPr>
          </a:p>
          <a:p>
            <a:pPr algn="ctr"/>
            <a:endParaRPr lang="en-US" altLang="ja-JP" sz="2700" b="1" dirty="0">
              <a:solidFill>
                <a:schemeClr val="bg1"/>
              </a:solidFill>
            </a:endParaRPr>
          </a:p>
          <a:p>
            <a:pPr algn="ctr"/>
            <a:r>
              <a:rPr lang="ja-JP" altLang="en-US" sz="2700" b="1" dirty="0">
                <a:solidFill>
                  <a:schemeClr val="bg1"/>
                </a:solidFill>
              </a:rPr>
              <a:t>→多義図形の識別タスク</a:t>
            </a:r>
            <a:endParaRPr lang="en-US" altLang="ja-JP" sz="2700" b="1" dirty="0">
              <a:solidFill>
                <a:schemeClr val="bg1"/>
              </a:solidFill>
            </a:endParaRPr>
          </a:p>
          <a:p>
            <a:pPr algn="ctr"/>
            <a:endParaRPr lang="en-US" altLang="ja-JP" sz="2700" dirty="0"/>
          </a:p>
        </p:txBody>
      </p:sp>
    </p:spTree>
    <p:extLst>
      <p:ext uri="{BB962C8B-B14F-4D97-AF65-F5344CB8AC3E}">
        <p14:creationId xmlns:p14="http://schemas.microsoft.com/office/powerpoint/2010/main" val="33616905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VGG-16</a:t>
            </a:r>
            <a:endParaRPr kumimoji="1" lang="ja-JP" altLang="en-US" dirty="0"/>
          </a:p>
        </p:txBody>
      </p:sp>
      <p:sp>
        <p:nvSpPr>
          <p:cNvPr id="3" name="コンテンツ プレースホルダー 2"/>
          <p:cNvSpPr>
            <a:spLocks noGrp="1"/>
          </p:cNvSpPr>
          <p:nvPr>
            <p:ph idx="1"/>
          </p:nvPr>
        </p:nvSpPr>
        <p:spPr>
          <a:xfrm>
            <a:off x="1485900" y="2057400"/>
            <a:ext cx="6272454" cy="3655314"/>
          </a:xfrm>
        </p:spPr>
        <p:txBody>
          <a:bodyPr>
            <a:normAutofit/>
          </a:bodyPr>
          <a:lstStyle/>
          <a:p>
            <a:r>
              <a:rPr lang="en-US" altLang="ja-JP" sz="3000" dirty="0"/>
              <a:t>ImageNet </a:t>
            </a:r>
            <a:r>
              <a:rPr lang="ja-JP" altLang="en-US" sz="3000" dirty="0"/>
              <a:t>で学習</a:t>
            </a:r>
            <a:endParaRPr lang="en-US" altLang="ja-JP" sz="3000" dirty="0"/>
          </a:p>
          <a:p>
            <a:r>
              <a:rPr lang="ja-JP" altLang="en-US" sz="3000" dirty="0"/>
              <a:t>畳み込み層 </a:t>
            </a:r>
            <a:r>
              <a:rPr lang="en-US" altLang="ja-JP" sz="3000" dirty="0"/>
              <a:t>13 </a:t>
            </a:r>
            <a:r>
              <a:rPr lang="ja-JP" altLang="en-US" sz="3000" dirty="0"/>
              <a:t>層 </a:t>
            </a:r>
            <a:r>
              <a:rPr lang="en-US" altLang="ja-JP" sz="3000" dirty="0"/>
              <a:t>+ </a:t>
            </a:r>
            <a:r>
              <a:rPr lang="ja-JP" altLang="en-US" sz="3000" dirty="0"/>
              <a:t>全結合層 </a:t>
            </a:r>
            <a:r>
              <a:rPr lang="en-US" altLang="ja-JP" sz="3000" dirty="0"/>
              <a:t>3 </a:t>
            </a:r>
            <a:r>
              <a:rPr lang="ja-JP" altLang="en-US" sz="3000" dirty="0"/>
              <a:t>層 </a:t>
            </a:r>
            <a:r>
              <a:rPr lang="en-US" altLang="ja-JP" sz="3000" dirty="0"/>
              <a:t>= 16 </a:t>
            </a:r>
            <a:r>
              <a:rPr lang="ja-JP" altLang="en-US" sz="3000" dirty="0"/>
              <a:t>層からなる </a:t>
            </a:r>
            <a:r>
              <a:rPr lang="en-US" altLang="ja-JP" sz="3000" dirty="0"/>
              <a:t>CNN </a:t>
            </a:r>
            <a:r>
              <a:rPr lang="ja-JP" altLang="en-US" sz="3000" dirty="0"/>
              <a:t>モデル</a:t>
            </a:r>
            <a:endParaRPr lang="en-US" altLang="ja-JP" sz="3000"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166</a:t>
            </a:fld>
            <a:endParaRPr kumimoji="1" lang="ja-JP" altLang="en-US" dirty="0"/>
          </a:p>
        </p:txBody>
      </p:sp>
    </p:spTree>
    <p:extLst>
      <p:ext uri="{BB962C8B-B14F-4D97-AF65-F5344CB8AC3E}">
        <p14:creationId xmlns:p14="http://schemas.microsoft.com/office/powerpoint/2010/main" val="22230477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1485900" y="2057400"/>
            <a:ext cx="6085284" cy="3655314"/>
          </a:xfrm>
        </p:spPr>
        <p:txBody>
          <a:bodyPr/>
          <a:lstStyle/>
          <a:p>
            <a:pPr marL="0" indent="0">
              <a:buNone/>
            </a:pPr>
            <a:r>
              <a:rPr lang="ja-JP" altLang="en-US" dirty="0"/>
              <a:t>多義図形研究</a:t>
            </a:r>
            <a:endParaRPr lang="en-US" altLang="ja-JP" dirty="0"/>
          </a:p>
          <a:p>
            <a:r>
              <a:rPr lang="ja-JP" altLang="en-US" dirty="0"/>
              <a:t>心理学的・生物学的観点からは盛んに議論されている</a:t>
            </a:r>
            <a:endParaRPr lang="en-US" altLang="ja-JP" dirty="0"/>
          </a:p>
          <a:p>
            <a:r>
              <a:rPr lang="ja-JP" altLang="en-US" dirty="0"/>
              <a:t>画像認識の観点での先行研究は少ない</a:t>
            </a:r>
          </a:p>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167</a:t>
            </a:fld>
            <a:endParaRPr kumimoji="1" lang="ja-JP" altLang="en-US" dirty="0"/>
          </a:p>
        </p:txBody>
      </p:sp>
    </p:spTree>
    <p:extLst>
      <p:ext uri="{BB962C8B-B14F-4D97-AF65-F5344CB8AC3E}">
        <p14:creationId xmlns:p14="http://schemas.microsoft.com/office/powerpoint/2010/main" val="12076933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実験</a:t>
            </a:r>
            <a:r>
              <a:rPr lang="en-US" altLang="ja-JP" dirty="0"/>
              <a:t> 1 </a:t>
            </a:r>
            <a:r>
              <a:rPr lang="ja-JP" altLang="en-US" dirty="0"/>
              <a:t>混同行列結果</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168</a:t>
            </a:fld>
            <a:endParaRPr kumimoji="1" lang="ja-JP" altLang="en-US" dirty="0"/>
          </a:p>
        </p:txBody>
      </p:sp>
      <p:pic>
        <p:nvPicPr>
          <p:cNvPr id="197634" name="Picture 2" descr="C:\Users\ha1f1\Documents\2019後期-20191211T124818Z-001\2019後期\2019後期研究発表会\pic\heatmap.png"/>
          <p:cNvPicPr>
            <a:picLocks noChangeAspect="1" noChangeArrowheads="1"/>
          </p:cNvPicPr>
          <p:nvPr/>
        </p:nvPicPr>
        <p:blipFill>
          <a:blip r:embed="rId3" cstate="print"/>
          <a:srcRect/>
          <a:stretch>
            <a:fillRect/>
          </a:stretch>
        </p:blipFill>
        <p:spPr bwMode="auto">
          <a:xfrm>
            <a:off x="2180018" y="1977581"/>
            <a:ext cx="4212469" cy="3633374"/>
          </a:xfrm>
          <a:prstGeom prst="rect">
            <a:avLst/>
          </a:prstGeom>
          <a:noFill/>
        </p:spPr>
      </p:pic>
      <p:sp>
        <p:nvSpPr>
          <p:cNvPr id="3" name="テキスト ボックス 2"/>
          <p:cNvSpPr txBox="1"/>
          <p:nvPr/>
        </p:nvSpPr>
        <p:spPr>
          <a:xfrm>
            <a:off x="2118242" y="2151941"/>
            <a:ext cx="415498" cy="970779"/>
          </a:xfrm>
          <a:prstGeom prst="rect">
            <a:avLst/>
          </a:prstGeom>
          <a:solidFill>
            <a:schemeClr val="bg1"/>
          </a:solidFill>
        </p:spPr>
        <p:txBody>
          <a:bodyPr vert="eaVert" wrap="none" rtlCol="0">
            <a:spAutoFit/>
          </a:bodyPr>
          <a:lstStyle/>
          <a:p>
            <a:r>
              <a:rPr lang="ja-JP" altLang="en-US" sz="1500" dirty="0"/>
              <a:t>多義図形  </a:t>
            </a:r>
          </a:p>
        </p:txBody>
      </p:sp>
      <p:sp>
        <p:nvSpPr>
          <p:cNvPr id="6" name="テキスト ボックス 5"/>
          <p:cNvSpPr txBox="1"/>
          <p:nvPr/>
        </p:nvSpPr>
        <p:spPr>
          <a:xfrm>
            <a:off x="2116094" y="3334114"/>
            <a:ext cx="415498" cy="669414"/>
          </a:xfrm>
          <a:prstGeom prst="rect">
            <a:avLst/>
          </a:prstGeom>
          <a:solidFill>
            <a:schemeClr val="bg1"/>
          </a:solidFill>
        </p:spPr>
        <p:txBody>
          <a:bodyPr vert="eaVert" wrap="none" rtlCol="0">
            <a:spAutoFit/>
          </a:bodyPr>
          <a:lstStyle/>
          <a:p>
            <a:r>
              <a:rPr lang="ja-JP" altLang="en-US" sz="1500" dirty="0"/>
              <a:t>肖像画</a:t>
            </a:r>
          </a:p>
        </p:txBody>
      </p:sp>
      <p:sp>
        <p:nvSpPr>
          <p:cNvPr id="7" name="テキスト ボックス 6"/>
          <p:cNvSpPr txBox="1"/>
          <p:nvPr/>
        </p:nvSpPr>
        <p:spPr>
          <a:xfrm>
            <a:off x="2118255" y="4409449"/>
            <a:ext cx="415498" cy="778418"/>
          </a:xfrm>
          <a:prstGeom prst="rect">
            <a:avLst/>
          </a:prstGeom>
          <a:solidFill>
            <a:schemeClr val="bg1"/>
          </a:solidFill>
        </p:spPr>
        <p:txBody>
          <a:bodyPr vert="eaVert" wrap="none" rtlCol="0">
            <a:spAutoFit/>
          </a:bodyPr>
          <a:lstStyle/>
          <a:p>
            <a:r>
              <a:rPr lang="ja-JP" altLang="en-US" sz="1500" dirty="0"/>
              <a:t>風景画  </a:t>
            </a:r>
          </a:p>
        </p:txBody>
      </p:sp>
      <p:sp>
        <p:nvSpPr>
          <p:cNvPr id="8" name="テキスト ボックス 7"/>
          <p:cNvSpPr txBox="1"/>
          <p:nvPr/>
        </p:nvSpPr>
        <p:spPr>
          <a:xfrm>
            <a:off x="2641930" y="5277531"/>
            <a:ext cx="1008609" cy="323165"/>
          </a:xfrm>
          <a:prstGeom prst="rect">
            <a:avLst/>
          </a:prstGeom>
          <a:solidFill>
            <a:schemeClr val="bg1"/>
          </a:solidFill>
        </p:spPr>
        <p:txBody>
          <a:bodyPr vert="horz" wrap="none" rtlCol="0">
            <a:spAutoFit/>
          </a:bodyPr>
          <a:lstStyle/>
          <a:p>
            <a:r>
              <a:rPr lang="ja-JP" altLang="en-US" sz="1500" dirty="0"/>
              <a:t>多義図形 </a:t>
            </a:r>
          </a:p>
        </p:txBody>
      </p:sp>
      <p:sp>
        <p:nvSpPr>
          <p:cNvPr id="9" name="テキスト ボックス 8"/>
          <p:cNvSpPr txBox="1"/>
          <p:nvPr/>
        </p:nvSpPr>
        <p:spPr>
          <a:xfrm>
            <a:off x="3848325" y="5288678"/>
            <a:ext cx="761747" cy="323165"/>
          </a:xfrm>
          <a:prstGeom prst="rect">
            <a:avLst/>
          </a:prstGeom>
          <a:solidFill>
            <a:schemeClr val="bg1"/>
          </a:solidFill>
        </p:spPr>
        <p:txBody>
          <a:bodyPr vert="horz" wrap="none" rtlCol="0">
            <a:spAutoFit/>
          </a:bodyPr>
          <a:lstStyle/>
          <a:p>
            <a:r>
              <a:rPr lang="ja-JP" altLang="en-US" sz="1500" dirty="0"/>
              <a:t>肖像画</a:t>
            </a:r>
          </a:p>
        </p:txBody>
      </p:sp>
      <p:sp>
        <p:nvSpPr>
          <p:cNvPr id="10" name="テキスト ボックス 9"/>
          <p:cNvSpPr txBox="1"/>
          <p:nvPr/>
        </p:nvSpPr>
        <p:spPr>
          <a:xfrm>
            <a:off x="4943326" y="5280756"/>
            <a:ext cx="816249" cy="323165"/>
          </a:xfrm>
          <a:prstGeom prst="rect">
            <a:avLst/>
          </a:prstGeom>
          <a:solidFill>
            <a:schemeClr val="bg1"/>
          </a:solidFill>
        </p:spPr>
        <p:txBody>
          <a:bodyPr vert="horz" wrap="none" rtlCol="0">
            <a:spAutoFit/>
          </a:bodyPr>
          <a:lstStyle/>
          <a:p>
            <a:r>
              <a:rPr lang="ja-JP" altLang="en-US" sz="1500" dirty="0"/>
              <a:t>風景画 </a:t>
            </a:r>
          </a:p>
        </p:txBody>
      </p:sp>
      <p:sp>
        <p:nvSpPr>
          <p:cNvPr id="5" name="テキスト ボックス 4"/>
          <p:cNvSpPr txBox="1"/>
          <p:nvPr/>
        </p:nvSpPr>
        <p:spPr>
          <a:xfrm>
            <a:off x="1771529" y="3331874"/>
            <a:ext cx="507831" cy="667812"/>
          </a:xfrm>
          <a:prstGeom prst="rect">
            <a:avLst/>
          </a:prstGeom>
          <a:noFill/>
        </p:spPr>
        <p:txBody>
          <a:bodyPr vert="eaVert" wrap="none" rtlCol="0">
            <a:spAutoFit/>
          </a:bodyPr>
          <a:lstStyle/>
          <a:p>
            <a:r>
              <a:rPr lang="en-US" altLang="ja-JP" sz="2100" dirty="0"/>
              <a:t>True</a:t>
            </a:r>
            <a:endParaRPr lang="ja-JP" altLang="en-US" sz="2100" dirty="0"/>
          </a:p>
        </p:txBody>
      </p:sp>
      <p:sp>
        <p:nvSpPr>
          <p:cNvPr id="11" name="テキスト ボックス 10"/>
          <p:cNvSpPr txBox="1"/>
          <p:nvPr/>
        </p:nvSpPr>
        <p:spPr>
          <a:xfrm>
            <a:off x="3663486" y="5556698"/>
            <a:ext cx="1071127" cy="415498"/>
          </a:xfrm>
          <a:prstGeom prst="rect">
            <a:avLst/>
          </a:prstGeom>
          <a:noFill/>
        </p:spPr>
        <p:txBody>
          <a:bodyPr wrap="none" rtlCol="0">
            <a:spAutoFit/>
          </a:bodyPr>
          <a:lstStyle/>
          <a:p>
            <a:r>
              <a:rPr lang="en-US" altLang="ja-JP" sz="2100" dirty="0"/>
              <a:t>Predict</a:t>
            </a:r>
            <a:endParaRPr lang="ja-JP" altLang="en-US" sz="2100" dirty="0"/>
          </a:p>
        </p:txBody>
      </p:sp>
    </p:spTree>
    <p:extLst>
      <p:ext uri="{BB962C8B-B14F-4D97-AF65-F5344CB8AC3E}">
        <p14:creationId xmlns:p14="http://schemas.microsoft.com/office/powerpoint/2010/main" val="14099182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グループ化 7"/>
          <p:cNvGrpSpPr/>
          <p:nvPr/>
        </p:nvGrpSpPr>
        <p:grpSpPr>
          <a:xfrm>
            <a:off x="2116094" y="1977581"/>
            <a:ext cx="4276393" cy="3634261"/>
            <a:chOff x="591951" y="1484784"/>
            <a:chExt cx="6129028" cy="5208711"/>
          </a:xfrm>
        </p:grpSpPr>
        <p:pic>
          <p:nvPicPr>
            <p:cNvPr id="9" name="Picture 2" descr="C:\Users\ha1f1\Documents\2019後期-20191211T124818Z-001\2019後期\2019後期研究発表会\pic\heatmap.png"/>
            <p:cNvPicPr>
              <a:picLocks noChangeAspect="1" noChangeArrowheads="1"/>
            </p:cNvPicPr>
            <p:nvPr/>
          </p:nvPicPr>
          <p:blipFill>
            <a:blip r:embed="rId3" cstate="print"/>
            <a:srcRect/>
            <a:stretch>
              <a:fillRect/>
            </a:stretch>
          </p:blipFill>
          <p:spPr bwMode="auto">
            <a:xfrm>
              <a:off x="683568" y="1484784"/>
              <a:ext cx="6037411" cy="5207440"/>
            </a:xfrm>
            <a:prstGeom prst="rect">
              <a:avLst/>
            </a:prstGeom>
            <a:noFill/>
          </p:spPr>
        </p:pic>
        <p:sp>
          <p:nvSpPr>
            <p:cNvPr id="10" name="テキスト ボックス 9"/>
            <p:cNvSpPr txBox="1"/>
            <p:nvPr/>
          </p:nvSpPr>
          <p:spPr>
            <a:xfrm>
              <a:off x="595028" y="1734681"/>
              <a:ext cx="595502" cy="1391344"/>
            </a:xfrm>
            <a:prstGeom prst="rect">
              <a:avLst/>
            </a:prstGeom>
            <a:solidFill>
              <a:schemeClr val="bg1"/>
            </a:solidFill>
          </p:spPr>
          <p:txBody>
            <a:bodyPr vert="eaVert" wrap="none" rtlCol="0">
              <a:spAutoFit/>
            </a:bodyPr>
            <a:lstStyle/>
            <a:p>
              <a:r>
                <a:rPr lang="ja-JP" altLang="en-US" sz="1500" dirty="0"/>
                <a:t>多義図形  </a:t>
              </a:r>
            </a:p>
          </p:txBody>
        </p:sp>
        <p:sp>
          <p:nvSpPr>
            <p:cNvPr id="11" name="テキスト ボックス 10"/>
            <p:cNvSpPr txBox="1"/>
            <p:nvPr/>
          </p:nvSpPr>
          <p:spPr>
            <a:xfrm>
              <a:off x="591951" y="3429000"/>
              <a:ext cx="595502" cy="959420"/>
            </a:xfrm>
            <a:prstGeom prst="rect">
              <a:avLst/>
            </a:prstGeom>
            <a:solidFill>
              <a:schemeClr val="bg1"/>
            </a:solidFill>
          </p:spPr>
          <p:txBody>
            <a:bodyPr vert="eaVert" wrap="none" rtlCol="0">
              <a:spAutoFit/>
            </a:bodyPr>
            <a:lstStyle/>
            <a:p>
              <a:r>
                <a:rPr lang="ja-JP" altLang="en-US" sz="1500" dirty="0"/>
                <a:t>肖像画</a:t>
              </a:r>
            </a:p>
          </p:txBody>
        </p:sp>
        <p:sp>
          <p:nvSpPr>
            <p:cNvPr id="12" name="テキスト ボックス 11"/>
            <p:cNvSpPr txBox="1"/>
            <p:nvPr/>
          </p:nvSpPr>
          <p:spPr>
            <a:xfrm>
              <a:off x="595048" y="4970196"/>
              <a:ext cx="595502" cy="1115648"/>
            </a:xfrm>
            <a:prstGeom prst="rect">
              <a:avLst/>
            </a:prstGeom>
            <a:solidFill>
              <a:schemeClr val="bg1"/>
            </a:solidFill>
          </p:spPr>
          <p:txBody>
            <a:bodyPr vert="eaVert" wrap="none" rtlCol="0">
              <a:spAutoFit/>
            </a:bodyPr>
            <a:lstStyle/>
            <a:p>
              <a:r>
                <a:rPr lang="ja-JP" altLang="en-US" sz="1500" dirty="0"/>
                <a:t>風景画  </a:t>
              </a:r>
            </a:p>
          </p:txBody>
        </p:sp>
        <p:sp>
          <p:nvSpPr>
            <p:cNvPr id="13" name="テキスト ボックス 12"/>
            <p:cNvSpPr txBox="1"/>
            <p:nvPr/>
          </p:nvSpPr>
          <p:spPr>
            <a:xfrm>
              <a:off x="1345592" y="6214353"/>
              <a:ext cx="1445562" cy="463168"/>
            </a:xfrm>
            <a:prstGeom prst="rect">
              <a:avLst/>
            </a:prstGeom>
            <a:solidFill>
              <a:schemeClr val="bg1"/>
            </a:solidFill>
          </p:spPr>
          <p:txBody>
            <a:bodyPr vert="horz" wrap="none" rtlCol="0">
              <a:spAutoFit/>
            </a:bodyPr>
            <a:lstStyle/>
            <a:p>
              <a:r>
                <a:rPr lang="ja-JP" altLang="en-US" sz="1500" dirty="0"/>
                <a:t>多義図形 </a:t>
              </a:r>
            </a:p>
          </p:txBody>
        </p:sp>
        <p:sp>
          <p:nvSpPr>
            <p:cNvPr id="14" name="テキスト ボックス 13"/>
            <p:cNvSpPr txBox="1"/>
            <p:nvPr/>
          </p:nvSpPr>
          <p:spPr>
            <a:xfrm>
              <a:off x="3074626" y="6230327"/>
              <a:ext cx="1091754" cy="463168"/>
            </a:xfrm>
            <a:prstGeom prst="rect">
              <a:avLst/>
            </a:prstGeom>
            <a:solidFill>
              <a:schemeClr val="bg1"/>
            </a:solidFill>
          </p:spPr>
          <p:txBody>
            <a:bodyPr vert="horz" wrap="none" rtlCol="0">
              <a:spAutoFit/>
            </a:bodyPr>
            <a:lstStyle/>
            <a:p>
              <a:r>
                <a:rPr lang="ja-JP" altLang="en-US" sz="1500" dirty="0"/>
                <a:t>肖像画</a:t>
              </a:r>
            </a:p>
          </p:txBody>
        </p:sp>
        <p:sp>
          <p:nvSpPr>
            <p:cNvPr id="15" name="テキスト ボックス 14"/>
            <p:cNvSpPr txBox="1"/>
            <p:nvPr/>
          </p:nvSpPr>
          <p:spPr>
            <a:xfrm>
              <a:off x="4644007" y="6218975"/>
              <a:ext cx="1169867" cy="463168"/>
            </a:xfrm>
            <a:prstGeom prst="rect">
              <a:avLst/>
            </a:prstGeom>
            <a:solidFill>
              <a:schemeClr val="bg1"/>
            </a:solidFill>
          </p:spPr>
          <p:txBody>
            <a:bodyPr vert="horz" wrap="none" rtlCol="0">
              <a:spAutoFit/>
            </a:bodyPr>
            <a:lstStyle/>
            <a:p>
              <a:r>
                <a:rPr lang="ja-JP" altLang="en-US" sz="1500" dirty="0"/>
                <a:t>風景画 </a:t>
              </a:r>
            </a:p>
          </p:txBody>
        </p:sp>
      </p:grpSp>
      <p:sp>
        <p:nvSpPr>
          <p:cNvPr id="16" name="テキスト ボックス 15"/>
          <p:cNvSpPr txBox="1"/>
          <p:nvPr/>
        </p:nvSpPr>
        <p:spPr>
          <a:xfrm>
            <a:off x="1771529" y="3331874"/>
            <a:ext cx="507831" cy="667812"/>
          </a:xfrm>
          <a:prstGeom prst="rect">
            <a:avLst/>
          </a:prstGeom>
          <a:noFill/>
        </p:spPr>
        <p:txBody>
          <a:bodyPr vert="eaVert" wrap="none" rtlCol="0">
            <a:spAutoFit/>
          </a:bodyPr>
          <a:lstStyle/>
          <a:p>
            <a:r>
              <a:rPr lang="en-US" altLang="ja-JP" sz="2100" dirty="0"/>
              <a:t>True</a:t>
            </a:r>
            <a:endParaRPr lang="ja-JP" altLang="en-US" sz="2100" dirty="0"/>
          </a:p>
        </p:txBody>
      </p:sp>
      <p:sp>
        <p:nvSpPr>
          <p:cNvPr id="17" name="テキスト ボックス 16"/>
          <p:cNvSpPr txBox="1"/>
          <p:nvPr/>
        </p:nvSpPr>
        <p:spPr>
          <a:xfrm>
            <a:off x="3663486" y="5556698"/>
            <a:ext cx="1071127" cy="415498"/>
          </a:xfrm>
          <a:prstGeom prst="rect">
            <a:avLst/>
          </a:prstGeom>
          <a:noFill/>
        </p:spPr>
        <p:txBody>
          <a:bodyPr wrap="none" rtlCol="0">
            <a:spAutoFit/>
          </a:bodyPr>
          <a:lstStyle/>
          <a:p>
            <a:r>
              <a:rPr lang="en-US" altLang="ja-JP" sz="2100" dirty="0"/>
              <a:t>Predict</a:t>
            </a:r>
            <a:endParaRPr lang="ja-JP" altLang="en-US" sz="2100" dirty="0"/>
          </a:p>
        </p:txBody>
      </p:sp>
      <p:sp>
        <p:nvSpPr>
          <p:cNvPr id="2" name="タイトル 1"/>
          <p:cNvSpPr>
            <a:spLocks noGrp="1"/>
          </p:cNvSpPr>
          <p:nvPr>
            <p:ph type="title"/>
          </p:nvPr>
        </p:nvSpPr>
        <p:spPr/>
        <p:txBody>
          <a:bodyPr/>
          <a:lstStyle/>
          <a:p>
            <a:r>
              <a:rPr kumimoji="1" lang="ja-JP" altLang="en-US" dirty="0"/>
              <a:t>実験</a:t>
            </a:r>
            <a:r>
              <a:rPr lang="en-US" altLang="ja-JP" dirty="0"/>
              <a:t> 1 </a:t>
            </a:r>
            <a:r>
              <a:rPr lang="ja-JP" altLang="en-US" dirty="0"/>
              <a:t>混同行列結果</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169</a:t>
            </a:fld>
            <a:endParaRPr kumimoji="1" lang="ja-JP" altLang="en-US" dirty="0"/>
          </a:p>
        </p:txBody>
      </p:sp>
      <p:sp>
        <p:nvSpPr>
          <p:cNvPr id="6" name="円/楕円 5"/>
          <p:cNvSpPr/>
          <p:nvPr/>
        </p:nvSpPr>
        <p:spPr>
          <a:xfrm>
            <a:off x="2532959" y="2029439"/>
            <a:ext cx="1080120" cy="1080120"/>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7" name="テキスト ボックス 6"/>
          <p:cNvSpPr txBox="1"/>
          <p:nvPr/>
        </p:nvSpPr>
        <p:spPr>
          <a:xfrm>
            <a:off x="3761911" y="2137617"/>
            <a:ext cx="3658374" cy="830997"/>
          </a:xfrm>
          <a:prstGeom prst="rect">
            <a:avLst/>
          </a:prstGeom>
          <a:solidFill>
            <a:schemeClr val="bg1"/>
          </a:solidFill>
          <a:ln w="76200">
            <a:solidFill>
              <a:schemeClr val="accent1"/>
            </a:solidFill>
          </a:ln>
        </p:spPr>
        <p:txBody>
          <a:bodyPr wrap="none" rtlCol="0">
            <a:spAutoFit/>
          </a:bodyPr>
          <a:lstStyle/>
          <a:p>
            <a:r>
              <a:rPr lang="ja-JP" altLang="en-US" sz="2400" dirty="0"/>
              <a:t>多義図形</a:t>
            </a:r>
            <a:r>
              <a:rPr lang="en-US" altLang="ja-JP" sz="2400" dirty="0"/>
              <a:t> </a:t>
            </a:r>
            <a:r>
              <a:rPr lang="ja-JP" altLang="en-US" sz="2400" dirty="0"/>
              <a:t>は全て </a:t>
            </a:r>
            <a:endParaRPr lang="en-US" altLang="ja-JP" sz="2400" dirty="0"/>
          </a:p>
          <a:p>
            <a:r>
              <a:rPr lang="ja-JP" altLang="en-US" sz="2400" dirty="0"/>
              <a:t>多義図形</a:t>
            </a:r>
            <a:r>
              <a:rPr lang="en-US" altLang="ja-JP" sz="2400" dirty="0"/>
              <a:t> </a:t>
            </a:r>
            <a:r>
              <a:rPr lang="ja-JP" altLang="en-US" sz="2400" dirty="0"/>
              <a:t>として識別成功</a:t>
            </a:r>
          </a:p>
        </p:txBody>
      </p:sp>
    </p:spTree>
    <p:extLst>
      <p:ext uri="{BB962C8B-B14F-4D97-AF65-F5344CB8AC3E}">
        <p14:creationId xmlns:p14="http://schemas.microsoft.com/office/powerpoint/2010/main" val="1228370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C:\Users\ha1f1\Documents\2019後期-20191211T124818Z-001\2019後期\2019後期研究発表会\pic\1,1\a\3_345.jpg"/>
          <p:cNvPicPr>
            <a:picLocks noChangeAspect="1" noChangeArrowheads="1"/>
          </p:cNvPicPr>
          <p:nvPr/>
        </p:nvPicPr>
        <p:blipFill rotWithShape="1">
          <a:blip r:embed="rId3" cstate="print"/>
          <a:srcRect l="3997" t="6526" r="6308" b="4101"/>
          <a:stretch/>
        </p:blipFill>
        <p:spPr bwMode="auto">
          <a:xfrm rot="18671876">
            <a:off x="7640346" y="1828706"/>
            <a:ext cx="1326953" cy="1674000"/>
          </a:xfrm>
          <a:prstGeom prst="rect">
            <a:avLst/>
          </a:prstGeom>
          <a:noFill/>
        </p:spPr>
      </p:pic>
      <p:sp>
        <p:nvSpPr>
          <p:cNvPr id="2" name="タイトル 1"/>
          <p:cNvSpPr>
            <a:spLocks noGrp="1"/>
          </p:cNvSpPr>
          <p:nvPr>
            <p:ph type="title"/>
          </p:nvPr>
        </p:nvSpPr>
        <p:spPr/>
        <p:txBody>
          <a:bodyPr/>
          <a:lstStyle/>
          <a:p>
            <a:r>
              <a:rPr lang="ja-JP" altLang="en-US" dirty="0"/>
              <a:t>実験目的</a:t>
            </a:r>
            <a:endParaRPr kumimoji="1" lang="ja-JP" altLang="en-US" dirty="0"/>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083" y="4591223"/>
            <a:ext cx="1518756" cy="1518756"/>
          </a:xfrm>
          <a:prstGeom prst="rect">
            <a:avLst/>
          </a:prstGeom>
        </p:spPr>
      </p:pic>
      <p:sp>
        <p:nvSpPr>
          <p:cNvPr id="10" name="右矢印 9"/>
          <p:cNvSpPr/>
          <p:nvPr/>
        </p:nvSpPr>
        <p:spPr>
          <a:xfrm rot="18900000">
            <a:off x="6181770" y="3733120"/>
            <a:ext cx="1522790" cy="353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右矢印 10"/>
          <p:cNvSpPr/>
          <p:nvPr/>
        </p:nvSpPr>
        <p:spPr>
          <a:xfrm rot="12922762">
            <a:off x="2708510" y="4106530"/>
            <a:ext cx="1527287" cy="353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テキスト ボックス 11"/>
          <p:cNvSpPr txBox="1"/>
          <p:nvPr/>
        </p:nvSpPr>
        <p:spPr>
          <a:xfrm>
            <a:off x="6943165" y="4096709"/>
            <a:ext cx="1723549" cy="830997"/>
          </a:xfrm>
          <a:prstGeom prst="rect">
            <a:avLst/>
          </a:prstGeom>
          <a:noFill/>
        </p:spPr>
        <p:txBody>
          <a:bodyPr wrap="none" rtlCol="0">
            <a:spAutoFit/>
          </a:bodyPr>
          <a:lstStyle/>
          <a:p>
            <a:r>
              <a:rPr lang="ja-JP" altLang="en-US" sz="2400" dirty="0"/>
              <a:t>何と何の</a:t>
            </a:r>
            <a:endParaRPr lang="en-US" altLang="ja-JP" sz="2400" dirty="0"/>
          </a:p>
          <a:p>
            <a:r>
              <a:rPr lang="ja-JP" altLang="en-US" sz="2400" dirty="0"/>
              <a:t>多義図形？</a:t>
            </a:r>
          </a:p>
        </p:txBody>
      </p:sp>
      <p:sp>
        <p:nvSpPr>
          <p:cNvPr id="13" name="テキスト ボックス 12"/>
          <p:cNvSpPr txBox="1"/>
          <p:nvPr/>
        </p:nvSpPr>
        <p:spPr>
          <a:xfrm>
            <a:off x="3130875" y="3980040"/>
            <a:ext cx="761747" cy="784830"/>
          </a:xfrm>
          <a:prstGeom prst="rect">
            <a:avLst/>
          </a:prstGeom>
          <a:noFill/>
        </p:spPr>
        <p:txBody>
          <a:bodyPr wrap="none" rtlCol="0">
            <a:spAutoFit/>
          </a:bodyPr>
          <a:lstStyle/>
          <a:p>
            <a:r>
              <a:rPr lang="ja-JP" altLang="en-US" sz="4500" dirty="0"/>
              <a:t>？</a:t>
            </a:r>
          </a:p>
        </p:txBody>
      </p:sp>
      <p:sp>
        <p:nvSpPr>
          <p:cNvPr id="14" name="テキスト ボックス 13"/>
          <p:cNvSpPr txBox="1"/>
          <p:nvPr/>
        </p:nvSpPr>
        <p:spPr>
          <a:xfrm>
            <a:off x="6551499" y="3626175"/>
            <a:ext cx="761747" cy="784830"/>
          </a:xfrm>
          <a:prstGeom prst="rect">
            <a:avLst/>
          </a:prstGeom>
          <a:noFill/>
        </p:spPr>
        <p:txBody>
          <a:bodyPr wrap="none" rtlCol="0">
            <a:spAutoFit/>
          </a:bodyPr>
          <a:lstStyle/>
          <a:p>
            <a:r>
              <a:rPr lang="ja-JP" altLang="en-US" sz="4500" dirty="0"/>
              <a:t>？</a:t>
            </a:r>
          </a:p>
        </p:txBody>
      </p:sp>
      <p:sp>
        <p:nvSpPr>
          <p:cNvPr id="3" name="正方形/長方形 2"/>
          <p:cNvSpPr/>
          <p:nvPr/>
        </p:nvSpPr>
        <p:spPr>
          <a:xfrm>
            <a:off x="2553969" y="4866444"/>
            <a:ext cx="1748130" cy="830997"/>
          </a:xfrm>
          <a:prstGeom prst="rect">
            <a:avLst/>
          </a:prstGeom>
        </p:spPr>
        <p:txBody>
          <a:bodyPr wrap="square">
            <a:spAutoFit/>
          </a:bodyPr>
          <a:lstStyle/>
          <a:p>
            <a:pPr algn="ctr"/>
            <a:r>
              <a:rPr lang="ja-JP" altLang="en-US" sz="2400" dirty="0"/>
              <a:t>多義図形？</a:t>
            </a:r>
            <a:endParaRPr lang="en-US" altLang="ja-JP" sz="2400" dirty="0"/>
          </a:p>
          <a:p>
            <a:pPr algn="ctr"/>
            <a:r>
              <a:rPr lang="ja-JP" altLang="en-US" sz="2400" dirty="0"/>
              <a:t>一義図形？</a:t>
            </a:r>
            <a:endParaRPr lang="en-US" altLang="ja-JP" sz="2400" dirty="0"/>
          </a:p>
        </p:txBody>
      </p:sp>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573" y="2696346"/>
            <a:ext cx="2043106" cy="2538020"/>
          </a:xfrm>
          <a:prstGeom prst="rect">
            <a:avLst/>
          </a:prstGeom>
        </p:spPr>
      </p:pic>
      <p:pic>
        <p:nvPicPr>
          <p:cNvPr id="22" name="Picture 2" descr="C:\Users\ha1f1\Documents\2019後期-20191211T124818Z-001\2019後期\2019後期研究発表会\pic\1,1\a\3_345.jpg"/>
          <p:cNvPicPr>
            <a:picLocks noChangeAspect="1" noChangeArrowheads="1"/>
          </p:cNvPicPr>
          <p:nvPr/>
        </p:nvPicPr>
        <p:blipFill rotWithShape="1">
          <a:blip r:embed="rId3" cstate="print"/>
          <a:srcRect l="3253" t="6109" r="5457" b="3801"/>
          <a:stretch/>
        </p:blipFill>
        <p:spPr bwMode="auto">
          <a:xfrm rot="20970582">
            <a:off x="6232443" y="1394036"/>
            <a:ext cx="1339823" cy="1674000"/>
          </a:xfrm>
          <a:prstGeom prst="rect">
            <a:avLst/>
          </a:prstGeom>
          <a:noFill/>
        </p:spPr>
      </p:pic>
      <p:sp>
        <p:nvSpPr>
          <p:cNvPr id="15" name="正方形/長方形 14"/>
          <p:cNvSpPr/>
          <p:nvPr/>
        </p:nvSpPr>
        <p:spPr>
          <a:xfrm>
            <a:off x="6076264" y="942976"/>
            <a:ext cx="3067736" cy="390048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p:cNvSpPr/>
          <p:nvPr/>
        </p:nvSpPr>
        <p:spPr>
          <a:xfrm>
            <a:off x="57150" y="1838167"/>
            <a:ext cx="6267727" cy="410543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テキスト ボックス 3"/>
          <p:cNvSpPr txBox="1"/>
          <p:nvPr/>
        </p:nvSpPr>
        <p:spPr>
          <a:xfrm>
            <a:off x="311319" y="2001760"/>
            <a:ext cx="1503938" cy="646331"/>
          </a:xfrm>
          <a:prstGeom prst="rect">
            <a:avLst/>
          </a:prstGeom>
          <a:noFill/>
        </p:spPr>
        <p:txBody>
          <a:bodyPr wrap="none" rtlCol="0">
            <a:spAutoFit/>
          </a:bodyPr>
          <a:lstStyle/>
          <a:p>
            <a:r>
              <a:rPr lang="ja-JP" altLang="en-US" sz="3600" b="1" dirty="0">
                <a:solidFill>
                  <a:srgbClr val="41719C"/>
                </a:solidFill>
                <a:effectLst>
                  <a:outerShdw blurRad="38100" dist="38100" dir="2700000" algn="tl">
                    <a:srgbClr val="000000">
                      <a:alpha val="43137"/>
                    </a:srgbClr>
                  </a:outerShdw>
                </a:effectLst>
              </a:rPr>
              <a:t>実験 </a:t>
            </a:r>
            <a:r>
              <a:rPr lang="en-US" altLang="ja-JP" sz="3600" b="1" dirty="0">
                <a:solidFill>
                  <a:srgbClr val="41719C"/>
                </a:solidFill>
                <a:effectLst>
                  <a:outerShdw blurRad="38100" dist="38100" dir="2700000" algn="tl">
                    <a:srgbClr val="000000">
                      <a:alpha val="43137"/>
                    </a:srgbClr>
                  </a:outerShdw>
                </a:effectLst>
              </a:rPr>
              <a:t>1</a:t>
            </a:r>
            <a:endParaRPr lang="ja-JP" altLang="en-US" sz="3600" b="1" dirty="0">
              <a:solidFill>
                <a:srgbClr val="41719C"/>
              </a:solidFill>
              <a:effectLst>
                <a:outerShdw blurRad="38100" dist="38100" dir="2700000" algn="tl">
                  <a:srgbClr val="000000">
                    <a:alpha val="43137"/>
                  </a:srgbClr>
                </a:outerShdw>
              </a:effectLst>
            </a:endParaRPr>
          </a:p>
        </p:txBody>
      </p:sp>
      <p:pic>
        <p:nvPicPr>
          <p:cNvPr id="19" name="図 18"/>
          <p:cNvPicPr>
            <a:picLocks noChangeAspect="1"/>
          </p:cNvPicPr>
          <p:nvPr/>
        </p:nvPicPr>
        <p:blipFill rotWithShape="1">
          <a:blip r:embed="rId6" cstate="print">
            <a:extLst>
              <a:ext uri="{28A0092B-C50C-407E-A947-70E740481C1C}">
                <a14:useLocalDpi xmlns:a14="http://schemas.microsoft.com/office/drawing/2010/main" val="0"/>
              </a:ext>
            </a:extLst>
          </a:blip>
          <a:srcRect l="4467" r="23464"/>
          <a:stretch/>
        </p:blipFill>
        <p:spPr>
          <a:xfrm>
            <a:off x="2305080" y="1908728"/>
            <a:ext cx="1969201" cy="1847220"/>
          </a:xfrm>
          <a:prstGeom prst="rect">
            <a:avLst/>
          </a:prstGeom>
        </p:spPr>
      </p:pic>
      <p:sp>
        <p:nvSpPr>
          <p:cNvPr id="20" name="正方形/長方形 19"/>
          <p:cNvSpPr/>
          <p:nvPr/>
        </p:nvSpPr>
        <p:spPr>
          <a:xfrm>
            <a:off x="4673175" y="3540472"/>
            <a:ext cx="1415772" cy="830997"/>
          </a:xfrm>
          <a:prstGeom prst="rect">
            <a:avLst/>
          </a:prstGeom>
        </p:spPr>
        <p:txBody>
          <a:bodyPr wrap="none">
            <a:spAutoFit/>
          </a:bodyPr>
          <a:lstStyle/>
          <a:p>
            <a:pPr algn="ctr"/>
            <a:r>
              <a:rPr lang="ja-JP" altLang="en-US" sz="2400" dirty="0"/>
              <a:t>判断根拠</a:t>
            </a:r>
            <a:endParaRPr lang="en-US" altLang="ja-JP" sz="2400" dirty="0"/>
          </a:p>
          <a:p>
            <a:pPr algn="ctr"/>
            <a:r>
              <a:rPr lang="ja-JP" altLang="en-US" sz="2400" dirty="0"/>
              <a:t>はどこ？</a:t>
            </a:r>
          </a:p>
        </p:txBody>
      </p:sp>
      <p:sp>
        <p:nvSpPr>
          <p:cNvPr id="21" name="スライド番号プレースホルダー 3">
            <a:extLst>
              <a:ext uri="{FF2B5EF4-FFF2-40B4-BE49-F238E27FC236}">
                <a16:creationId xmlns:a16="http://schemas.microsoft.com/office/drawing/2014/main" id="{EE469AFE-62C7-497B-9277-654935EC97B5}"/>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17</a:t>
            </a:fld>
            <a:endParaRPr kumimoji="1" lang="ja-JP" altLang="en-US" dirty="0"/>
          </a:p>
        </p:txBody>
      </p:sp>
    </p:spTree>
    <p:extLst>
      <p:ext uri="{BB962C8B-B14F-4D97-AF65-F5344CB8AC3E}">
        <p14:creationId xmlns:p14="http://schemas.microsoft.com/office/powerpoint/2010/main" val="27332591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だまし絵 </a:t>
            </a:r>
            <a:r>
              <a:rPr lang="en-US" altLang="ja-JP" dirty="0"/>
              <a:t>(</a:t>
            </a:r>
            <a:r>
              <a:rPr lang="ja-JP" altLang="en-US" dirty="0"/>
              <a:t>多義図形</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EDAE4A9E-DABE-4AE9-9BD0-FF89A17DB87E}" type="slidenum">
              <a:rPr kumimoji="1" lang="ja-JP" altLang="en-US" smtClean="0"/>
              <a:pPr/>
              <a:t>170</a:t>
            </a:fld>
            <a:endParaRPr kumimoji="1" lang="ja-JP" altLang="en-US" dirty="0"/>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526" y="2240868"/>
            <a:ext cx="2357438" cy="2357438"/>
          </a:xfrm>
          <a:prstGeom prst="rect">
            <a:avLst/>
          </a:prstGeom>
        </p:spPr>
      </p:pic>
      <p:sp>
        <p:nvSpPr>
          <p:cNvPr id="6" name="テキスト ボックス 5"/>
          <p:cNvSpPr txBox="1"/>
          <p:nvPr/>
        </p:nvSpPr>
        <p:spPr>
          <a:xfrm>
            <a:off x="2712658" y="4782193"/>
            <a:ext cx="569387" cy="553998"/>
          </a:xfrm>
          <a:prstGeom prst="rect">
            <a:avLst/>
          </a:prstGeom>
          <a:noFill/>
        </p:spPr>
        <p:txBody>
          <a:bodyPr wrap="none" rtlCol="0">
            <a:spAutoFit/>
          </a:bodyPr>
          <a:lstStyle/>
          <a:p>
            <a:r>
              <a:rPr lang="ja-JP" altLang="en-US" sz="3000" dirty="0"/>
              <a:t>馬</a:t>
            </a:r>
          </a:p>
        </p:txBody>
      </p:sp>
      <p:sp>
        <p:nvSpPr>
          <p:cNvPr id="7" name="正方形/長方形 6"/>
          <p:cNvSpPr/>
          <p:nvPr/>
        </p:nvSpPr>
        <p:spPr>
          <a:xfrm>
            <a:off x="1331641" y="5496996"/>
            <a:ext cx="5398039" cy="461665"/>
          </a:xfrm>
          <a:prstGeom prst="rect">
            <a:avLst/>
          </a:prstGeom>
        </p:spPr>
        <p:txBody>
          <a:bodyPr wrap="square">
            <a:spAutoFit/>
          </a:bodyPr>
          <a:lstStyle/>
          <a:p>
            <a:r>
              <a:rPr lang="en-US" altLang="ja-JP" sz="1200" dirty="0">
                <a:latin typeface="CMR10"/>
              </a:rPr>
              <a:t>Robert Max Williams and Roman V. </a:t>
            </a:r>
            <a:r>
              <a:rPr lang="en-US" altLang="ja-JP" sz="1200" dirty="0" err="1">
                <a:latin typeface="CMR10"/>
              </a:rPr>
              <a:t>Yampolskiy</a:t>
            </a:r>
            <a:r>
              <a:rPr lang="en-US" altLang="ja-JP" sz="1200" dirty="0">
                <a:latin typeface="CMR10"/>
              </a:rPr>
              <a:t>.</a:t>
            </a:r>
            <a:r>
              <a:rPr lang="ja-JP" altLang="en-US" sz="1200" dirty="0">
                <a:latin typeface="CMR10"/>
              </a:rPr>
              <a:t>　</a:t>
            </a:r>
            <a:r>
              <a:rPr lang="fr-FR" altLang="ja-JP" sz="1200" dirty="0">
                <a:latin typeface="CMR10"/>
              </a:rPr>
              <a:t>Optical illusions images dataset. </a:t>
            </a:r>
            <a:r>
              <a:rPr lang="fr-FR" altLang="ja-JP" sz="1200" i="1" dirty="0">
                <a:latin typeface="CMTI10"/>
              </a:rPr>
              <a:t>CoRR</a:t>
            </a:r>
            <a:r>
              <a:rPr lang="fr-FR" altLang="ja-JP" sz="1200" dirty="0">
                <a:latin typeface="CMR10"/>
              </a:rPr>
              <a:t>, Vol.</a:t>
            </a:r>
            <a:r>
              <a:rPr lang="en-US" altLang="ja-JP" sz="1200" dirty="0">
                <a:latin typeface="CMR10"/>
              </a:rPr>
              <a:t>abs/1810.00415, , 2018.</a:t>
            </a:r>
            <a:endParaRPr lang="ja-JP" altLang="en-US" sz="1200" dirty="0"/>
          </a:p>
        </p:txBody>
      </p:sp>
    </p:spTree>
    <p:extLst>
      <p:ext uri="{BB962C8B-B14F-4D97-AF65-F5344CB8AC3E}">
        <p14:creationId xmlns:p14="http://schemas.microsoft.com/office/powerpoint/2010/main" val="2152487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だまし絵 </a:t>
            </a:r>
            <a:r>
              <a:rPr lang="en-US" altLang="ja-JP" dirty="0"/>
              <a:t>(</a:t>
            </a:r>
            <a:r>
              <a:rPr lang="ja-JP" altLang="en-US" dirty="0"/>
              <a:t>多義図形</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EDAE4A9E-DABE-4AE9-9BD0-FF89A17DB87E}" type="slidenum">
              <a:rPr kumimoji="1" lang="ja-JP" altLang="en-US" smtClean="0"/>
              <a:pPr/>
              <a:t>171</a:t>
            </a:fld>
            <a:endParaRPr kumimoji="1" lang="ja-JP" altLang="en-US" dirty="0"/>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526" y="2240868"/>
            <a:ext cx="2357438" cy="2357438"/>
          </a:xfrm>
          <a:prstGeom prst="rect">
            <a:avLst/>
          </a:prstGeom>
        </p:spPr>
      </p:pic>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860856" y="2240868"/>
            <a:ext cx="2357438" cy="2357438"/>
          </a:xfrm>
          <a:prstGeom prst="rect">
            <a:avLst/>
          </a:prstGeom>
        </p:spPr>
      </p:pic>
      <p:sp>
        <p:nvSpPr>
          <p:cNvPr id="6" name="テキスト ボックス 5"/>
          <p:cNvSpPr txBox="1"/>
          <p:nvPr/>
        </p:nvSpPr>
        <p:spPr>
          <a:xfrm>
            <a:off x="2712658" y="4782193"/>
            <a:ext cx="569387" cy="553998"/>
          </a:xfrm>
          <a:prstGeom prst="rect">
            <a:avLst/>
          </a:prstGeom>
          <a:noFill/>
        </p:spPr>
        <p:txBody>
          <a:bodyPr wrap="none" rtlCol="0">
            <a:spAutoFit/>
          </a:bodyPr>
          <a:lstStyle/>
          <a:p>
            <a:r>
              <a:rPr lang="ja-JP" altLang="en-US" sz="3000" dirty="0"/>
              <a:t>馬</a:t>
            </a:r>
          </a:p>
        </p:txBody>
      </p:sp>
      <p:sp>
        <p:nvSpPr>
          <p:cNvPr id="7" name="テキスト ボックス 6"/>
          <p:cNvSpPr txBox="1"/>
          <p:nvPr/>
        </p:nvSpPr>
        <p:spPr>
          <a:xfrm>
            <a:off x="5462375" y="4782193"/>
            <a:ext cx="569387" cy="553998"/>
          </a:xfrm>
          <a:prstGeom prst="rect">
            <a:avLst/>
          </a:prstGeom>
          <a:noFill/>
        </p:spPr>
        <p:txBody>
          <a:bodyPr wrap="none" rtlCol="0">
            <a:spAutoFit/>
          </a:bodyPr>
          <a:lstStyle/>
          <a:p>
            <a:r>
              <a:rPr lang="ja-JP" altLang="en-US" sz="3000" dirty="0"/>
              <a:t>蛙</a:t>
            </a:r>
          </a:p>
        </p:txBody>
      </p:sp>
      <p:sp>
        <p:nvSpPr>
          <p:cNvPr id="3" name="下カーブ矢印 2"/>
          <p:cNvSpPr/>
          <p:nvPr/>
        </p:nvSpPr>
        <p:spPr>
          <a:xfrm rot="2762897">
            <a:off x="3530166" y="2100249"/>
            <a:ext cx="1512168" cy="5940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9" name="正方形/長方形 8"/>
          <p:cNvSpPr/>
          <p:nvPr/>
        </p:nvSpPr>
        <p:spPr>
          <a:xfrm>
            <a:off x="1331641" y="5496996"/>
            <a:ext cx="5398039" cy="461665"/>
          </a:xfrm>
          <a:prstGeom prst="rect">
            <a:avLst/>
          </a:prstGeom>
        </p:spPr>
        <p:txBody>
          <a:bodyPr wrap="square">
            <a:spAutoFit/>
          </a:bodyPr>
          <a:lstStyle/>
          <a:p>
            <a:r>
              <a:rPr lang="en-US" altLang="ja-JP" sz="1200" dirty="0">
                <a:latin typeface="CMR10"/>
              </a:rPr>
              <a:t>Robert Max Williams and Roman V. </a:t>
            </a:r>
            <a:r>
              <a:rPr lang="en-US" altLang="ja-JP" sz="1200" dirty="0" err="1">
                <a:latin typeface="CMR10"/>
              </a:rPr>
              <a:t>Yampolskiy</a:t>
            </a:r>
            <a:r>
              <a:rPr lang="en-US" altLang="ja-JP" sz="1200" dirty="0">
                <a:latin typeface="CMR10"/>
              </a:rPr>
              <a:t>.</a:t>
            </a:r>
            <a:r>
              <a:rPr lang="ja-JP" altLang="en-US" sz="1200" dirty="0">
                <a:latin typeface="CMR10"/>
              </a:rPr>
              <a:t>　</a:t>
            </a:r>
            <a:r>
              <a:rPr lang="fr-FR" altLang="ja-JP" sz="1200" dirty="0">
                <a:latin typeface="CMR10"/>
              </a:rPr>
              <a:t>Optical illusions images dataset. </a:t>
            </a:r>
            <a:r>
              <a:rPr lang="fr-FR" altLang="ja-JP" sz="1200" i="1" dirty="0">
                <a:latin typeface="CMTI10"/>
              </a:rPr>
              <a:t>CoRR</a:t>
            </a:r>
            <a:r>
              <a:rPr lang="fr-FR" altLang="ja-JP" sz="1200" dirty="0">
                <a:latin typeface="CMR10"/>
              </a:rPr>
              <a:t>, Vol.</a:t>
            </a:r>
            <a:r>
              <a:rPr lang="en-US" altLang="ja-JP" sz="1200" dirty="0">
                <a:latin typeface="CMR10"/>
              </a:rPr>
              <a:t>abs/1810.00415, , 2018.</a:t>
            </a:r>
            <a:endParaRPr lang="ja-JP" altLang="en-US" sz="1200" dirty="0"/>
          </a:p>
        </p:txBody>
      </p:sp>
    </p:spTree>
    <p:extLst>
      <p:ext uri="{BB962C8B-B14F-4D97-AF65-F5344CB8AC3E}">
        <p14:creationId xmlns:p14="http://schemas.microsoft.com/office/powerpoint/2010/main" val="21736242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だまし絵 </a:t>
            </a:r>
            <a:r>
              <a:rPr lang="en-US" altLang="ja-JP" dirty="0"/>
              <a:t>(</a:t>
            </a:r>
            <a:r>
              <a:rPr lang="ja-JP" altLang="en-US" dirty="0"/>
              <a:t>多義図形</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EDAE4A9E-DABE-4AE9-9BD0-FF89A17DB87E}" type="slidenum">
              <a:rPr kumimoji="1" lang="ja-JP" altLang="en-US" smtClean="0"/>
              <a:pPr/>
              <a:t>172</a:t>
            </a:fld>
            <a:endParaRPr kumimoji="1" lang="ja-JP" altLang="en-US" dirty="0"/>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1850" y="3838834"/>
            <a:ext cx="2143125" cy="2128838"/>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58" y="1907645"/>
            <a:ext cx="1919622" cy="2565195"/>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8054" y="2186862"/>
            <a:ext cx="2397159" cy="3116307"/>
          </a:xfrm>
          <a:prstGeom prst="rect">
            <a:avLst/>
          </a:prstGeom>
        </p:spPr>
      </p:pic>
      <p:sp>
        <p:nvSpPr>
          <p:cNvPr id="7" name="正方形/長方形 6"/>
          <p:cNvSpPr/>
          <p:nvPr/>
        </p:nvSpPr>
        <p:spPr>
          <a:xfrm>
            <a:off x="1331641" y="5496996"/>
            <a:ext cx="5398039" cy="461665"/>
          </a:xfrm>
          <a:prstGeom prst="rect">
            <a:avLst/>
          </a:prstGeom>
        </p:spPr>
        <p:txBody>
          <a:bodyPr wrap="square">
            <a:spAutoFit/>
          </a:bodyPr>
          <a:lstStyle/>
          <a:p>
            <a:r>
              <a:rPr lang="en-US" altLang="ja-JP" sz="1200" dirty="0">
                <a:latin typeface="CMR10"/>
              </a:rPr>
              <a:t>Robert Max Williams and Roman V. </a:t>
            </a:r>
            <a:r>
              <a:rPr lang="en-US" altLang="ja-JP" sz="1200" dirty="0" err="1">
                <a:latin typeface="CMR10"/>
              </a:rPr>
              <a:t>Yampolskiy</a:t>
            </a:r>
            <a:r>
              <a:rPr lang="en-US" altLang="ja-JP" sz="1200" dirty="0">
                <a:latin typeface="CMR10"/>
              </a:rPr>
              <a:t>.</a:t>
            </a:r>
            <a:r>
              <a:rPr lang="ja-JP" altLang="en-US" sz="1200" dirty="0">
                <a:latin typeface="CMR10"/>
              </a:rPr>
              <a:t>　</a:t>
            </a:r>
            <a:r>
              <a:rPr lang="fr-FR" altLang="ja-JP" sz="1200" dirty="0">
                <a:latin typeface="CMR10"/>
              </a:rPr>
              <a:t>Optical illusions images dataset. </a:t>
            </a:r>
            <a:r>
              <a:rPr lang="fr-FR" altLang="ja-JP" sz="1200" i="1" dirty="0">
                <a:latin typeface="CMTI10"/>
              </a:rPr>
              <a:t>CoRR</a:t>
            </a:r>
            <a:r>
              <a:rPr lang="fr-FR" altLang="ja-JP" sz="1200" dirty="0">
                <a:latin typeface="CMR10"/>
              </a:rPr>
              <a:t>, Vol.</a:t>
            </a:r>
            <a:r>
              <a:rPr lang="en-US" altLang="ja-JP" sz="1200" dirty="0">
                <a:latin typeface="CMR10"/>
              </a:rPr>
              <a:t>abs/1810.00415, , 2018.</a:t>
            </a:r>
            <a:endParaRPr lang="ja-JP" altLang="en-US" sz="1200" dirty="0"/>
          </a:p>
        </p:txBody>
      </p:sp>
    </p:spTree>
    <p:extLst>
      <p:ext uri="{BB962C8B-B14F-4D97-AF65-F5344CB8AC3E}">
        <p14:creationId xmlns:p14="http://schemas.microsoft.com/office/powerpoint/2010/main" val="22271800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だまし絵 </a:t>
            </a:r>
            <a:r>
              <a:rPr lang="en-US" altLang="ja-JP" dirty="0"/>
              <a:t>(</a:t>
            </a:r>
            <a:r>
              <a:rPr lang="ja-JP" altLang="en-US" dirty="0"/>
              <a:t>多義図形</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EDAE4A9E-DABE-4AE9-9BD0-FF89A17DB87E}" type="slidenum">
              <a:rPr kumimoji="1" lang="ja-JP" altLang="en-US" smtClean="0"/>
              <a:pPr/>
              <a:t>173</a:t>
            </a:fld>
            <a:endParaRPr kumimoji="1" lang="ja-JP" altLang="en-US" dirty="0"/>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1850" y="3838834"/>
            <a:ext cx="2143125" cy="2128838"/>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58" y="1907645"/>
            <a:ext cx="1919622" cy="2565195"/>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8054" y="2186862"/>
            <a:ext cx="2397159" cy="3116307"/>
          </a:xfrm>
          <a:prstGeom prst="rect">
            <a:avLst/>
          </a:prstGeom>
        </p:spPr>
      </p:pic>
      <p:sp>
        <p:nvSpPr>
          <p:cNvPr id="11" name="フリーフォーム 10"/>
          <p:cNvSpPr/>
          <p:nvPr/>
        </p:nvSpPr>
        <p:spPr>
          <a:xfrm>
            <a:off x="1600200" y="2467973"/>
            <a:ext cx="514350" cy="1643257"/>
          </a:xfrm>
          <a:custGeom>
            <a:avLst/>
            <a:gdLst>
              <a:gd name="connsiteX0" fmla="*/ 0 w 685800"/>
              <a:gd name="connsiteY0" fmla="*/ 2191009 h 2191009"/>
              <a:gd name="connsiteX1" fmla="*/ 9525 w 685800"/>
              <a:gd name="connsiteY1" fmla="*/ 2167196 h 2191009"/>
              <a:gd name="connsiteX2" fmla="*/ 33338 w 685800"/>
              <a:gd name="connsiteY2" fmla="*/ 2138621 h 2191009"/>
              <a:gd name="connsiteX3" fmla="*/ 57150 w 685800"/>
              <a:gd name="connsiteY3" fmla="*/ 2095759 h 2191009"/>
              <a:gd name="connsiteX4" fmla="*/ 76200 w 685800"/>
              <a:gd name="connsiteY4" fmla="*/ 2067184 h 2191009"/>
              <a:gd name="connsiteX5" fmla="*/ 90488 w 685800"/>
              <a:gd name="connsiteY5" fmla="*/ 2057659 h 2191009"/>
              <a:gd name="connsiteX6" fmla="*/ 109538 w 685800"/>
              <a:gd name="connsiteY6" fmla="*/ 2033846 h 2191009"/>
              <a:gd name="connsiteX7" fmla="*/ 133350 w 685800"/>
              <a:gd name="connsiteY7" fmla="*/ 2014796 h 2191009"/>
              <a:gd name="connsiteX8" fmla="*/ 142875 w 685800"/>
              <a:gd name="connsiteY8" fmla="*/ 1986221 h 2191009"/>
              <a:gd name="connsiteX9" fmla="*/ 152400 w 685800"/>
              <a:gd name="connsiteY9" fmla="*/ 1971934 h 2191009"/>
              <a:gd name="connsiteX10" fmla="*/ 176213 w 685800"/>
              <a:gd name="connsiteY10" fmla="*/ 1933834 h 2191009"/>
              <a:gd name="connsiteX11" fmla="*/ 195263 w 685800"/>
              <a:gd name="connsiteY11" fmla="*/ 1910021 h 2191009"/>
              <a:gd name="connsiteX12" fmla="*/ 200025 w 685800"/>
              <a:gd name="connsiteY12" fmla="*/ 1895734 h 2191009"/>
              <a:gd name="connsiteX13" fmla="*/ 209550 w 685800"/>
              <a:gd name="connsiteY13" fmla="*/ 1876684 h 2191009"/>
              <a:gd name="connsiteX14" fmla="*/ 214313 w 685800"/>
              <a:gd name="connsiteY14" fmla="*/ 1862396 h 2191009"/>
              <a:gd name="connsiteX15" fmla="*/ 228600 w 685800"/>
              <a:gd name="connsiteY15" fmla="*/ 1852871 h 2191009"/>
              <a:gd name="connsiteX16" fmla="*/ 233363 w 685800"/>
              <a:gd name="connsiteY16" fmla="*/ 1838584 h 2191009"/>
              <a:gd name="connsiteX17" fmla="*/ 252413 w 685800"/>
              <a:gd name="connsiteY17" fmla="*/ 1810009 h 2191009"/>
              <a:gd name="connsiteX18" fmla="*/ 261938 w 685800"/>
              <a:gd name="connsiteY18" fmla="*/ 1781434 h 2191009"/>
              <a:gd name="connsiteX19" fmla="*/ 280988 w 685800"/>
              <a:gd name="connsiteY19" fmla="*/ 1748096 h 2191009"/>
              <a:gd name="connsiteX20" fmla="*/ 290513 w 685800"/>
              <a:gd name="connsiteY20" fmla="*/ 1714759 h 2191009"/>
              <a:gd name="connsiteX21" fmla="*/ 295275 w 685800"/>
              <a:gd name="connsiteY21" fmla="*/ 1700471 h 2191009"/>
              <a:gd name="connsiteX22" fmla="*/ 304800 w 685800"/>
              <a:gd name="connsiteY22" fmla="*/ 1686184 h 2191009"/>
              <a:gd name="connsiteX23" fmla="*/ 328613 w 685800"/>
              <a:gd name="connsiteY23" fmla="*/ 1652846 h 2191009"/>
              <a:gd name="connsiteX24" fmla="*/ 352425 w 685800"/>
              <a:gd name="connsiteY24" fmla="*/ 1581409 h 2191009"/>
              <a:gd name="connsiteX25" fmla="*/ 361950 w 685800"/>
              <a:gd name="connsiteY25" fmla="*/ 1552834 h 2191009"/>
              <a:gd name="connsiteX26" fmla="*/ 366713 w 685800"/>
              <a:gd name="connsiteY26" fmla="*/ 1538546 h 2191009"/>
              <a:gd name="connsiteX27" fmla="*/ 381000 w 685800"/>
              <a:gd name="connsiteY27" fmla="*/ 1524259 h 2191009"/>
              <a:gd name="connsiteX28" fmla="*/ 404813 w 685800"/>
              <a:gd name="connsiteY28" fmla="*/ 1481396 h 2191009"/>
              <a:gd name="connsiteX29" fmla="*/ 419100 w 685800"/>
              <a:gd name="connsiteY29" fmla="*/ 1452821 h 2191009"/>
              <a:gd name="connsiteX30" fmla="*/ 433388 w 685800"/>
              <a:gd name="connsiteY30" fmla="*/ 1443296 h 2191009"/>
              <a:gd name="connsiteX31" fmla="*/ 457200 w 685800"/>
              <a:gd name="connsiteY31" fmla="*/ 1414721 h 2191009"/>
              <a:gd name="connsiteX32" fmla="*/ 466725 w 685800"/>
              <a:gd name="connsiteY32" fmla="*/ 1400434 h 2191009"/>
              <a:gd name="connsiteX33" fmla="*/ 490538 w 685800"/>
              <a:gd name="connsiteY33" fmla="*/ 1371859 h 2191009"/>
              <a:gd name="connsiteX34" fmla="*/ 504825 w 685800"/>
              <a:gd name="connsiteY34" fmla="*/ 1343284 h 2191009"/>
              <a:gd name="connsiteX35" fmla="*/ 509588 w 685800"/>
              <a:gd name="connsiteY35" fmla="*/ 1328996 h 2191009"/>
              <a:gd name="connsiteX36" fmla="*/ 519113 w 685800"/>
              <a:gd name="connsiteY36" fmla="*/ 1290896 h 2191009"/>
              <a:gd name="connsiteX37" fmla="*/ 528638 w 685800"/>
              <a:gd name="connsiteY37" fmla="*/ 1262321 h 2191009"/>
              <a:gd name="connsiteX38" fmla="*/ 495300 w 685800"/>
              <a:gd name="connsiteY38" fmla="*/ 1233746 h 2191009"/>
              <a:gd name="connsiteX39" fmla="*/ 481013 w 685800"/>
              <a:gd name="connsiteY39" fmla="*/ 1228984 h 2191009"/>
              <a:gd name="connsiteX40" fmla="*/ 485775 w 685800"/>
              <a:gd name="connsiteY40" fmla="*/ 1200409 h 2191009"/>
              <a:gd name="connsiteX41" fmla="*/ 500063 w 685800"/>
              <a:gd name="connsiteY41" fmla="*/ 1152784 h 2191009"/>
              <a:gd name="connsiteX42" fmla="*/ 509588 w 685800"/>
              <a:gd name="connsiteY42" fmla="*/ 1109921 h 2191009"/>
              <a:gd name="connsiteX43" fmla="*/ 519113 w 685800"/>
              <a:gd name="connsiteY43" fmla="*/ 1052771 h 2191009"/>
              <a:gd name="connsiteX44" fmla="*/ 528638 w 685800"/>
              <a:gd name="connsiteY44" fmla="*/ 1038484 h 2191009"/>
              <a:gd name="connsiteX45" fmla="*/ 557213 w 685800"/>
              <a:gd name="connsiteY45" fmla="*/ 1028959 h 2191009"/>
              <a:gd name="connsiteX46" fmla="*/ 571500 w 685800"/>
              <a:gd name="connsiteY46" fmla="*/ 1024196 h 2191009"/>
              <a:gd name="connsiteX47" fmla="*/ 585788 w 685800"/>
              <a:gd name="connsiteY47" fmla="*/ 1019434 h 2191009"/>
              <a:gd name="connsiteX48" fmla="*/ 590550 w 685800"/>
              <a:gd name="connsiteY48" fmla="*/ 1005146 h 2191009"/>
              <a:gd name="connsiteX49" fmla="*/ 571500 w 685800"/>
              <a:gd name="connsiteY49" fmla="*/ 976571 h 2191009"/>
              <a:gd name="connsiteX50" fmla="*/ 542925 w 685800"/>
              <a:gd name="connsiteY50" fmla="*/ 967046 h 2191009"/>
              <a:gd name="connsiteX51" fmla="*/ 528638 w 685800"/>
              <a:gd name="connsiteY51" fmla="*/ 962284 h 2191009"/>
              <a:gd name="connsiteX52" fmla="*/ 500063 w 685800"/>
              <a:gd name="connsiteY52" fmla="*/ 947996 h 2191009"/>
              <a:gd name="connsiteX53" fmla="*/ 481013 w 685800"/>
              <a:gd name="connsiteY53" fmla="*/ 952759 h 2191009"/>
              <a:gd name="connsiteX54" fmla="*/ 471488 w 685800"/>
              <a:gd name="connsiteY54" fmla="*/ 909896 h 2191009"/>
              <a:gd name="connsiteX55" fmla="*/ 461963 w 685800"/>
              <a:gd name="connsiteY55" fmla="*/ 895609 h 2191009"/>
              <a:gd name="connsiteX56" fmla="*/ 476250 w 685800"/>
              <a:gd name="connsiteY56" fmla="*/ 862271 h 2191009"/>
              <a:gd name="connsiteX57" fmla="*/ 485775 w 685800"/>
              <a:gd name="connsiteY57" fmla="*/ 833696 h 2191009"/>
              <a:gd name="connsiteX58" fmla="*/ 490538 w 685800"/>
              <a:gd name="connsiteY58" fmla="*/ 819409 h 2191009"/>
              <a:gd name="connsiteX59" fmla="*/ 500063 w 685800"/>
              <a:gd name="connsiteY59" fmla="*/ 805121 h 2191009"/>
              <a:gd name="connsiteX60" fmla="*/ 523875 w 685800"/>
              <a:gd name="connsiteY60" fmla="*/ 762259 h 2191009"/>
              <a:gd name="connsiteX61" fmla="*/ 538163 w 685800"/>
              <a:gd name="connsiteY61" fmla="*/ 747971 h 2191009"/>
              <a:gd name="connsiteX62" fmla="*/ 557213 w 685800"/>
              <a:gd name="connsiteY62" fmla="*/ 719396 h 2191009"/>
              <a:gd name="connsiteX63" fmla="*/ 576263 w 685800"/>
              <a:gd name="connsiteY63" fmla="*/ 676534 h 2191009"/>
              <a:gd name="connsiteX64" fmla="*/ 590550 w 685800"/>
              <a:gd name="connsiteY64" fmla="*/ 647959 h 2191009"/>
              <a:gd name="connsiteX65" fmla="*/ 604838 w 685800"/>
              <a:gd name="connsiteY65" fmla="*/ 600334 h 2191009"/>
              <a:gd name="connsiteX66" fmla="*/ 609600 w 685800"/>
              <a:gd name="connsiteY66" fmla="*/ 586046 h 2191009"/>
              <a:gd name="connsiteX67" fmla="*/ 581025 w 685800"/>
              <a:gd name="connsiteY67" fmla="*/ 581284 h 2191009"/>
              <a:gd name="connsiteX68" fmla="*/ 576263 w 685800"/>
              <a:gd name="connsiteY68" fmla="*/ 566996 h 2191009"/>
              <a:gd name="connsiteX69" fmla="*/ 557213 w 685800"/>
              <a:gd name="connsiteY69" fmla="*/ 490796 h 2191009"/>
              <a:gd name="connsiteX70" fmla="*/ 538163 w 685800"/>
              <a:gd name="connsiteY70" fmla="*/ 495559 h 2191009"/>
              <a:gd name="connsiteX71" fmla="*/ 528638 w 685800"/>
              <a:gd name="connsiteY71" fmla="*/ 466984 h 2191009"/>
              <a:gd name="connsiteX72" fmla="*/ 533400 w 685800"/>
              <a:gd name="connsiteY72" fmla="*/ 414596 h 2191009"/>
              <a:gd name="connsiteX73" fmla="*/ 538163 w 685800"/>
              <a:gd name="connsiteY73" fmla="*/ 400309 h 2191009"/>
              <a:gd name="connsiteX74" fmla="*/ 566738 w 685800"/>
              <a:gd name="connsiteY74" fmla="*/ 386021 h 2191009"/>
              <a:gd name="connsiteX75" fmla="*/ 585788 w 685800"/>
              <a:gd name="connsiteY75" fmla="*/ 362209 h 2191009"/>
              <a:gd name="connsiteX76" fmla="*/ 590550 w 685800"/>
              <a:gd name="connsiteY76" fmla="*/ 347921 h 2191009"/>
              <a:gd name="connsiteX77" fmla="*/ 604838 w 685800"/>
              <a:gd name="connsiteY77" fmla="*/ 300296 h 2191009"/>
              <a:gd name="connsiteX78" fmla="*/ 619125 w 685800"/>
              <a:gd name="connsiteY78" fmla="*/ 257434 h 2191009"/>
              <a:gd name="connsiteX79" fmla="*/ 623888 w 685800"/>
              <a:gd name="connsiteY79" fmla="*/ 243146 h 2191009"/>
              <a:gd name="connsiteX80" fmla="*/ 628650 w 685800"/>
              <a:gd name="connsiteY80" fmla="*/ 214571 h 2191009"/>
              <a:gd name="connsiteX81" fmla="*/ 638175 w 685800"/>
              <a:gd name="connsiteY81" fmla="*/ 200284 h 2191009"/>
              <a:gd name="connsiteX82" fmla="*/ 623888 w 685800"/>
              <a:gd name="connsiteY82" fmla="*/ 195521 h 2191009"/>
              <a:gd name="connsiteX83" fmla="*/ 614363 w 685800"/>
              <a:gd name="connsiteY83" fmla="*/ 181234 h 2191009"/>
              <a:gd name="connsiteX84" fmla="*/ 638175 w 685800"/>
              <a:gd name="connsiteY84" fmla="*/ 152659 h 2191009"/>
              <a:gd name="connsiteX85" fmla="*/ 657225 w 685800"/>
              <a:gd name="connsiteY85" fmla="*/ 133609 h 2191009"/>
              <a:gd name="connsiteX86" fmla="*/ 681038 w 685800"/>
              <a:gd name="connsiteY86" fmla="*/ 90746 h 2191009"/>
              <a:gd name="connsiteX87" fmla="*/ 666750 w 685800"/>
              <a:gd name="connsiteY87" fmla="*/ 85984 h 2191009"/>
              <a:gd name="connsiteX88" fmla="*/ 676275 w 685800"/>
              <a:gd name="connsiteY88" fmla="*/ 33596 h 2191009"/>
              <a:gd name="connsiteX89" fmla="*/ 685800 w 685800"/>
              <a:gd name="connsiteY89" fmla="*/ 5021 h 2191009"/>
              <a:gd name="connsiteX90" fmla="*/ 657225 w 685800"/>
              <a:gd name="connsiteY90" fmla="*/ 5021 h 219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85800" h="2191009">
                <a:moveTo>
                  <a:pt x="0" y="2191009"/>
                </a:moveTo>
                <a:cubicBezTo>
                  <a:pt x="3175" y="2183071"/>
                  <a:pt x="5702" y="2174843"/>
                  <a:pt x="9525" y="2167196"/>
                </a:cubicBezTo>
                <a:cubicBezTo>
                  <a:pt x="16155" y="2153936"/>
                  <a:pt x="22806" y="2149153"/>
                  <a:pt x="33338" y="2138621"/>
                </a:cubicBezTo>
                <a:cubicBezTo>
                  <a:pt x="41720" y="2113473"/>
                  <a:pt x="35315" y="2128512"/>
                  <a:pt x="57150" y="2095759"/>
                </a:cubicBezTo>
                <a:cubicBezTo>
                  <a:pt x="57151" y="2095758"/>
                  <a:pt x="76198" y="2067185"/>
                  <a:pt x="76200" y="2067184"/>
                </a:cubicBezTo>
                <a:lnTo>
                  <a:pt x="90488" y="2057659"/>
                </a:lnTo>
                <a:cubicBezTo>
                  <a:pt x="99758" y="2029844"/>
                  <a:pt x="87996" y="2055387"/>
                  <a:pt x="109538" y="2033846"/>
                </a:cubicBezTo>
                <a:cubicBezTo>
                  <a:pt x="131081" y="2012304"/>
                  <a:pt x="105535" y="2024069"/>
                  <a:pt x="133350" y="2014796"/>
                </a:cubicBezTo>
                <a:cubicBezTo>
                  <a:pt x="136525" y="2005271"/>
                  <a:pt x="137306" y="1994575"/>
                  <a:pt x="142875" y="1986221"/>
                </a:cubicBezTo>
                <a:cubicBezTo>
                  <a:pt x="146050" y="1981459"/>
                  <a:pt x="150075" y="1977164"/>
                  <a:pt x="152400" y="1971934"/>
                </a:cubicBezTo>
                <a:cubicBezTo>
                  <a:pt x="169105" y="1934349"/>
                  <a:pt x="150510" y="1950969"/>
                  <a:pt x="176213" y="1933834"/>
                </a:cubicBezTo>
                <a:cubicBezTo>
                  <a:pt x="188182" y="1897923"/>
                  <a:pt x="170644" y="1940794"/>
                  <a:pt x="195263" y="1910021"/>
                </a:cubicBezTo>
                <a:cubicBezTo>
                  <a:pt x="198399" y="1906101"/>
                  <a:pt x="198048" y="1900348"/>
                  <a:pt x="200025" y="1895734"/>
                </a:cubicBezTo>
                <a:cubicBezTo>
                  <a:pt x="202822" y="1889208"/>
                  <a:pt x="206753" y="1883209"/>
                  <a:pt x="209550" y="1876684"/>
                </a:cubicBezTo>
                <a:cubicBezTo>
                  <a:pt x="211528" y="1872070"/>
                  <a:pt x="211177" y="1866316"/>
                  <a:pt x="214313" y="1862396"/>
                </a:cubicBezTo>
                <a:cubicBezTo>
                  <a:pt x="217889" y="1857927"/>
                  <a:pt x="223838" y="1856046"/>
                  <a:pt x="228600" y="1852871"/>
                </a:cubicBezTo>
                <a:cubicBezTo>
                  <a:pt x="230188" y="1848109"/>
                  <a:pt x="230925" y="1842972"/>
                  <a:pt x="233363" y="1838584"/>
                </a:cubicBezTo>
                <a:cubicBezTo>
                  <a:pt x="238923" y="1828577"/>
                  <a:pt x="252413" y="1810009"/>
                  <a:pt x="252413" y="1810009"/>
                </a:cubicBezTo>
                <a:cubicBezTo>
                  <a:pt x="255588" y="1800484"/>
                  <a:pt x="256369" y="1789788"/>
                  <a:pt x="261938" y="1781434"/>
                </a:cubicBezTo>
                <a:cubicBezTo>
                  <a:pt x="271503" y="1767086"/>
                  <a:pt x="273738" y="1765013"/>
                  <a:pt x="280988" y="1748096"/>
                </a:cubicBezTo>
                <a:cubicBezTo>
                  <a:pt x="285879" y="1736684"/>
                  <a:pt x="287063" y="1726834"/>
                  <a:pt x="290513" y="1714759"/>
                </a:cubicBezTo>
                <a:cubicBezTo>
                  <a:pt x="291892" y="1709932"/>
                  <a:pt x="293030" y="1704961"/>
                  <a:pt x="295275" y="1700471"/>
                </a:cubicBezTo>
                <a:cubicBezTo>
                  <a:pt x="297835" y="1695352"/>
                  <a:pt x="302475" y="1691414"/>
                  <a:pt x="304800" y="1686184"/>
                </a:cubicBezTo>
                <a:cubicBezTo>
                  <a:pt x="320261" y="1651397"/>
                  <a:pt x="302626" y="1661509"/>
                  <a:pt x="328613" y="1652846"/>
                </a:cubicBezTo>
                <a:lnTo>
                  <a:pt x="352425" y="1581409"/>
                </a:lnTo>
                <a:lnTo>
                  <a:pt x="361950" y="1552834"/>
                </a:lnTo>
                <a:cubicBezTo>
                  <a:pt x="363538" y="1548071"/>
                  <a:pt x="363163" y="1542096"/>
                  <a:pt x="366713" y="1538546"/>
                </a:cubicBezTo>
                <a:lnTo>
                  <a:pt x="381000" y="1524259"/>
                </a:lnTo>
                <a:cubicBezTo>
                  <a:pt x="392655" y="1489294"/>
                  <a:pt x="383425" y="1502784"/>
                  <a:pt x="404813" y="1481396"/>
                </a:cubicBezTo>
                <a:cubicBezTo>
                  <a:pt x="408686" y="1469776"/>
                  <a:pt x="409868" y="1462053"/>
                  <a:pt x="419100" y="1452821"/>
                </a:cubicBezTo>
                <a:cubicBezTo>
                  <a:pt x="423147" y="1448774"/>
                  <a:pt x="428625" y="1446471"/>
                  <a:pt x="433388" y="1443296"/>
                </a:cubicBezTo>
                <a:cubicBezTo>
                  <a:pt x="457037" y="1407824"/>
                  <a:pt x="426643" y="1451390"/>
                  <a:pt x="457200" y="1414721"/>
                </a:cubicBezTo>
                <a:cubicBezTo>
                  <a:pt x="460864" y="1410324"/>
                  <a:pt x="463061" y="1404831"/>
                  <a:pt x="466725" y="1400434"/>
                </a:cubicBezTo>
                <a:cubicBezTo>
                  <a:pt x="497283" y="1363765"/>
                  <a:pt x="466890" y="1407330"/>
                  <a:pt x="490538" y="1371859"/>
                </a:cubicBezTo>
                <a:cubicBezTo>
                  <a:pt x="502505" y="1335952"/>
                  <a:pt x="486364" y="1380206"/>
                  <a:pt x="504825" y="1343284"/>
                </a:cubicBezTo>
                <a:cubicBezTo>
                  <a:pt x="507070" y="1338794"/>
                  <a:pt x="508267" y="1333839"/>
                  <a:pt x="509588" y="1328996"/>
                </a:cubicBezTo>
                <a:cubicBezTo>
                  <a:pt x="513033" y="1316366"/>
                  <a:pt x="514973" y="1303315"/>
                  <a:pt x="519113" y="1290896"/>
                </a:cubicBezTo>
                <a:lnTo>
                  <a:pt x="528638" y="1262321"/>
                </a:lnTo>
                <a:cubicBezTo>
                  <a:pt x="521440" y="1233531"/>
                  <a:pt x="530085" y="1245341"/>
                  <a:pt x="495300" y="1233746"/>
                </a:cubicBezTo>
                <a:lnTo>
                  <a:pt x="481013" y="1228984"/>
                </a:lnTo>
                <a:cubicBezTo>
                  <a:pt x="482600" y="1219459"/>
                  <a:pt x="483433" y="1209777"/>
                  <a:pt x="485775" y="1200409"/>
                </a:cubicBezTo>
                <a:cubicBezTo>
                  <a:pt x="497920" y="1151827"/>
                  <a:pt x="492506" y="1190569"/>
                  <a:pt x="500063" y="1152784"/>
                </a:cubicBezTo>
                <a:cubicBezTo>
                  <a:pt x="508445" y="1110872"/>
                  <a:pt x="500318" y="1137729"/>
                  <a:pt x="509588" y="1109921"/>
                </a:cubicBezTo>
                <a:cubicBezTo>
                  <a:pt x="511097" y="1096335"/>
                  <a:pt x="511133" y="1068730"/>
                  <a:pt x="519113" y="1052771"/>
                </a:cubicBezTo>
                <a:cubicBezTo>
                  <a:pt x="521673" y="1047652"/>
                  <a:pt x="523784" y="1041517"/>
                  <a:pt x="528638" y="1038484"/>
                </a:cubicBezTo>
                <a:cubicBezTo>
                  <a:pt x="537152" y="1033163"/>
                  <a:pt x="547688" y="1032134"/>
                  <a:pt x="557213" y="1028959"/>
                </a:cubicBezTo>
                <a:lnTo>
                  <a:pt x="571500" y="1024196"/>
                </a:lnTo>
                <a:lnTo>
                  <a:pt x="585788" y="1019434"/>
                </a:lnTo>
                <a:cubicBezTo>
                  <a:pt x="587375" y="1014671"/>
                  <a:pt x="590550" y="1010166"/>
                  <a:pt x="590550" y="1005146"/>
                </a:cubicBezTo>
                <a:cubicBezTo>
                  <a:pt x="590550" y="988291"/>
                  <a:pt x="585856" y="982951"/>
                  <a:pt x="571500" y="976571"/>
                </a:cubicBezTo>
                <a:cubicBezTo>
                  <a:pt x="562325" y="972493"/>
                  <a:pt x="552450" y="970221"/>
                  <a:pt x="542925" y="967046"/>
                </a:cubicBezTo>
                <a:lnTo>
                  <a:pt x="528638" y="962284"/>
                </a:lnTo>
                <a:cubicBezTo>
                  <a:pt x="521416" y="957470"/>
                  <a:pt x="509920" y="947996"/>
                  <a:pt x="500063" y="947996"/>
                </a:cubicBezTo>
                <a:cubicBezTo>
                  <a:pt x="493518" y="947996"/>
                  <a:pt x="487363" y="951171"/>
                  <a:pt x="481013" y="952759"/>
                </a:cubicBezTo>
                <a:cubicBezTo>
                  <a:pt x="479185" y="941791"/>
                  <a:pt x="477348" y="921617"/>
                  <a:pt x="471488" y="909896"/>
                </a:cubicBezTo>
                <a:cubicBezTo>
                  <a:pt x="468928" y="904777"/>
                  <a:pt x="465138" y="900371"/>
                  <a:pt x="461963" y="895609"/>
                </a:cubicBezTo>
                <a:cubicBezTo>
                  <a:pt x="474559" y="845221"/>
                  <a:pt x="457458" y="904554"/>
                  <a:pt x="476250" y="862271"/>
                </a:cubicBezTo>
                <a:cubicBezTo>
                  <a:pt x="480328" y="853096"/>
                  <a:pt x="482600" y="843221"/>
                  <a:pt x="485775" y="833696"/>
                </a:cubicBezTo>
                <a:cubicBezTo>
                  <a:pt x="487363" y="828934"/>
                  <a:pt x="487753" y="823586"/>
                  <a:pt x="490538" y="819409"/>
                </a:cubicBezTo>
                <a:lnTo>
                  <a:pt x="500063" y="805121"/>
                </a:lnTo>
                <a:cubicBezTo>
                  <a:pt x="506051" y="787155"/>
                  <a:pt x="507499" y="778635"/>
                  <a:pt x="523875" y="762259"/>
                </a:cubicBezTo>
                <a:cubicBezTo>
                  <a:pt x="528638" y="757496"/>
                  <a:pt x="534028" y="753288"/>
                  <a:pt x="538163" y="747971"/>
                </a:cubicBezTo>
                <a:cubicBezTo>
                  <a:pt x="545191" y="738935"/>
                  <a:pt x="557213" y="719396"/>
                  <a:pt x="557213" y="719396"/>
                </a:cubicBezTo>
                <a:cubicBezTo>
                  <a:pt x="568548" y="685391"/>
                  <a:pt x="561169" y="699175"/>
                  <a:pt x="576263" y="676534"/>
                </a:cubicBezTo>
                <a:cubicBezTo>
                  <a:pt x="593626" y="624439"/>
                  <a:pt x="565937" y="703337"/>
                  <a:pt x="590550" y="647959"/>
                </a:cubicBezTo>
                <a:cubicBezTo>
                  <a:pt x="599600" y="627596"/>
                  <a:pt x="599298" y="619723"/>
                  <a:pt x="604838" y="600334"/>
                </a:cubicBezTo>
                <a:cubicBezTo>
                  <a:pt x="606217" y="595507"/>
                  <a:pt x="608013" y="590809"/>
                  <a:pt x="609600" y="586046"/>
                </a:cubicBezTo>
                <a:cubicBezTo>
                  <a:pt x="600075" y="584459"/>
                  <a:pt x="589409" y="586075"/>
                  <a:pt x="581025" y="581284"/>
                </a:cubicBezTo>
                <a:cubicBezTo>
                  <a:pt x="576666" y="578793"/>
                  <a:pt x="576850" y="571982"/>
                  <a:pt x="576263" y="566996"/>
                </a:cubicBezTo>
                <a:cubicBezTo>
                  <a:pt x="567463" y="492192"/>
                  <a:pt x="590972" y="513303"/>
                  <a:pt x="557213" y="490796"/>
                </a:cubicBezTo>
                <a:cubicBezTo>
                  <a:pt x="550863" y="492384"/>
                  <a:pt x="543191" y="499749"/>
                  <a:pt x="538163" y="495559"/>
                </a:cubicBezTo>
                <a:cubicBezTo>
                  <a:pt x="530450" y="489131"/>
                  <a:pt x="528638" y="466984"/>
                  <a:pt x="528638" y="466984"/>
                </a:cubicBezTo>
                <a:cubicBezTo>
                  <a:pt x="530225" y="449521"/>
                  <a:pt x="530920" y="431954"/>
                  <a:pt x="533400" y="414596"/>
                </a:cubicBezTo>
                <a:cubicBezTo>
                  <a:pt x="534110" y="409626"/>
                  <a:pt x="535027" y="404229"/>
                  <a:pt x="538163" y="400309"/>
                </a:cubicBezTo>
                <a:cubicBezTo>
                  <a:pt x="544878" y="391916"/>
                  <a:pt x="557326" y="389159"/>
                  <a:pt x="566738" y="386021"/>
                </a:cubicBezTo>
                <a:cubicBezTo>
                  <a:pt x="578708" y="350109"/>
                  <a:pt x="561168" y="392984"/>
                  <a:pt x="585788" y="362209"/>
                </a:cubicBezTo>
                <a:cubicBezTo>
                  <a:pt x="588924" y="358289"/>
                  <a:pt x="589171" y="352748"/>
                  <a:pt x="590550" y="347921"/>
                </a:cubicBezTo>
                <a:cubicBezTo>
                  <a:pt x="604941" y="297551"/>
                  <a:pt x="582210" y="368182"/>
                  <a:pt x="604838" y="300296"/>
                </a:cubicBezTo>
                <a:lnTo>
                  <a:pt x="619125" y="257434"/>
                </a:lnTo>
                <a:lnTo>
                  <a:pt x="623888" y="243146"/>
                </a:lnTo>
                <a:cubicBezTo>
                  <a:pt x="625475" y="233621"/>
                  <a:pt x="625596" y="223732"/>
                  <a:pt x="628650" y="214571"/>
                </a:cubicBezTo>
                <a:cubicBezTo>
                  <a:pt x="630460" y="209141"/>
                  <a:pt x="639563" y="205837"/>
                  <a:pt x="638175" y="200284"/>
                </a:cubicBezTo>
                <a:cubicBezTo>
                  <a:pt x="636958" y="195414"/>
                  <a:pt x="628650" y="197109"/>
                  <a:pt x="623888" y="195521"/>
                </a:cubicBezTo>
                <a:cubicBezTo>
                  <a:pt x="620713" y="190759"/>
                  <a:pt x="615304" y="186880"/>
                  <a:pt x="614363" y="181234"/>
                </a:cubicBezTo>
                <a:cubicBezTo>
                  <a:pt x="611849" y="166154"/>
                  <a:pt x="630580" y="159304"/>
                  <a:pt x="638175" y="152659"/>
                </a:cubicBezTo>
                <a:cubicBezTo>
                  <a:pt x="644933" y="146746"/>
                  <a:pt x="651615" y="140621"/>
                  <a:pt x="657225" y="133609"/>
                </a:cubicBezTo>
                <a:cubicBezTo>
                  <a:pt x="675940" y="110215"/>
                  <a:pt x="674023" y="111790"/>
                  <a:pt x="681038" y="90746"/>
                </a:cubicBezTo>
                <a:cubicBezTo>
                  <a:pt x="676275" y="89159"/>
                  <a:pt x="667968" y="90854"/>
                  <a:pt x="666750" y="85984"/>
                </a:cubicBezTo>
                <a:cubicBezTo>
                  <a:pt x="665074" y="79279"/>
                  <a:pt x="673085" y="44229"/>
                  <a:pt x="676275" y="33596"/>
                </a:cubicBezTo>
                <a:cubicBezTo>
                  <a:pt x="679160" y="23979"/>
                  <a:pt x="685800" y="5021"/>
                  <a:pt x="685800" y="5021"/>
                </a:cubicBezTo>
                <a:cubicBezTo>
                  <a:pt x="663306" y="-602"/>
                  <a:pt x="672604" y="-2668"/>
                  <a:pt x="657225" y="5021"/>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ja-JP" altLang="en-US" sz="1350"/>
          </a:p>
        </p:txBody>
      </p:sp>
      <p:sp>
        <p:nvSpPr>
          <p:cNvPr id="12" name="フリーフォーム 11"/>
          <p:cNvSpPr/>
          <p:nvPr/>
        </p:nvSpPr>
        <p:spPr>
          <a:xfrm>
            <a:off x="1607345" y="2143125"/>
            <a:ext cx="1707356" cy="1968104"/>
          </a:xfrm>
          <a:custGeom>
            <a:avLst/>
            <a:gdLst>
              <a:gd name="connsiteX0" fmla="*/ 681038 w 2276475"/>
              <a:gd name="connsiteY0" fmla="*/ 447675 h 2624138"/>
              <a:gd name="connsiteX1" fmla="*/ 709613 w 2276475"/>
              <a:gd name="connsiteY1" fmla="*/ 395288 h 2624138"/>
              <a:gd name="connsiteX2" fmla="*/ 719138 w 2276475"/>
              <a:gd name="connsiteY2" fmla="*/ 381000 h 2624138"/>
              <a:gd name="connsiteX3" fmla="*/ 733425 w 2276475"/>
              <a:gd name="connsiteY3" fmla="*/ 371475 h 2624138"/>
              <a:gd name="connsiteX4" fmla="*/ 742950 w 2276475"/>
              <a:gd name="connsiteY4" fmla="*/ 357188 h 2624138"/>
              <a:gd name="connsiteX5" fmla="*/ 757238 w 2276475"/>
              <a:gd name="connsiteY5" fmla="*/ 342900 h 2624138"/>
              <a:gd name="connsiteX6" fmla="*/ 776288 w 2276475"/>
              <a:gd name="connsiteY6" fmla="*/ 319088 h 2624138"/>
              <a:gd name="connsiteX7" fmla="*/ 790575 w 2276475"/>
              <a:gd name="connsiteY7" fmla="*/ 290513 h 2624138"/>
              <a:gd name="connsiteX8" fmla="*/ 800100 w 2276475"/>
              <a:gd name="connsiteY8" fmla="*/ 276225 h 2624138"/>
              <a:gd name="connsiteX9" fmla="*/ 819150 w 2276475"/>
              <a:gd name="connsiteY9" fmla="*/ 233363 h 2624138"/>
              <a:gd name="connsiteX10" fmla="*/ 847725 w 2276475"/>
              <a:gd name="connsiteY10" fmla="*/ 219075 h 2624138"/>
              <a:gd name="connsiteX11" fmla="*/ 866775 w 2276475"/>
              <a:gd name="connsiteY11" fmla="*/ 190500 h 2624138"/>
              <a:gd name="connsiteX12" fmla="*/ 876300 w 2276475"/>
              <a:gd name="connsiteY12" fmla="*/ 176213 h 2624138"/>
              <a:gd name="connsiteX13" fmla="*/ 890588 w 2276475"/>
              <a:gd name="connsiteY13" fmla="*/ 133350 h 2624138"/>
              <a:gd name="connsiteX14" fmla="*/ 904875 w 2276475"/>
              <a:gd name="connsiteY14" fmla="*/ 104775 h 2624138"/>
              <a:gd name="connsiteX15" fmla="*/ 933450 w 2276475"/>
              <a:gd name="connsiteY15" fmla="*/ 85725 h 2624138"/>
              <a:gd name="connsiteX16" fmla="*/ 947738 w 2276475"/>
              <a:gd name="connsiteY16" fmla="*/ 76200 h 2624138"/>
              <a:gd name="connsiteX17" fmla="*/ 962025 w 2276475"/>
              <a:gd name="connsiteY17" fmla="*/ 61913 h 2624138"/>
              <a:gd name="connsiteX18" fmla="*/ 976313 w 2276475"/>
              <a:gd name="connsiteY18" fmla="*/ 57150 h 2624138"/>
              <a:gd name="connsiteX19" fmla="*/ 1019175 w 2276475"/>
              <a:gd name="connsiteY19" fmla="*/ 33338 h 2624138"/>
              <a:gd name="connsiteX20" fmla="*/ 1100138 w 2276475"/>
              <a:gd name="connsiteY20" fmla="*/ 23813 h 2624138"/>
              <a:gd name="connsiteX21" fmla="*/ 1152525 w 2276475"/>
              <a:gd name="connsiteY21" fmla="*/ 14288 h 2624138"/>
              <a:gd name="connsiteX22" fmla="*/ 1166813 w 2276475"/>
              <a:gd name="connsiteY22" fmla="*/ 9525 h 2624138"/>
              <a:gd name="connsiteX23" fmla="*/ 1204913 w 2276475"/>
              <a:gd name="connsiteY23" fmla="*/ 0 h 2624138"/>
              <a:gd name="connsiteX24" fmla="*/ 1328738 w 2276475"/>
              <a:gd name="connsiteY24" fmla="*/ 4763 h 2624138"/>
              <a:gd name="connsiteX25" fmla="*/ 1352550 w 2276475"/>
              <a:gd name="connsiteY25" fmla="*/ 9525 h 2624138"/>
              <a:gd name="connsiteX26" fmla="*/ 1428750 w 2276475"/>
              <a:gd name="connsiteY26" fmla="*/ 14288 h 2624138"/>
              <a:gd name="connsiteX27" fmla="*/ 1481138 w 2276475"/>
              <a:gd name="connsiteY27" fmla="*/ 28575 h 2624138"/>
              <a:gd name="connsiteX28" fmla="*/ 1495425 w 2276475"/>
              <a:gd name="connsiteY28" fmla="*/ 33338 h 2624138"/>
              <a:gd name="connsiteX29" fmla="*/ 1552575 w 2276475"/>
              <a:gd name="connsiteY29" fmla="*/ 38100 h 2624138"/>
              <a:gd name="connsiteX30" fmla="*/ 1633538 w 2276475"/>
              <a:gd name="connsiteY30" fmla="*/ 47625 h 2624138"/>
              <a:gd name="connsiteX31" fmla="*/ 1662113 w 2276475"/>
              <a:gd name="connsiteY31" fmla="*/ 61913 h 2624138"/>
              <a:gd name="connsiteX32" fmla="*/ 1666875 w 2276475"/>
              <a:gd name="connsiteY32" fmla="*/ 76200 h 2624138"/>
              <a:gd name="connsiteX33" fmla="*/ 1690688 w 2276475"/>
              <a:gd name="connsiteY33" fmla="*/ 104775 h 2624138"/>
              <a:gd name="connsiteX34" fmla="*/ 1704975 w 2276475"/>
              <a:gd name="connsiteY34" fmla="*/ 133350 h 2624138"/>
              <a:gd name="connsiteX35" fmla="*/ 1728788 w 2276475"/>
              <a:gd name="connsiteY35" fmla="*/ 171450 h 2624138"/>
              <a:gd name="connsiteX36" fmla="*/ 1785938 w 2276475"/>
              <a:gd name="connsiteY36" fmla="*/ 185738 h 2624138"/>
              <a:gd name="connsiteX37" fmla="*/ 1814513 w 2276475"/>
              <a:gd name="connsiteY37" fmla="*/ 204788 h 2624138"/>
              <a:gd name="connsiteX38" fmla="*/ 1828800 w 2276475"/>
              <a:gd name="connsiteY38" fmla="*/ 214313 h 2624138"/>
              <a:gd name="connsiteX39" fmla="*/ 1847850 w 2276475"/>
              <a:gd name="connsiteY39" fmla="*/ 238125 h 2624138"/>
              <a:gd name="connsiteX40" fmla="*/ 1866900 w 2276475"/>
              <a:gd name="connsiteY40" fmla="*/ 266700 h 2624138"/>
              <a:gd name="connsiteX41" fmla="*/ 1876425 w 2276475"/>
              <a:gd name="connsiteY41" fmla="*/ 280988 h 2624138"/>
              <a:gd name="connsiteX42" fmla="*/ 1890713 w 2276475"/>
              <a:gd name="connsiteY42" fmla="*/ 314325 h 2624138"/>
              <a:gd name="connsiteX43" fmla="*/ 1895475 w 2276475"/>
              <a:gd name="connsiteY43" fmla="*/ 328613 h 2624138"/>
              <a:gd name="connsiteX44" fmla="*/ 1905000 w 2276475"/>
              <a:gd name="connsiteY44" fmla="*/ 342900 h 2624138"/>
              <a:gd name="connsiteX45" fmla="*/ 1928813 w 2276475"/>
              <a:gd name="connsiteY45" fmla="*/ 385763 h 2624138"/>
              <a:gd name="connsiteX46" fmla="*/ 1943100 w 2276475"/>
              <a:gd name="connsiteY46" fmla="*/ 390525 h 2624138"/>
              <a:gd name="connsiteX47" fmla="*/ 1957388 w 2276475"/>
              <a:gd name="connsiteY47" fmla="*/ 400050 h 2624138"/>
              <a:gd name="connsiteX48" fmla="*/ 1976438 w 2276475"/>
              <a:gd name="connsiteY48" fmla="*/ 409575 h 2624138"/>
              <a:gd name="connsiteX49" fmla="*/ 1990725 w 2276475"/>
              <a:gd name="connsiteY49" fmla="*/ 423863 h 2624138"/>
              <a:gd name="connsiteX50" fmla="*/ 2009775 w 2276475"/>
              <a:gd name="connsiteY50" fmla="*/ 428625 h 2624138"/>
              <a:gd name="connsiteX51" fmla="*/ 2038350 w 2276475"/>
              <a:gd name="connsiteY51" fmla="*/ 438150 h 2624138"/>
              <a:gd name="connsiteX52" fmla="*/ 2052638 w 2276475"/>
              <a:gd name="connsiteY52" fmla="*/ 442913 h 2624138"/>
              <a:gd name="connsiteX53" fmla="*/ 2076450 w 2276475"/>
              <a:gd name="connsiteY53" fmla="*/ 447675 h 2624138"/>
              <a:gd name="connsiteX54" fmla="*/ 2105025 w 2276475"/>
              <a:gd name="connsiteY54" fmla="*/ 457200 h 2624138"/>
              <a:gd name="connsiteX55" fmla="*/ 2105025 w 2276475"/>
              <a:gd name="connsiteY55" fmla="*/ 500063 h 2624138"/>
              <a:gd name="connsiteX56" fmla="*/ 2090738 w 2276475"/>
              <a:gd name="connsiteY56" fmla="*/ 504825 h 2624138"/>
              <a:gd name="connsiteX57" fmla="*/ 2062163 w 2276475"/>
              <a:gd name="connsiteY57" fmla="*/ 528638 h 2624138"/>
              <a:gd name="connsiteX58" fmla="*/ 2033588 w 2276475"/>
              <a:gd name="connsiteY58" fmla="*/ 538163 h 2624138"/>
              <a:gd name="connsiteX59" fmla="*/ 2019300 w 2276475"/>
              <a:gd name="connsiteY59" fmla="*/ 542925 h 2624138"/>
              <a:gd name="connsiteX60" fmla="*/ 2019300 w 2276475"/>
              <a:gd name="connsiteY60" fmla="*/ 581025 h 2624138"/>
              <a:gd name="connsiteX61" fmla="*/ 2024063 w 2276475"/>
              <a:gd name="connsiteY61" fmla="*/ 595313 h 2624138"/>
              <a:gd name="connsiteX62" fmla="*/ 2038350 w 2276475"/>
              <a:gd name="connsiteY62" fmla="*/ 604838 h 2624138"/>
              <a:gd name="connsiteX63" fmla="*/ 2057400 w 2276475"/>
              <a:gd name="connsiteY63" fmla="*/ 647700 h 2624138"/>
              <a:gd name="connsiteX64" fmla="*/ 2062163 w 2276475"/>
              <a:gd name="connsiteY64" fmla="*/ 661988 h 2624138"/>
              <a:gd name="connsiteX65" fmla="*/ 2062163 w 2276475"/>
              <a:gd name="connsiteY65" fmla="*/ 733425 h 2624138"/>
              <a:gd name="connsiteX66" fmla="*/ 2090738 w 2276475"/>
              <a:gd name="connsiteY66" fmla="*/ 752475 h 2624138"/>
              <a:gd name="connsiteX67" fmla="*/ 2119313 w 2276475"/>
              <a:gd name="connsiteY67" fmla="*/ 762000 h 2624138"/>
              <a:gd name="connsiteX68" fmla="*/ 2138363 w 2276475"/>
              <a:gd name="connsiteY68" fmla="*/ 790575 h 2624138"/>
              <a:gd name="connsiteX69" fmla="*/ 2147888 w 2276475"/>
              <a:gd name="connsiteY69" fmla="*/ 804863 h 2624138"/>
              <a:gd name="connsiteX70" fmla="*/ 2157413 w 2276475"/>
              <a:gd name="connsiteY70" fmla="*/ 838200 h 2624138"/>
              <a:gd name="connsiteX71" fmla="*/ 2166938 w 2276475"/>
              <a:gd name="connsiteY71" fmla="*/ 857250 h 2624138"/>
              <a:gd name="connsiteX72" fmla="*/ 2152650 w 2276475"/>
              <a:gd name="connsiteY72" fmla="*/ 866775 h 2624138"/>
              <a:gd name="connsiteX73" fmla="*/ 2085975 w 2276475"/>
              <a:gd name="connsiteY73" fmla="*/ 852488 h 2624138"/>
              <a:gd name="connsiteX74" fmla="*/ 2076450 w 2276475"/>
              <a:gd name="connsiteY74" fmla="*/ 838200 h 2624138"/>
              <a:gd name="connsiteX75" fmla="*/ 2038350 w 2276475"/>
              <a:gd name="connsiteY75" fmla="*/ 838200 h 2624138"/>
              <a:gd name="connsiteX76" fmla="*/ 2047875 w 2276475"/>
              <a:gd name="connsiteY76" fmla="*/ 852488 h 2624138"/>
              <a:gd name="connsiteX77" fmla="*/ 2062163 w 2276475"/>
              <a:gd name="connsiteY77" fmla="*/ 866775 h 2624138"/>
              <a:gd name="connsiteX78" fmla="*/ 2071688 w 2276475"/>
              <a:gd name="connsiteY78" fmla="*/ 895350 h 2624138"/>
              <a:gd name="connsiteX79" fmla="*/ 2081213 w 2276475"/>
              <a:gd name="connsiteY79" fmla="*/ 914400 h 2624138"/>
              <a:gd name="connsiteX80" fmla="*/ 2095500 w 2276475"/>
              <a:gd name="connsiteY80" fmla="*/ 942975 h 2624138"/>
              <a:gd name="connsiteX81" fmla="*/ 2109788 w 2276475"/>
              <a:gd name="connsiteY81" fmla="*/ 952500 h 2624138"/>
              <a:gd name="connsiteX82" fmla="*/ 2143125 w 2276475"/>
              <a:gd name="connsiteY82" fmla="*/ 995363 h 2624138"/>
              <a:gd name="connsiteX83" fmla="*/ 2157413 w 2276475"/>
              <a:gd name="connsiteY83" fmla="*/ 1004888 h 2624138"/>
              <a:gd name="connsiteX84" fmla="*/ 2171700 w 2276475"/>
              <a:gd name="connsiteY84" fmla="*/ 1009650 h 2624138"/>
              <a:gd name="connsiteX85" fmla="*/ 2200275 w 2276475"/>
              <a:gd name="connsiteY85" fmla="*/ 1033463 h 2624138"/>
              <a:gd name="connsiteX86" fmla="*/ 2228850 w 2276475"/>
              <a:gd name="connsiteY86" fmla="*/ 1052513 h 2624138"/>
              <a:gd name="connsiteX87" fmla="*/ 2257425 w 2276475"/>
              <a:gd name="connsiteY87" fmla="*/ 1076325 h 2624138"/>
              <a:gd name="connsiteX88" fmla="*/ 2271713 w 2276475"/>
              <a:gd name="connsiteY88" fmla="*/ 1090613 h 2624138"/>
              <a:gd name="connsiteX89" fmla="*/ 2276475 w 2276475"/>
              <a:gd name="connsiteY89" fmla="*/ 1104900 h 2624138"/>
              <a:gd name="connsiteX90" fmla="*/ 2219325 w 2276475"/>
              <a:gd name="connsiteY90" fmla="*/ 1138238 h 2624138"/>
              <a:gd name="connsiteX91" fmla="*/ 2190750 w 2276475"/>
              <a:gd name="connsiteY91" fmla="*/ 1123950 h 2624138"/>
              <a:gd name="connsiteX92" fmla="*/ 2176463 w 2276475"/>
              <a:gd name="connsiteY92" fmla="*/ 1119188 h 2624138"/>
              <a:gd name="connsiteX93" fmla="*/ 2152650 w 2276475"/>
              <a:gd name="connsiteY93" fmla="*/ 1138238 h 2624138"/>
              <a:gd name="connsiteX94" fmla="*/ 2138363 w 2276475"/>
              <a:gd name="connsiteY94" fmla="*/ 1143000 h 2624138"/>
              <a:gd name="connsiteX95" fmla="*/ 2062163 w 2276475"/>
              <a:gd name="connsiteY95" fmla="*/ 1147763 h 2624138"/>
              <a:gd name="connsiteX96" fmla="*/ 2095500 w 2276475"/>
              <a:gd name="connsiteY96" fmla="*/ 1190625 h 2624138"/>
              <a:gd name="connsiteX97" fmla="*/ 2105025 w 2276475"/>
              <a:gd name="connsiteY97" fmla="*/ 1219200 h 2624138"/>
              <a:gd name="connsiteX98" fmla="*/ 2109788 w 2276475"/>
              <a:gd name="connsiteY98" fmla="*/ 1262063 h 2624138"/>
              <a:gd name="connsiteX99" fmla="*/ 2090738 w 2276475"/>
              <a:gd name="connsiteY99" fmla="*/ 1495425 h 2624138"/>
              <a:gd name="connsiteX100" fmla="*/ 2057400 w 2276475"/>
              <a:gd name="connsiteY100" fmla="*/ 1528763 h 2624138"/>
              <a:gd name="connsiteX101" fmla="*/ 2047875 w 2276475"/>
              <a:gd name="connsiteY101" fmla="*/ 1557338 h 2624138"/>
              <a:gd name="connsiteX102" fmla="*/ 2033588 w 2276475"/>
              <a:gd name="connsiteY102" fmla="*/ 1585913 h 2624138"/>
              <a:gd name="connsiteX103" fmla="*/ 2005013 w 2276475"/>
              <a:gd name="connsiteY103" fmla="*/ 1600200 h 2624138"/>
              <a:gd name="connsiteX104" fmla="*/ 1962150 w 2276475"/>
              <a:gd name="connsiteY104" fmla="*/ 1614488 h 2624138"/>
              <a:gd name="connsiteX105" fmla="*/ 1943100 w 2276475"/>
              <a:gd name="connsiteY105" fmla="*/ 1619250 h 2624138"/>
              <a:gd name="connsiteX106" fmla="*/ 1900238 w 2276475"/>
              <a:gd name="connsiteY106" fmla="*/ 1628775 h 2624138"/>
              <a:gd name="connsiteX107" fmla="*/ 1871663 w 2276475"/>
              <a:gd name="connsiteY107" fmla="*/ 1657350 h 2624138"/>
              <a:gd name="connsiteX108" fmla="*/ 1857375 w 2276475"/>
              <a:gd name="connsiteY108" fmla="*/ 1662113 h 2624138"/>
              <a:gd name="connsiteX109" fmla="*/ 1843088 w 2276475"/>
              <a:gd name="connsiteY109" fmla="*/ 1671638 h 2624138"/>
              <a:gd name="connsiteX110" fmla="*/ 1828800 w 2276475"/>
              <a:gd name="connsiteY110" fmla="*/ 1676400 h 2624138"/>
              <a:gd name="connsiteX111" fmla="*/ 1781175 w 2276475"/>
              <a:gd name="connsiteY111" fmla="*/ 1695450 h 2624138"/>
              <a:gd name="connsiteX112" fmla="*/ 1752600 w 2276475"/>
              <a:gd name="connsiteY112" fmla="*/ 1700213 h 2624138"/>
              <a:gd name="connsiteX113" fmla="*/ 1738313 w 2276475"/>
              <a:gd name="connsiteY113" fmla="*/ 1704975 h 2624138"/>
              <a:gd name="connsiteX114" fmla="*/ 1714500 w 2276475"/>
              <a:gd name="connsiteY114" fmla="*/ 1709738 h 2624138"/>
              <a:gd name="connsiteX115" fmla="*/ 1685925 w 2276475"/>
              <a:gd name="connsiteY115" fmla="*/ 1719263 h 2624138"/>
              <a:gd name="connsiteX116" fmla="*/ 1666875 w 2276475"/>
              <a:gd name="connsiteY116" fmla="*/ 1724025 h 2624138"/>
              <a:gd name="connsiteX117" fmla="*/ 1638300 w 2276475"/>
              <a:gd name="connsiteY117" fmla="*/ 1738313 h 2624138"/>
              <a:gd name="connsiteX118" fmla="*/ 1624013 w 2276475"/>
              <a:gd name="connsiteY118" fmla="*/ 1747838 h 2624138"/>
              <a:gd name="connsiteX119" fmla="*/ 1595438 w 2276475"/>
              <a:gd name="connsiteY119" fmla="*/ 1757363 h 2624138"/>
              <a:gd name="connsiteX120" fmla="*/ 1566863 w 2276475"/>
              <a:gd name="connsiteY120" fmla="*/ 1766888 h 2624138"/>
              <a:gd name="connsiteX121" fmla="*/ 1538288 w 2276475"/>
              <a:gd name="connsiteY121" fmla="*/ 1776413 h 2624138"/>
              <a:gd name="connsiteX122" fmla="*/ 1524000 w 2276475"/>
              <a:gd name="connsiteY122" fmla="*/ 1781175 h 2624138"/>
              <a:gd name="connsiteX123" fmla="*/ 1495425 w 2276475"/>
              <a:gd name="connsiteY123" fmla="*/ 1804988 h 2624138"/>
              <a:gd name="connsiteX124" fmla="*/ 1466850 w 2276475"/>
              <a:gd name="connsiteY124" fmla="*/ 1828800 h 2624138"/>
              <a:gd name="connsiteX125" fmla="*/ 1457325 w 2276475"/>
              <a:gd name="connsiteY125" fmla="*/ 1843088 h 2624138"/>
              <a:gd name="connsiteX126" fmla="*/ 1452563 w 2276475"/>
              <a:gd name="connsiteY126" fmla="*/ 1862138 h 2624138"/>
              <a:gd name="connsiteX127" fmla="*/ 1438275 w 2276475"/>
              <a:gd name="connsiteY127" fmla="*/ 1871663 h 2624138"/>
              <a:gd name="connsiteX128" fmla="*/ 1404938 w 2276475"/>
              <a:gd name="connsiteY128" fmla="*/ 1909763 h 2624138"/>
              <a:gd name="connsiteX129" fmla="*/ 1376363 w 2276475"/>
              <a:gd name="connsiteY129" fmla="*/ 1919288 h 2624138"/>
              <a:gd name="connsiteX130" fmla="*/ 1362075 w 2276475"/>
              <a:gd name="connsiteY130" fmla="*/ 1924050 h 2624138"/>
              <a:gd name="connsiteX131" fmla="*/ 1333500 w 2276475"/>
              <a:gd name="connsiteY131" fmla="*/ 1952625 h 2624138"/>
              <a:gd name="connsiteX132" fmla="*/ 1319213 w 2276475"/>
              <a:gd name="connsiteY132" fmla="*/ 1966913 h 2624138"/>
              <a:gd name="connsiteX133" fmla="*/ 1304925 w 2276475"/>
              <a:gd name="connsiteY133" fmla="*/ 1971675 h 2624138"/>
              <a:gd name="connsiteX134" fmla="*/ 1276350 w 2276475"/>
              <a:gd name="connsiteY134" fmla="*/ 1990725 h 2624138"/>
              <a:gd name="connsiteX135" fmla="*/ 1262063 w 2276475"/>
              <a:gd name="connsiteY135" fmla="*/ 2000250 h 2624138"/>
              <a:gd name="connsiteX136" fmla="*/ 1204913 w 2276475"/>
              <a:gd name="connsiteY136" fmla="*/ 2009775 h 2624138"/>
              <a:gd name="connsiteX137" fmla="*/ 1185863 w 2276475"/>
              <a:gd name="connsiteY137" fmla="*/ 2014538 h 2624138"/>
              <a:gd name="connsiteX138" fmla="*/ 1166813 w 2276475"/>
              <a:gd name="connsiteY138" fmla="*/ 2024063 h 2624138"/>
              <a:gd name="connsiteX139" fmla="*/ 1152525 w 2276475"/>
              <a:gd name="connsiteY139" fmla="*/ 2028825 h 2624138"/>
              <a:gd name="connsiteX140" fmla="*/ 1109663 w 2276475"/>
              <a:gd name="connsiteY140" fmla="*/ 2052638 h 2624138"/>
              <a:gd name="connsiteX141" fmla="*/ 1062038 w 2276475"/>
              <a:gd name="connsiteY141" fmla="*/ 2047875 h 2624138"/>
              <a:gd name="connsiteX142" fmla="*/ 1033463 w 2276475"/>
              <a:gd name="connsiteY142" fmla="*/ 2033588 h 2624138"/>
              <a:gd name="connsiteX143" fmla="*/ 995363 w 2276475"/>
              <a:gd name="connsiteY143" fmla="*/ 2024063 h 2624138"/>
              <a:gd name="connsiteX144" fmla="*/ 909638 w 2276475"/>
              <a:gd name="connsiteY144" fmla="*/ 2028825 h 2624138"/>
              <a:gd name="connsiteX145" fmla="*/ 842963 w 2276475"/>
              <a:gd name="connsiteY145" fmla="*/ 2038350 h 2624138"/>
              <a:gd name="connsiteX146" fmla="*/ 809625 w 2276475"/>
              <a:gd name="connsiteY146" fmla="*/ 2052638 h 2624138"/>
              <a:gd name="connsiteX147" fmla="*/ 795338 w 2276475"/>
              <a:gd name="connsiteY147" fmla="*/ 2062163 h 2624138"/>
              <a:gd name="connsiteX148" fmla="*/ 785813 w 2276475"/>
              <a:gd name="connsiteY148" fmla="*/ 2143125 h 2624138"/>
              <a:gd name="connsiteX149" fmla="*/ 776288 w 2276475"/>
              <a:gd name="connsiteY149" fmla="*/ 2171700 h 2624138"/>
              <a:gd name="connsiteX150" fmla="*/ 757238 w 2276475"/>
              <a:gd name="connsiteY150" fmla="*/ 2200275 h 2624138"/>
              <a:gd name="connsiteX151" fmla="*/ 733425 w 2276475"/>
              <a:gd name="connsiteY151" fmla="*/ 2209800 h 2624138"/>
              <a:gd name="connsiteX152" fmla="*/ 719138 w 2276475"/>
              <a:gd name="connsiteY152" fmla="*/ 2224088 h 2624138"/>
              <a:gd name="connsiteX153" fmla="*/ 704850 w 2276475"/>
              <a:gd name="connsiteY153" fmla="*/ 2233613 h 2624138"/>
              <a:gd name="connsiteX154" fmla="*/ 695325 w 2276475"/>
              <a:gd name="connsiteY154" fmla="*/ 2247900 h 2624138"/>
              <a:gd name="connsiteX155" fmla="*/ 681038 w 2276475"/>
              <a:gd name="connsiteY155" fmla="*/ 2262188 h 2624138"/>
              <a:gd name="connsiteX156" fmla="*/ 671513 w 2276475"/>
              <a:gd name="connsiteY156" fmla="*/ 2276475 h 2624138"/>
              <a:gd name="connsiteX157" fmla="*/ 657225 w 2276475"/>
              <a:gd name="connsiteY157" fmla="*/ 2281238 h 2624138"/>
              <a:gd name="connsiteX158" fmla="*/ 642938 w 2276475"/>
              <a:gd name="connsiteY158" fmla="*/ 2295525 h 2624138"/>
              <a:gd name="connsiteX159" fmla="*/ 628650 w 2276475"/>
              <a:gd name="connsiteY159" fmla="*/ 2395538 h 2624138"/>
              <a:gd name="connsiteX160" fmla="*/ 595313 w 2276475"/>
              <a:gd name="connsiteY160" fmla="*/ 2428875 h 2624138"/>
              <a:gd name="connsiteX161" fmla="*/ 557213 w 2276475"/>
              <a:gd name="connsiteY161" fmla="*/ 2457450 h 2624138"/>
              <a:gd name="connsiteX162" fmla="*/ 542925 w 2276475"/>
              <a:gd name="connsiteY162" fmla="*/ 2466975 h 2624138"/>
              <a:gd name="connsiteX163" fmla="*/ 528638 w 2276475"/>
              <a:gd name="connsiteY163" fmla="*/ 2471738 h 2624138"/>
              <a:gd name="connsiteX164" fmla="*/ 495300 w 2276475"/>
              <a:gd name="connsiteY164" fmla="*/ 2476500 h 2624138"/>
              <a:gd name="connsiteX165" fmla="*/ 476250 w 2276475"/>
              <a:gd name="connsiteY165" fmla="*/ 2486025 h 2624138"/>
              <a:gd name="connsiteX166" fmla="*/ 447675 w 2276475"/>
              <a:gd name="connsiteY166" fmla="*/ 2495550 h 2624138"/>
              <a:gd name="connsiteX167" fmla="*/ 433388 w 2276475"/>
              <a:gd name="connsiteY167" fmla="*/ 2500313 h 2624138"/>
              <a:gd name="connsiteX168" fmla="*/ 252413 w 2276475"/>
              <a:gd name="connsiteY168" fmla="*/ 2509838 h 2624138"/>
              <a:gd name="connsiteX169" fmla="*/ 214313 w 2276475"/>
              <a:gd name="connsiteY169" fmla="*/ 2519363 h 2624138"/>
              <a:gd name="connsiteX170" fmla="*/ 200025 w 2276475"/>
              <a:gd name="connsiteY170" fmla="*/ 2528888 h 2624138"/>
              <a:gd name="connsiteX171" fmla="*/ 166688 w 2276475"/>
              <a:gd name="connsiteY171" fmla="*/ 2538413 h 2624138"/>
              <a:gd name="connsiteX172" fmla="*/ 152400 w 2276475"/>
              <a:gd name="connsiteY172" fmla="*/ 2547938 h 2624138"/>
              <a:gd name="connsiteX173" fmla="*/ 109538 w 2276475"/>
              <a:gd name="connsiteY173" fmla="*/ 2571750 h 2624138"/>
              <a:gd name="connsiteX174" fmla="*/ 80963 w 2276475"/>
              <a:gd name="connsiteY174" fmla="*/ 2590800 h 2624138"/>
              <a:gd name="connsiteX175" fmla="*/ 23813 w 2276475"/>
              <a:gd name="connsiteY175" fmla="*/ 2619375 h 2624138"/>
              <a:gd name="connsiteX176" fmla="*/ 9525 w 2276475"/>
              <a:gd name="connsiteY176" fmla="*/ 2624138 h 2624138"/>
              <a:gd name="connsiteX177" fmla="*/ 0 w 2276475"/>
              <a:gd name="connsiteY177" fmla="*/ 2609850 h 2624138"/>
              <a:gd name="connsiteX178" fmla="*/ 9525 w 2276475"/>
              <a:gd name="connsiteY178" fmla="*/ 2595563 h 26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2276475" h="2624138">
                <a:moveTo>
                  <a:pt x="681038" y="447675"/>
                </a:moveTo>
                <a:cubicBezTo>
                  <a:pt x="694815" y="413233"/>
                  <a:pt x="685821" y="430977"/>
                  <a:pt x="709613" y="395288"/>
                </a:cubicBezTo>
                <a:cubicBezTo>
                  <a:pt x="712788" y="390525"/>
                  <a:pt x="714375" y="384175"/>
                  <a:pt x="719138" y="381000"/>
                </a:cubicBezTo>
                <a:lnTo>
                  <a:pt x="733425" y="371475"/>
                </a:lnTo>
                <a:cubicBezTo>
                  <a:pt x="736600" y="366713"/>
                  <a:pt x="739286" y="361585"/>
                  <a:pt x="742950" y="357188"/>
                </a:cubicBezTo>
                <a:cubicBezTo>
                  <a:pt x="747262" y="352014"/>
                  <a:pt x="753502" y="348504"/>
                  <a:pt x="757238" y="342900"/>
                </a:cubicBezTo>
                <a:cubicBezTo>
                  <a:pt x="775641" y="315296"/>
                  <a:pt x="744333" y="340391"/>
                  <a:pt x="776288" y="319088"/>
                </a:cubicBezTo>
                <a:cubicBezTo>
                  <a:pt x="803586" y="278139"/>
                  <a:pt x="770858" y="329949"/>
                  <a:pt x="790575" y="290513"/>
                </a:cubicBezTo>
                <a:cubicBezTo>
                  <a:pt x="793135" y="285393"/>
                  <a:pt x="797775" y="281456"/>
                  <a:pt x="800100" y="276225"/>
                </a:cubicBezTo>
                <a:cubicBezTo>
                  <a:pt x="807645" y="259249"/>
                  <a:pt x="806216" y="246296"/>
                  <a:pt x="819150" y="233363"/>
                </a:cubicBezTo>
                <a:cubicBezTo>
                  <a:pt x="828382" y="224132"/>
                  <a:pt x="836106" y="222949"/>
                  <a:pt x="847725" y="219075"/>
                </a:cubicBezTo>
                <a:lnTo>
                  <a:pt x="866775" y="190500"/>
                </a:lnTo>
                <a:cubicBezTo>
                  <a:pt x="869950" y="185738"/>
                  <a:pt x="874490" y="181643"/>
                  <a:pt x="876300" y="176213"/>
                </a:cubicBezTo>
                <a:lnTo>
                  <a:pt x="890588" y="133350"/>
                </a:lnTo>
                <a:cubicBezTo>
                  <a:pt x="893985" y="123158"/>
                  <a:pt x="896185" y="112378"/>
                  <a:pt x="904875" y="104775"/>
                </a:cubicBezTo>
                <a:cubicBezTo>
                  <a:pt x="913490" y="97237"/>
                  <a:pt x="923925" y="92075"/>
                  <a:pt x="933450" y="85725"/>
                </a:cubicBezTo>
                <a:cubicBezTo>
                  <a:pt x="938213" y="82550"/>
                  <a:pt x="943691" y="80247"/>
                  <a:pt x="947738" y="76200"/>
                </a:cubicBezTo>
                <a:cubicBezTo>
                  <a:pt x="952500" y="71438"/>
                  <a:pt x="956421" y="65649"/>
                  <a:pt x="962025" y="61913"/>
                </a:cubicBezTo>
                <a:cubicBezTo>
                  <a:pt x="966202" y="59128"/>
                  <a:pt x="971924" y="59588"/>
                  <a:pt x="976313" y="57150"/>
                </a:cubicBezTo>
                <a:cubicBezTo>
                  <a:pt x="1005338" y="41025"/>
                  <a:pt x="995662" y="39216"/>
                  <a:pt x="1019175" y="33338"/>
                </a:cubicBezTo>
                <a:cubicBezTo>
                  <a:pt x="1048970" y="25889"/>
                  <a:pt x="1065059" y="26736"/>
                  <a:pt x="1100138" y="23813"/>
                </a:cubicBezTo>
                <a:cubicBezTo>
                  <a:pt x="1112863" y="21692"/>
                  <a:pt x="1139224" y="17613"/>
                  <a:pt x="1152525" y="14288"/>
                </a:cubicBezTo>
                <a:cubicBezTo>
                  <a:pt x="1157395" y="13070"/>
                  <a:pt x="1161970" y="10846"/>
                  <a:pt x="1166813" y="9525"/>
                </a:cubicBezTo>
                <a:cubicBezTo>
                  <a:pt x="1179443" y="6080"/>
                  <a:pt x="1204913" y="0"/>
                  <a:pt x="1204913" y="0"/>
                </a:cubicBezTo>
                <a:cubicBezTo>
                  <a:pt x="1246188" y="1588"/>
                  <a:pt x="1287518" y="2104"/>
                  <a:pt x="1328738" y="4763"/>
                </a:cubicBezTo>
                <a:cubicBezTo>
                  <a:pt x="1336816" y="5284"/>
                  <a:pt x="1344492" y="8758"/>
                  <a:pt x="1352550" y="9525"/>
                </a:cubicBezTo>
                <a:cubicBezTo>
                  <a:pt x="1377885" y="11938"/>
                  <a:pt x="1403350" y="12700"/>
                  <a:pt x="1428750" y="14288"/>
                </a:cubicBezTo>
                <a:cubicBezTo>
                  <a:pt x="1490065" y="34726"/>
                  <a:pt x="1427275" y="15109"/>
                  <a:pt x="1481138" y="28575"/>
                </a:cubicBezTo>
                <a:cubicBezTo>
                  <a:pt x="1486008" y="29793"/>
                  <a:pt x="1490449" y="32675"/>
                  <a:pt x="1495425" y="33338"/>
                </a:cubicBezTo>
                <a:cubicBezTo>
                  <a:pt x="1514373" y="35864"/>
                  <a:pt x="1533537" y="36369"/>
                  <a:pt x="1552575" y="38100"/>
                </a:cubicBezTo>
                <a:cubicBezTo>
                  <a:pt x="1601065" y="42508"/>
                  <a:pt x="1591656" y="41643"/>
                  <a:pt x="1633538" y="47625"/>
                </a:cubicBezTo>
                <a:cubicBezTo>
                  <a:pt x="1642949" y="50762"/>
                  <a:pt x="1655399" y="53521"/>
                  <a:pt x="1662113" y="61913"/>
                </a:cubicBezTo>
                <a:cubicBezTo>
                  <a:pt x="1665249" y="65833"/>
                  <a:pt x="1664630" y="71710"/>
                  <a:pt x="1666875" y="76200"/>
                </a:cubicBezTo>
                <a:cubicBezTo>
                  <a:pt x="1673506" y="89463"/>
                  <a:pt x="1680153" y="94241"/>
                  <a:pt x="1690688" y="104775"/>
                </a:cubicBezTo>
                <a:cubicBezTo>
                  <a:pt x="1708051" y="156870"/>
                  <a:pt x="1680362" y="77972"/>
                  <a:pt x="1704975" y="133350"/>
                </a:cubicBezTo>
                <a:cubicBezTo>
                  <a:pt x="1713839" y="153294"/>
                  <a:pt x="1707555" y="164372"/>
                  <a:pt x="1728788" y="171450"/>
                </a:cubicBezTo>
                <a:cubicBezTo>
                  <a:pt x="1750211" y="178591"/>
                  <a:pt x="1765936" y="172403"/>
                  <a:pt x="1785938" y="185738"/>
                </a:cubicBezTo>
                <a:lnTo>
                  <a:pt x="1814513" y="204788"/>
                </a:lnTo>
                <a:lnTo>
                  <a:pt x="1828800" y="214313"/>
                </a:lnTo>
                <a:cubicBezTo>
                  <a:pt x="1839526" y="246488"/>
                  <a:pt x="1824651" y="211611"/>
                  <a:pt x="1847850" y="238125"/>
                </a:cubicBezTo>
                <a:cubicBezTo>
                  <a:pt x="1855388" y="246740"/>
                  <a:pt x="1860550" y="257175"/>
                  <a:pt x="1866900" y="266700"/>
                </a:cubicBezTo>
                <a:lnTo>
                  <a:pt x="1876425" y="280988"/>
                </a:lnTo>
                <a:cubicBezTo>
                  <a:pt x="1886339" y="320641"/>
                  <a:pt x="1874267" y="281431"/>
                  <a:pt x="1890713" y="314325"/>
                </a:cubicBezTo>
                <a:cubicBezTo>
                  <a:pt x="1892958" y="318815"/>
                  <a:pt x="1893230" y="324123"/>
                  <a:pt x="1895475" y="328613"/>
                </a:cubicBezTo>
                <a:cubicBezTo>
                  <a:pt x="1898035" y="333732"/>
                  <a:pt x="1902440" y="337781"/>
                  <a:pt x="1905000" y="342900"/>
                </a:cubicBezTo>
                <a:cubicBezTo>
                  <a:pt x="1911709" y="356318"/>
                  <a:pt x="1910795" y="379757"/>
                  <a:pt x="1928813" y="385763"/>
                </a:cubicBezTo>
                <a:lnTo>
                  <a:pt x="1943100" y="390525"/>
                </a:lnTo>
                <a:cubicBezTo>
                  <a:pt x="1947863" y="393700"/>
                  <a:pt x="1952418" y="397210"/>
                  <a:pt x="1957388" y="400050"/>
                </a:cubicBezTo>
                <a:cubicBezTo>
                  <a:pt x="1963552" y="403572"/>
                  <a:pt x="1970661" y="405448"/>
                  <a:pt x="1976438" y="409575"/>
                </a:cubicBezTo>
                <a:cubicBezTo>
                  <a:pt x="1981919" y="413490"/>
                  <a:pt x="1984877" y="420521"/>
                  <a:pt x="1990725" y="423863"/>
                </a:cubicBezTo>
                <a:cubicBezTo>
                  <a:pt x="1996408" y="427110"/>
                  <a:pt x="2003506" y="426744"/>
                  <a:pt x="2009775" y="428625"/>
                </a:cubicBezTo>
                <a:cubicBezTo>
                  <a:pt x="2019392" y="431510"/>
                  <a:pt x="2028825" y="434975"/>
                  <a:pt x="2038350" y="438150"/>
                </a:cubicBezTo>
                <a:cubicBezTo>
                  <a:pt x="2043113" y="439738"/>
                  <a:pt x="2047715" y="441929"/>
                  <a:pt x="2052638" y="442913"/>
                </a:cubicBezTo>
                <a:cubicBezTo>
                  <a:pt x="2060575" y="444500"/>
                  <a:pt x="2068641" y="445545"/>
                  <a:pt x="2076450" y="447675"/>
                </a:cubicBezTo>
                <a:cubicBezTo>
                  <a:pt x="2086136" y="450317"/>
                  <a:pt x="2105025" y="457200"/>
                  <a:pt x="2105025" y="457200"/>
                </a:cubicBezTo>
                <a:cubicBezTo>
                  <a:pt x="2110242" y="472851"/>
                  <a:pt x="2115613" y="481534"/>
                  <a:pt x="2105025" y="500063"/>
                </a:cubicBezTo>
                <a:cubicBezTo>
                  <a:pt x="2102534" y="504421"/>
                  <a:pt x="2095500" y="503238"/>
                  <a:pt x="2090738" y="504825"/>
                </a:cubicBezTo>
                <a:cubicBezTo>
                  <a:pt x="2081767" y="513796"/>
                  <a:pt x="2074097" y="523334"/>
                  <a:pt x="2062163" y="528638"/>
                </a:cubicBezTo>
                <a:cubicBezTo>
                  <a:pt x="2052988" y="532716"/>
                  <a:pt x="2043113" y="534988"/>
                  <a:pt x="2033588" y="538163"/>
                </a:cubicBezTo>
                <a:lnTo>
                  <a:pt x="2019300" y="542925"/>
                </a:lnTo>
                <a:cubicBezTo>
                  <a:pt x="2012488" y="563364"/>
                  <a:pt x="2012732" y="554754"/>
                  <a:pt x="2019300" y="581025"/>
                </a:cubicBezTo>
                <a:cubicBezTo>
                  <a:pt x="2020518" y="585895"/>
                  <a:pt x="2020927" y="591393"/>
                  <a:pt x="2024063" y="595313"/>
                </a:cubicBezTo>
                <a:cubicBezTo>
                  <a:pt x="2027639" y="599782"/>
                  <a:pt x="2033588" y="601663"/>
                  <a:pt x="2038350" y="604838"/>
                </a:cubicBezTo>
                <a:cubicBezTo>
                  <a:pt x="2053445" y="627479"/>
                  <a:pt x="2046064" y="613694"/>
                  <a:pt x="2057400" y="647700"/>
                </a:cubicBezTo>
                <a:lnTo>
                  <a:pt x="2062163" y="661988"/>
                </a:lnTo>
                <a:cubicBezTo>
                  <a:pt x="2059484" y="680741"/>
                  <a:pt x="2051568" y="715262"/>
                  <a:pt x="2062163" y="733425"/>
                </a:cubicBezTo>
                <a:cubicBezTo>
                  <a:pt x="2067931" y="743313"/>
                  <a:pt x="2079878" y="748855"/>
                  <a:pt x="2090738" y="752475"/>
                </a:cubicBezTo>
                <a:lnTo>
                  <a:pt x="2119313" y="762000"/>
                </a:lnTo>
                <a:lnTo>
                  <a:pt x="2138363" y="790575"/>
                </a:lnTo>
                <a:lnTo>
                  <a:pt x="2147888" y="804863"/>
                </a:lnTo>
                <a:cubicBezTo>
                  <a:pt x="2150306" y="814538"/>
                  <a:pt x="2153311" y="828629"/>
                  <a:pt x="2157413" y="838200"/>
                </a:cubicBezTo>
                <a:cubicBezTo>
                  <a:pt x="2160210" y="844725"/>
                  <a:pt x="2163763" y="850900"/>
                  <a:pt x="2166938" y="857250"/>
                </a:cubicBezTo>
                <a:cubicBezTo>
                  <a:pt x="2162175" y="860425"/>
                  <a:pt x="2158359" y="866367"/>
                  <a:pt x="2152650" y="866775"/>
                </a:cubicBezTo>
                <a:cubicBezTo>
                  <a:pt x="2107339" y="870012"/>
                  <a:pt x="2110682" y="868959"/>
                  <a:pt x="2085975" y="852488"/>
                </a:cubicBezTo>
                <a:cubicBezTo>
                  <a:pt x="2082800" y="847725"/>
                  <a:pt x="2080920" y="841776"/>
                  <a:pt x="2076450" y="838200"/>
                </a:cubicBezTo>
                <a:cubicBezTo>
                  <a:pt x="2064736" y="828828"/>
                  <a:pt x="2050554" y="835760"/>
                  <a:pt x="2038350" y="838200"/>
                </a:cubicBezTo>
                <a:cubicBezTo>
                  <a:pt x="2041525" y="842963"/>
                  <a:pt x="2044211" y="848091"/>
                  <a:pt x="2047875" y="852488"/>
                </a:cubicBezTo>
                <a:cubicBezTo>
                  <a:pt x="2052187" y="857662"/>
                  <a:pt x="2058892" y="860887"/>
                  <a:pt x="2062163" y="866775"/>
                </a:cubicBezTo>
                <a:cubicBezTo>
                  <a:pt x="2067039" y="875552"/>
                  <a:pt x="2067198" y="886370"/>
                  <a:pt x="2071688" y="895350"/>
                </a:cubicBezTo>
                <a:cubicBezTo>
                  <a:pt x="2074863" y="901700"/>
                  <a:pt x="2078416" y="907874"/>
                  <a:pt x="2081213" y="914400"/>
                </a:cubicBezTo>
                <a:cubicBezTo>
                  <a:pt x="2087023" y="927958"/>
                  <a:pt x="2084058" y="931534"/>
                  <a:pt x="2095500" y="942975"/>
                </a:cubicBezTo>
                <a:cubicBezTo>
                  <a:pt x="2099548" y="947022"/>
                  <a:pt x="2105025" y="949325"/>
                  <a:pt x="2109788" y="952500"/>
                </a:cubicBezTo>
                <a:cubicBezTo>
                  <a:pt x="2123060" y="972409"/>
                  <a:pt x="2126341" y="981376"/>
                  <a:pt x="2143125" y="995363"/>
                </a:cubicBezTo>
                <a:cubicBezTo>
                  <a:pt x="2147522" y="999027"/>
                  <a:pt x="2152293" y="1002328"/>
                  <a:pt x="2157413" y="1004888"/>
                </a:cubicBezTo>
                <a:cubicBezTo>
                  <a:pt x="2161903" y="1007133"/>
                  <a:pt x="2166938" y="1008063"/>
                  <a:pt x="2171700" y="1009650"/>
                </a:cubicBezTo>
                <a:cubicBezTo>
                  <a:pt x="2222750" y="1043682"/>
                  <a:pt x="2145279" y="990687"/>
                  <a:pt x="2200275" y="1033463"/>
                </a:cubicBezTo>
                <a:cubicBezTo>
                  <a:pt x="2209311" y="1040491"/>
                  <a:pt x="2220755" y="1044419"/>
                  <a:pt x="2228850" y="1052513"/>
                </a:cubicBezTo>
                <a:cubicBezTo>
                  <a:pt x="2270603" y="1094263"/>
                  <a:pt x="2217633" y="1043165"/>
                  <a:pt x="2257425" y="1076325"/>
                </a:cubicBezTo>
                <a:cubicBezTo>
                  <a:pt x="2262599" y="1080637"/>
                  <a:pt x="2266950" y="1085850"/>
                  <a:pt x="2271713" y="1090613"/>
                </a:cubicBezTo>
                <a:cubicBezTo>
                  <a:pt x="2273300" y="1095375"/>
                  <a:pt x="2276475" y="1099880"/>
                  <a:pt x="2276475" y="1104900"/>
                </a:cubicBezTo>
                <a:cubicBezTo>
                  <a:pt x="2276475" y="1161030"/>
                  <a:pt x="2274956" y="1143295"/>
                  <a:pt x="2219325" y="1138238"/>
                </a:cubicBezTo>
                <a:cubicBezTo>
                  <a:pt x="2183408" y="1126264"/>
                  <a:pt x="2227686" y="1142418"/>
                  <a:pt x="2190750" y="1123950"/>
                </a:cubicBezTo>
                <a:cubicBezTo>
                  <a:pt x="2186260" y="1121705"/>
                  <a:pt x="2181225" y="1120775"/>
                  <a:pt x="2176463" y="1119188"/>
                </a:cubicBezTo>
                <a:cubicBezTo>
                  <a:pt x="2140552" y="1131157"/>
                  <a:pt x="2183423" y="1113619"/>
                  <a:pt x="2152650" y="1138238"/>
                </a:cubicBezTo>
                <a:cubicBezTo>
                  <a:pt x="2148730" y="1141374"/>
                  <a:pt x="2143355" y="1142474"/>
                  <a:pt x="2138363" y="1143000"/>
                </a:cubicBezTo>
                <a:cubicBezTo>
                  <a:pt x="2113053" y="1145664"/>
                  <a:pt x="2087563" y="1146175"/>
                  <a:pt x="2062163" y="1147763"/>
                </a:cubicBezTo>
                <a:cubicBezTo>
                  <a:pt x="2074491" y="1160091"/>
                  <a:pt x="2089804" y="1173536"/>
                  <a:pt x="2095500" y="1190625"/>
                </a:cubicBezTo>
                <a:lnTo>
                  <a:pt x="2105025" y="1219200"/>
                </a:lnTo>
                <a:cubicBezTo>
                  <a:pt x="2106613" y="1233488"/>
                  <a:pt x="2109788" y="1247687"/>
                  <a:pt x="2109788" y="1262063"/>
                </a:cubicBezTo>
                <a:cubicBezTo>
                  <a:pt x="2109788" y="1488366"/>
                  <a:pt x="2166745" y="1444752"/>
                  <a:pt x="2090738" y="1495425"/>
                </a:cubicBezTo>
                <a:cubicBezTo>
                  <a:pt x="2068903" y="1528177"/>
                  <a:pt x="2082548" y="1520380"/>
                  <a:pt x="2057400" y="1528763"/>
                </a:cubicBezTo>
                <a:lnTo>
                  <a:pt x="2047875" y="1557338"/>
                </a:lnTo>
                <a:cubicBezTo>
                  <a:pt x="2044002" y="1568958"/>
                  <a:pt x="2042820" y="1576681"/>
                  <a:pt x="2033588" y="1585913"/>
                </a:cubicBezTo>
                <a:cubicBezTo>
                  <a:pt x="2024356" y="1595145"/>
                  <a:pt x="2016633" y="1596327"/>
                  <a:pt x="2005013" y="1600200"/>
                </a:cubicBezTo>
                <a:cubicBezTo>
                  <a:pt x="1981242" y="1616047"/>
                  <a:pt x="1998814" y="1607155"/>
                  <a:pt x="1962150" y="1614488"/>
                </a:cubicBezTo>
                <a:cubicBezTo>
                  <a:pt x="1955732" y="1615772"/>
                  <a:pt x="1949490" y="1617830"/>
                  <a:pt x="1943100" y="1619250"/>
                </a:cubicBezTo>
                <a:cubicBezTo>
                  <a:pt x="1888685" y="1631342"/>
                  <a:pt x="1946697" y="1617161"/>
                  <a:pt x="1900238" y="1628775"/>
                </a:cubicBezTo>
                <a:cubicBezTo>
                  <a:pt x="1849438" y="1654175"/>
                  <a:pt x="1909763" y="1619250"/>
                  <a:pt x="1871663" y="1657350"/>
                </a:cubicBezTo>
                <a:cubicBezTo>
                  <a:pt x="1868113" y="1660900"/>
                  <a:pt x="1861865" y="1659868"/>
                  <a:pt x="1857375" y="1662113"/>
                </a:cubicBezTo>
                <a:cubicBezTo>
                  <a:pt x="1852256" y="1664673"/>
                  <a:pt x="1848207" y="1669078"/>
                  <a:pt x="1843088" y="1671638"/>
                </a:cubicBezTo>
                <a:cubicBezTo>
                  <a:pt x="1838598" y="1673883"/>
                  <a:pt x="1833414" y="1674423"/>
                  <a:pt x="1828800" y="1676400"/>
                </a:cubicBezTo>
                <a:cubicBezTo>
                  <a:pt x="1809011" y="1684881"/>
                  <a:pt x="1804830" y="1691507"/>
                  <a:pt x="1781175" y="1695450"/>
                </a:cubicBezTo>
                <a:cubicBezTo>
                  <a:pt x="1771650" y="1697038"/>
                  <a:pt x="1762026" y="1698118"/>
                  <a:pt x="1752600" y="1700213"/>
                </a:cubicBezTo>
                <a:cubicBezTo>
                  <a:pt x="1747700" y="1701302"/>
                  <a:pt x="1743183" y="1703757"/>
                  <a:pt x="1738313" y="1704975"/>
                </a:cubicBezTo>
                <a:cubicBezTo>
                  <a:pt x="1730460" y="1706938"/>
                  <a:pt x="1722310" y="1707608"/>
                  <a:pt x="1714500" y="1709738"/>
                </a:cubicBezTo>
                <a:cubicBezTo>
                  <a:pt x="1704814" y="1712380"/>
                  <a:pt x="1695666" y="1716828"/>
                  <a:pt x="1685925" y="1719263"/>
                </a:cubicBezTo>
                <a:lnTo>
                  <a:pt x="1666875" y="1724025"/>
                </a:lnTo>
                <a:cubicBezTo>
                  <a:pt x="1625932" y="1751321"/>
                  <a:pt x="1677734" y="1718595"/>
                  <a:pt x="1638300" y="1738313"/>
                </a:cubicBezTo>
                <a:cubicBezTo>
                  <a:pt x="1633181" y="1740873"/>
                  <a:pt x="1629243" y="1745513"/>
                  <a:pt x="1624013" y="1747838"/>
                </a:cubicBezTo>
                <a:cubicBezTo>
                  <a:pt x="1614838" y="1751916"/>
                  <a:pt x="1604963" y="1754188"/>
                  <a:pt x="1595438" y="1757363"/>
                </a:cubicBezTo>
                <a:lnTo>
                  <a:pt x="1566863" y="1766888"/>
                </a:lnTo>
                <a:lnTo>
                  <a:pt x="1538288" y="1776413"/>
                </a:lnTo>
                <a:lnTo>
                  <a:pt x="1524000" y="1781175"/>
                </a:lnTo>
                <a:cubicBezTo>
                  <a:pt x="1482271" y="1822907"/>
                  <a:pt x="1535199" y="1771843"/>
                  <a:pt x="1495425" y="1804988"/>
                </a:cubicBezTo>
                <a:cubicBezTo>
                  <a:pt x="1458755" y="1835546"/>
                  <a:pt x="1502325" y="1805151"/>
                  <a:pt x="1466850" y="1828800"/>
                </a:cubicBezTo>
                <a:cubicBezTo>
                  <a:pt x="1463675" y="1833563"/>
                  <a:pt x="1459580" y="1837827"/>
                  <a:pt x="1457325" y="1843088"/>
                </a:cubicBezTo>
                <a:cubicBezTo>
                  <a:pt x="1454747" y="1849104"/>
                  <a:pt x="1456194" y="1856692"/>
                  <a:pt x="1452563" y="1862138"/>
                </a:cubicBezTo>
                <a:cubicBezTo>
                  <a:pt x="1449388" y="1866901"/>
                  <a:pt x="1443038" y="1868488"/>
                  <a:pt x="1438275" y="1871663"/>
                </a:cubicBezTo>
                <a:cubicBezTo>
                  <a:pt x="1426077" y="1889960"/>
                  <a:pt x="1423736" y="1901408"/>
                  <a:pt x="1404938" y="1909763"/>
                </a:cubicBezTo>
                <a:cubicBezTo>
                  <a:pt x="1395763" y="1913841"/>
                  <a:pt x="1385888" y="1916113"/>
                  <a:pt x="1376363" y="1919288"/>
                </a:cubicBezTo>
                <a:lnTo>
                  <a:pt x="1362075" y="1924050"/>
                </a:lnTo>
                <a:lnTo>
                  <a:pt x="1333500" y="1952625"/>
                </a:lnTo>
                <a:cubicBezTo>
                  <a:pt x="1328738" y="1957388"/>
                  <a:pt x="1325603" y="1964783"/>
                  <a:pt x="1319213" y="1966913"/>
                </a:cubicBezTo>
                <a:lnTo>
                  <a:pt x="1304925" y="1971675"/>
                </a:lnTo>
                <a:cubicBezTo>
                  <a:pt x="1277841" y="1998761"/>
                  <a:pt x="1303920" y="1976940"/>
                  <a:pt x="1276350" y="1990725"/>
                </a:cubicBezTo>
                <a:cubicBezTo>
                  <a:pt x="1271231" y="1993285"/>
                  <a:pt x="1267422" y="1998240"/>
                  <a:pt x="1262063" y="2000250"/>
                </a:cubicBezTo>
                <a:cubicBezTo>
                  <a:pt x="1252767" y="2003736"/>
                  <a:pt x="1210869" y="2008692"/>
                  <a:pt x="1204913" y="2009775"/>
                </a:cubicBezTo>
                <a:cubicBezTo>
                  <a:pt x="1198473" y="2010946"/>
                  <a:pt x="1191992" y="2012240"/>
                  <a:pt x="1185863" y="2014538"/>
                </a:cubicBezTo>
                <a:cubicBezTo>
                  <a:pt x="1179216" y="2017031"/>
                  <a:pt x="1173339" y="2021266"/>
                  <a:pt x="1166813" y="2024063"/>
                </a:cubicBezTo>
                <a:cubicBezTo>
                  <a:pt x="1162199" y="2026040"/>
                  <a:pt x="1157288" y="2027238"/>
                  <a:pt x="1152525" y="2028825"/>
                </a:cubicBezTo>
                <a:cubicBezTo>
                  <a:pt x="1119773" y="2050660"/>
                  <a:pt x="1134810" y="2044254"/>
                  <a:pt x="1109663" y="2052638"/>
                </a:cubicBezTo>
                <a:cubicBezTo>
                  <a:pt x="1093788" y="2051050"/>
                  <a:pt x="1077807" y="2050301"/>
                  <a:pt x="1062038" y="2047875"/>
                </a:cubicBezTo>
                <a:cubicBezTo>
                  <a:pt x="1044744" y="2045214"/>
                  <a:pt x="1049164" y="2041439"/>
                  <a:pt x="1033463" y="2033588"/>
                </a:cubicBezTo>
                <a:cubicBezTo>
                  <a:pt x="1023698" y="2028705"/>
                  <a:pt x="1004424" y="2025875"/>
                  <a:pt x="995363" y="2024063"/>
                </a:cubicBezTo>
                <a:lnTo>
                  <a:pt x="909638" y="2028825"/>
                </a:lnTo>
                <a:cubicBezTo>
                  <a:pt x="857016" y="2032454"/>
                  <a:pt x="872521" y="2028498"/>
                  <a:pt x="842963" y="2038350"/>
                </a:cubicBezTo>
                <a:cubicBezTo>
                  <a:pt x="807090" y="2062265"/>
                  <a:pt x="852683" y="2034184"/>
                  <a:pt x="809625" y="2052638"/>
                </a:cubicBezTo>
                <a:cubicBezTo>
                  <a:pt x="804364" y="2054893"/>
                  <a:pt x="800100" y="2058988"/>
                  <a:pt x="795338" y="2062163"/>
                </a:cubicBezTo>
                <a:cubicBezTo>
                  <a:pt x="793668" y="2080527"/>
                  <a:pt x="791272" y="2121287"/>
                  <a:pt x="785813" y="2143125"/>
                </a:cubicBezTo>
                <a:cubicBezTo>
                  <a:pt x="783378" y="2152865"/>
                  <a:pt x="781857" y="2163346"/>
                  <a:pt x="776288" y="2171700"/>
                </a:cubicBezTo>
                <a:cubicBezTo>
                  <a:pt x="769938" y="2181225"/>
                  <a:pt x="767867" y="2196024"/>
                  <a:pt x="757238" y="2200275"/>
                </a:cubicBezTo>
                <a:lnTo>
                  <a:pt x="733425" y="2209800"/>
                </a:lnTo>
                <a:cubicBezTo>
                  <a:pt x="728663" y="2214563"/>
                  <a:pt x="724312" y="2219776"/>
                  <a:pt x="719138" y="2224088"/>
                </a:cubicBezTo>
                <a:cubicBezTo>
                  <a:pt x="714741" y="2227752"/>
                  <a:pt x="708898" y="2229566"/>
                  <a:pt x="704850" y="2233613"/>
                </a:cubicBezTo>
                <a:cubicBezTo>
                  <a:pt x="700803" y="2237660"/>
                  <a:pt x="698989" y="2243503"/>
                  <a:pt x="695325" y="2247900"/>
                </a:cubicBezTo>
                <a:cubicBezTo>
                  <a:pt x="691013" y="2253074"/>
                  <a:pt x="685350" y="2257014"/>
                  <a:pt x="681038" y="2262188"/>
                </a:cubicBezTo>
                <a:cubicBezTo>
                  <a:pt x="677374" y="2266585"/>
                  <a:pt x="675982" y="2272899"/>
                  <a:pt x="671513" y="2276475"/>
                </a:cubicBezTo>
                <a:cubicBezTo>
                  <a:pt x="667593" y="2279611"/>
                  <a:pt x="661988" y="2279650"/>
                  <a:pt x="657225" y="2281238"/>
                </a:cubicBezTo>
                <a:cubicBezTo>
                  <a:pt x="652463" y="2286000"/>
                  <a:pt x="644198" y="2288909"/>
                  <a:pt x="642938" y="2295525"/>
                </a:cubicBezTo>
                <a:cubicBezTo>
                  <a:pt x="620586" y="2412874"/>
                  <a:pt x="657504" y="2352255"/>
                  <a:pt x="628650" y="2395538"/>
                </a:cubicBezTo>
                <a:cubicBezTo>
                  <a:pt x="619736" y="2422281"/>
                  <a:pt x="629278" y="2403401"/>
                  <a:pt x="595313" y="2428875"/>
                </a:cubicBezTo>
                <a:cubicBezTo>
                  <a:pt x="582613" y="2438400"/>
                  <a:pt x="570422" y="2448644"/>
                  <a:pt x="557213" y="2457450"/>
                </a:cubicBezTo>
                <a:cubicBezTo>
                  <a:pt x="552450" y="2460625"/>
                  <a:pt x="548045" y="2464415"/>
                  <a:pt x="542925" y="2466975"/>
                </a:cubicBezTo>
                <a:cubicBezTo>
                  <a:pt x="538435" y="2469220"/>
                  <a:pt x="533561" y="2470753"/>
                  <a:pt x="528638" y="2471738"/>
                </a:cubicBezTo>
                <a:cubicBezTo>
                  <a:pt x="517631" y="2473939"/>
                  <a:pt x="506413" y="2474913"/>
                  <a:pt x="495300" y="2476500"/>
                </a:cubicBezTo>
                <a:cubicBezTo>
                  <a:pt x="488950" y="2479675"/>
                  <a:pt x="482842" y="2483388"/>
                  <a:pt x="476250" y="2486025"/>
                </a:cubicBezTo>
                <a:cubicBezTo>
                  <a:pt x="466928" y="2489754"/>
                  <a:pt x="457200" y="2492375"/>
                  <a:pt x="447675" y="2495550"/>
                </a:cubicBezTo>
                <a:lnTo>
                  <a:pt x="433388" y="2500313"/>
                </a:lnTo>
                <a:cubicBezTo>
                  <a:pt x="366377" y="2522650"/>
                  <a:pt x="424005" y="2504935"/>
                  <a:pt x="252413" y="2509838"/>
                </a:cubicBezTo>
                <a:cubicBezTo>
                  <a:pt x="239713" y="2513013"/>
                  <a:pt x="225205" y="2512102"/>
                  <a:pt x="214313" y="2519363"/>
                </a:cubicBezTo>
                <a:cubicBezTo>
                  <a:pt x="209550" y="2522538"/>
                  <a:pt x="205145" y="2526328"/>
                  <a:pt x="200025" y="2528888"/>
                </a:cubicBezTo>
                <a:cubicBezTo>
                  <a:pt x="193196" y="2532303"/>
                  <a:pt x="172787" y="2536888"/>
                  <a:pt x="166688" y="2538413"/>
                </a:cubicBezTo>
                <a:cubicBezTo>
                  <a:pt x="161925" y="2541588"/>
                  <a:pt x="157520" y="2545378"/>
                  <a:pt x="152400" y="2547938"/>
                </a:cubicBezTo>
                <a:cubicBezTo>
                  <a:pt x="128445" y="2559915"/>
                  <a:pt x="139572" y="2541716"/>
                  <a:pt x="109538" y="2571750"/>
                </a:cubicBezTo>
                <a:cubicBezTo>
                  <a:pt x="91700" y="2589588"/>
                  <a:pt x="101640" y="2583908"/>
                  <a:pt x="80963" y="2590800"/>
                </a:cubicBezTo>
                <a:cubicBezTo>
                  <a:pt x="44033" y="2615420"/>
                  <a:pt x="63249" y="2606229"/>
                  <a:pt x="23813" y="2619375"/>
                </a:cubicBezTo>
                <a:lnTo>
                  <a:pt x="9525" y="2624138"/>
                </a:lnTo>
                <a:cubicBezTo>
                  <a:pt x="6350" y="2619375"/>
                  <a:pt x="0" y="2615574"/>
                  <a:pt x="0" y="2609850"/>
                </a:cubicBezTo>
                <a:cubicBezTo>
                  <a:pt x="0" y="2604126"/>
                  <a:pt x="9525" y="2595563"/>
                  <a:pt x="9525" y="2595563"/>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ja-JP" altLang="en-US" sz="1350"/>
          </a:p>
        </p:txBody>
      </p:sp>
      <p:sp>
        <p:nvSpPr>
          <p:cNvPr id="14" name="フリーフォーム 13"/>
          <p:cNvSpPr/>
          <p:nvPr/>
        </p:nvSpPr>
        <p:spPr>
          <a:xfrm>
            <a:off x="5247085" y="2628064"/>
            <a:ext cx="1878879" cy="1969019"/>
          </a:xfrm>
          <a:custGeom>
            <a:avLst/>
            <a:gdLst>
              <a:gd name="connsiteX0" fmla="*/ 933450 w 2505172"/>
              <a:gd name="connsiteY0" fmla="*/ 2444277 h 2625358"/>
              <a:gd name="connsiteX1" fmla="*/ 971550 w 2505172"/>
              <a:gd name="connsiteY1" fmla="*/ 2453802 h 2625358"/>
              <a:gd name="connsiteX2" fmla="*/ 990600 w 2505172"/>
              <a:gd name="connsiteY2" fmla="*/ 2463327 h 2625358"/>
              <a:gd name="connsiteX3" fmla="*/ 1019175 w 2505172"/>
              <a:gd name="connsiteY3" fmla="*/ 2472852 h 2625358"/>
              <a:gd name="connsiteX4" fmla="*/ 1047750 w 2505172"/>
              <a:gd name="connsiteY4" fmla="*/ 2491902 h 2625358"/>
              <a:gd name="connsiteX5" fmla="*/ 1076325 w 2505172"/>
              <a:gd name="connsiteY5" fmla="*/ 2501427 h 2625358"/>
              <a:gd name="connsiteX6" fmla="*/ 1109662 w 2505172"/>
              <a:gd name="connsiteY6" fmla="*/ 2539527 h 2625358"/>
              <a:gd name="connsiteX7" fmla="*/ 1123950 w 2505172"/>
              <a:gd name="connsiteY7" fmla="*/ 2553814 h 2625358"/>
              <a:gd name="connsiteX8" fmla="*/ 1157287 w 2505172"/>
              <a:gd name="connsiteY8" fmla="*/ 2563339 h 2625358"/>
              <a:gd name="connsiteX9" fmla="*/ 1171575 w 2505172"/>
              <a:gd name="connsiteY9" fmla="*/ 2568102 h 2625358"/>
              <a:gd name="connsiteX10" fmla="*/ 1214437 w 2505172"/>
              <a:gd name="connsiteY10" fmla="*/ 2577627 h 2625358"/>
              <a:gd name="connsiteX11" fmla="*/ 1243012 w 2505172"/>
              <a:gd name="connsiteY11" fmla="*/ 2587152 h 2625358"/>
              <a:gd name="connsiteX12" fmla="*/ 1276350 w 2505172"/>
              <a:gd name="connsiteY12" fmla="*/ 2596677 h 2625358"/>
              <a:gd name="connsiteX13" fmla="*/ 1304925 w 2505172"/>
              <a:gd name="connsiteY13" fmla="*/ 2610964 h 2625358"/>
              <a:gd name="connsiteX14" fmla="*/ 1319212 w 2505172"/>
              <a:gd name="connsiteY14" fmla="*/ 2620489 h 2625358"/>
              <a:gd name="connsiteX15" fmla="*/ 1395412 w 2505172"/>
              <a:gd name="connsiteY15" fmla="*/ 2620489 h 2625358"/>
              <a:gd name="connsiteX16" fmla="*/ 1423987 w 2505172"/>
              <a:gd name="connsiteY16" fmla="*/ 2610964 h 2625358"/>
              <a:gd name="connsiteX17" fmla="*/ 1438275 w 2505172"/>
              <a:gd name="connsiteY17" fmla="*/ 2606202 h 2625358"/>
              <a:gd name="connsiteX18" fmla="*/ 1481137 w 2505172"/>
              <a:gd name="connsiteY18" fmla="*/ 2568102 h 2625358"/>
              <a:gd name="connsiteX19" fmla="*/ 1504950 w 2505172"/>
              <a:gd name="connsiteY19" fmla="*/ 2539527 h 2625358"/>
              <a:gd name="connsiteX20" fmla="*/ 1514475 w 2505172"/>
              <a:gd name="connsiteY20" fmla="*/ 2520477 h 2625358"/>
              <a:gd name="connsiteX21" fmla="*/ 1524000 w 2505172"/>
              <a:gd name="connsiteY21" fmla="*/ 2506189 h 2625358"/>
              <a:gd name="connsiteX22" fmla="*/ 1528762 w 2505172"/>
              <a:gd name="connsiteY22" fmla="*/ 2491902 h 2625358"/>
              <a:gd name="connsiteX23" fmla="*/ 1538287 w 2505172"/>
              <a:gd name="connsiteY23" fmla="*/ 2477614 h 2625358"/>
              <a:gd name="connsiteX24" fmla="*/ 1543050 w 2505172"/>
              <a:gd name="connsiteY24" fmla="*/ 2463327 h 2625358"/>
              <a:gd name="connsiteX25" fmla="*/ 1557337 w 2505172"/>
              <a:gd name="connsiteY25" fmla="*/ 2453802 h 2625358"/>
              <a:gd name="connsiteX26" fmla="*/ 1576387 w 2505172"/>
              <a:gd name="connsiteY26" fmla="*/ 2420464 h 2625358"/>
              <a:gd name="connsiteX27" fmla="*/ 1590675 w 2505172"/>
              <a:gd name="connsiteY27" fmla="*/ 2406177 h 2625358"/>
              <a:gd name="connsiteX28" fmla="*/ 1609725 w 2505172"/>
              <a:gd name="connsiteY28" fmla="*/ 2377602 h 2625358"/>
              <a:gd name="connsiteX29" fmla="*/ 1633537 w 2505172"/>
              <a:gd name="connsiteY29" fmla="*/ 2353789 h 2625358"/>
              <a:gd name="connsiteX30" fmla="*/ 1662112 w 2505172"/>
              <a:gd name="connsiteY30" fmla="*/ 2310927 h 2625358"/>
              <a:gd name="connsiteX31" fmla="*/ 1671637 w 2505172"/>
              <a:gd name="connsiteY31" fmla="*/ 2296639 h 2625358"/>
              <a:gd name="connsiteX32" fmla="*/ 1685925 w 2505172"/>
              <a:gd name="connsiteY32" fmla="*/ 2268064 h 2625358"/>
              <a:gd name="connsiteX33" fmla="*/ 1695450 w 2505172"/>
              <a:gd name="connsiteY33" fmla="*/ 2229964 h 2625358"/>
              <a:gd name="connsiteX34" fmla="*/ 1704975 w 2505172"/>
              <a:gd name="connsiteY34" fmla="*/ 2201389 h 2625358"/>
              <a:gd name="connsiteX35" fmla="*/ 1709737 w 2505172"/>
              <a:gd name="connsiteY35" fmla="*/ 2177577 h 2625358"/>
              <a:gd name="connsiteX36" fmla="*/ 1719262 w 2505172"/>
              <a:gd name="connsiteY36" fmla="*/ 2163289 h 2625358"/>
              <a:gd name="connsiteX37" fmla="*/ 1747837 w 2505172"/>
              <a:gd name="connsiteY37" fmla="*/ 2139477 h 2625358"/>
              <a:gd name="connsiteX38" fmla="*/ 1762125 w 2505172"/>
              <a:gd name="connsiteY38" fmla="*/ 2110902 h 2625358"/>
              <a:gd name="connsiteX39" fmla="*/ 1752600 w 2505172"/>
              <a:gd name="connsiteY39" fmla="*/ 2053752 h 2625358"/>
              <a:gd name="connsiteX40" fmla="*/ 1743075 w 2505172"/>
              <a:gd name="connsiteY40" fmla="*/ 2025177 h 2625358"/>
              <a:gd name="connsiteX41" fmla="*/ 1733550 w 2505172"/>
              <a:gd name="connsiteY41" fmla="*/ 1996602 h 2625358"/>
              <a:gd name="connsiteX42" fmla="*/ 1724025 w 2505172"/>
              <a:gd name="connsiteY42" fmla="*/ 1948977 h 2625358"/>
              <a:gd name="connsiteX43" fmla="*/ 1695450 w 2505172"/>
              <a:gd name="connsiteY43" fmla="*/ 1934689 h 2625358"/>
              <a:gd name="connsiteX44" fmla="*/ 1690687 w 2505172"/>
              <a:gd name="connsiteY44" fmla="*/ 1920402 h 2625358"/>
              <a:gd name="connsiteX45" fmla="*/ 1695450 w 2505172"/>
              <a:gd name="connsiteY45" fmla="*/ 1891827 h 2625358"/>
              <a:gd name="connsiteX46" fmla="*/ 1724025 w 2505172"/>
              <a:gd name="connsiteY46" fmla="*/ 1877539 h 2625358"/>
              <a:gd name="connsiteX47" fmla="*/ 1800225 w 2505172"/>
              <a:gd name="connsiteY47" fmla="*/ 1887064 h 2625358"/>
              <a:gd name="connsiteX48" fmla="*/ 1828800 w 2505172"/>
              <a:gd name="connsiteY48" fmla="*/ 1906114 h 2625358"/>
              <a:gd name="connsiteX49" fmla="*/ 1857375 w 2505172"/>
              <a:gd name="connsiteY49" fmla="*/ 1925164 h 2625358"/>
              <a:gd name="connsiteX50" fmla="*/ 1885950 w 2505172"/>
              <a:gd name="connsiteY50" fmla="*/ 1934689 h 2625358"/>
              <a:gd name="connsiteX51" fmla="*/ 2005012 w 2505172"/>
              <a:gd name="connsiteY51" fmla="*/ 1929927 h 2625358"/>
              <a:gd name="connsiteX52" fmla="*/ 2009775 w 2505172"/>
              <a:gd name="connsiteY52" fmla="*/ 1901352 h 2625358"/>
              <a:gd name="connsiteX53" fmla="*/ 2000250 w 2505172"/>
              <a:gd name="connsiteY53" fmla="*/ 1844202 h 2625358"/>
              <a:gd name="connsiteX54" fmla="*/ 1995487 w 2505172"/>
              <a:gd name="connsiteY54" fmla="*/ 1806102 h 2625358"/>
              <a:gd name="connsiteX55" fmla="*/ 1990725 w 2505172"/>
              <a:gd name="connsiteY55" fmla="*/ 1791814 h 2625358"/>
              <a:gd name="connsiteX56" fmla="*/ 1985962 w 2505172"/>
              <a:gd name="connsiteY56" fmla="*/ 1772764 h 2625358"/>
              <a:gd name="connsiteX57" fmla="*/ 1990725 w 2505172"/>
              <a:gd name="connsiteY57" fmla="*/ 1729902 h 2625358"/>
              <a:gd name="connsiteX58" fmla="*/ 1995487 w 2505172"/>
              <a:gd name="connsiteY58" fmla="*/ 1682277 h 2625358"/>
              <a:gd name="connsiteX59" fmla="*/ 2000250 w 2505172"/>
              <a:gd name="connsiteY59" fmla="*/ 1667989 h 2625358"/>
              <a:gd name="connsiteX60" fmla="*/ 2005012 w 2505172"/>
              <a:gd name="connsiteY60" fmla="*/ 1648939 h 2625358"/>
              <a:gd name="connsiteX61" fmla="*/ 2009775 w 2505172"/>
              <a:gd name="connsiteY61" fmla="*/ 1615602 h 2625358"/>
              <a:gd name="connsiteX62" fmla="*/ 2005012 w 2505172"/>
              <a:gd name="connsiteY62" fmla="*/ 1563214 h 2625358"/>
              <a:gd name="connsiteX63" fmla="*/ 1990725 w 2505172"/>
              <a:gd name="connsiteY63" fmla="*/ 1548927 h 2625358"/>
              <a:gd name="connsiteX64" fmla="*/ 2005012 w 2505172"/>
              <a:gd name="connsiteY64" fmla="*/ 1501302 h 2625358"/>
              <a:gd name="connsiteX65" fmla="*/ 2019300 w 2505172"/>
              <a:gd name="connsiteY65" fmla="*/ 1496539 h 2625358"/>
              <a:gd name="connsiteX66" fmla="*/ 2028825 w 2505172"/>
              <a:gd name="connsiteY66" fmla="*/ 1482252 h 2625358"/>
              <a:gd name="connsiteX67" fmla="*/ 2043112 w 2505172"/>
              <a:gd name="connsiteY67" fmla="*/ 1467964 h 2625358"/>
              <a:gd name="connsiteX68" fmla="*/ 2057400 w 2505172"/>
              <a:gd name="connsiteY68" fmla="*/ 1439389 h 2625358"/>
              <a:gd name="connsiteX69" fmla="*/ 2071687 w 2505172"/>
              <a:gd name="connsiteY69" fmla="*/ 1434627 h 2625358"/>
              <a:gd name="connsiteX70" fmla="*/ 2095500 w 2505172"/>
              <a:gd name="connsiteY70" fmla="*/ 1391764 h 2625358"/>
              <a:gd name="connsiteX71" fmla="*/ 2105025 w 2505172"/>
              <a:gd name="connsiteY71" fmla="*/ 1377477 h 2625358"/>
              <a:gd name="connsiteX72" fmla="*/ 2109787 w 2505172"/>
              <a:gd name="connsiteY72" fmla="*/ 1363189 h 2625358"/>
              <a:gd name="connsiteX73" fmla="*/ 2124075 w 2505172"/>
              <a:gd name="connsiteY73" fmla="*/ 1353664 h 2625358"/>
              <a:gd name="connsiteX74" fmla="*/ 2147887 w 2505172"/>
              <a:gd name="connsiteY74" fmla="*/ 1315564 h 2625358"/>
              <a:gd name="connsiteX75" fmla="*/ 2157412 w 2505172"/>
              <a:gd name="connsiteY75" fmla="*/ 1301277 h 2625358"/>
              <a:gd name="connsiteX76" fmla="*/ 2162175 w 2505172"/>
              <a:gd name="connsiteY76" fmla="*/ 1286989 h 2625358"/>
              <a:gd name="connsiteX77" fmla="*/ 2171700 w 2505172"/>
              <a:gd name="connsiteY77" fmla="*/ 1234602 h 2625358"/>
              <a:gd name="connsiteX78" fmla="*/ 2176462 w 2505172"/>
              <a:gd name="connsiteY78" fmla="*/ 1220314 h 2625358"/>
              <a:gd name="connsiteX79" fmla="*/ 2181225 w 2505172"/>
              <a:gd name="connsiteY79" fmla="*/ 1191739 h 2625358"/>
              <a:gd name="connsiteX80" fmla="*/ 2190750 w 2505172"/>
              <a:gd name="connsiteY80" fmla="*/ 1163164 h 2625358"/>
              <a:gd name="connsiteX81" fmla="*/ 2205037 w 2505172"/>
              <a:gd name="connsiteY81" fmla="*/ 1120302 h 2625358"/>
              <a:gd name="connsiteX82" fmla="*/ 2209800 w 2505172"/>
              <a:gd name="connsiteY82" fmla="*/ 1106014 h 2625358"/>
              <a:gd name="connsiteX83" fmla="*/ 2219325 w 2505172"/>
              <a:gd name="connsiteY83" fmla="*/ 1063152 h 2625358"/>
              <a:gd name="connsiteX84" fmla="*/ 2224087 w 2505172"/>
              <a:gd name="connsiteY84" fmla="*/ 1010764 h 2625358"/>
              <a:gd name="connsiteX85" fmla="*/ 2228850 w 2505172"/>
              <a:gd name="connsiteY85" fmla="*/ 939327 h 2625358"/>
              <a:gd name="connsiteX86" fmla="*/ 2233612 w 2505172"/>
              <a:gd name="connsiteY86" fmla="*/ 925039 h 2625358"/>
              <a:gd name="connsiteX87" fmla="*/ 2238375 w 2505172"/>
              <a:gd name="connsiteY87" fmla="*/ 905989 h 2625358"/>
              <a:gd name="connsiteX88" fmla="*/ 2243137 w 2505172"/>
              <a:gd name="connsiteY88" fmla="*/ 891702 h 2625358"/>
              <a:gd name="connsiteX89" fmla="*/ 2247900 w 2505172"/>
              <a:gd name="connsiteY89" fmla="*/ 867889 h 2625358"/>
              <a:gd name="connsiteX90" fmla="*/ 2252662 w 2505172"/>
              <a:gd name="connsiteY90" fmla="*/ 853602 h 2625358"/>
              <a:gd name="connsiteX91" fmla="*/ 2257425 w 2505172"/>
              <a:gd name="connsiteY91" fmla="*/ 829789 h 2625358"/>
              <a:gd name="connsiteX92" fmla="*/ 2271712 w 2505172"/>
              <a:gd name="connsiteY92" fmla="*/ 782164 h 2625358"/>
              <a:gd name="connsiteX93" fmla="*/ 2276475 w 2505172"/>
              <a:gd name="connsiteY93" fmla="*/ 767877 h 2625358"/>
              <a:gd name="connsiteX94" fmla="*/ 2305050 w 2505172"/>
              <a:gd name="connsiteY94" fmla="*/ 753589 h 2625358"/>
              <a:gd name="connsiteX95" fmla="*/ 2319337 w 2505172"/>
              <a:gd name="connsiteY95" fmla="*/ 758352 h 2625358"/>
              <a:gd name="connsiteX96" fmla="*/ 2309812 w 2505172"/>
              <a:gd name="connsiteY96" fmla="*/ 744064 h 2625358"/>
              <a:gd name="connsiteX97" fmla="*/ 2305050 w 2505172"/>
              <a:gd name="connsiteY97" fmla="*/ 715489 h 2625358"/>
              <a:gd name="connsiteX98" fmla="*/ 2300287 w 2505172"/>
              <a:gd name="connsiteY98" fmla="*/ 701202 h 2625358"/>
              <a:gd name="connsiteX99" fmla="*/ 2295525 w 2505172"/>
              <a:gd name="connsiteY99" fmla="*/ 682152 h 2625358"/>
              <a:gd name="connsiteX100" fmla="*/ 2300287 w 2505172"/>
              <a:gd name="connsiteY100" fmla="*/ 667864 h 2625358"/>
              <a:gd name="connsiteX101" fmla="*/ 2314575 w 2505172"/>
              <a:gd name="connsiteY101" fmla="*/ 658339 h 2625358"/>
              <a:gd name="connsiteX102" fmla="*/ 2347912 w 2505172"/>
              <a:gd name="connsiteY102" fmla="*/ 648814 h 2625358"/>
              <a:gd name="connsiteX103" fmla="*/ 2376487 w 2505172"/>
              <a:gd name="connsiteY103" fmla="*/ 639289 h 2625358"/>
              <a:gd name="connsiteX104" fmla="*/ 2400300 w 2505172"/>
              <a:gd name="connsiteY104" fmla="*/ 634527 h 2625358"/>
              <a:gd name="connsiteX105" fmla="*/ 2428875 w 2505172"/>
              <a:gd name="connsiteY105" fmla="*/ 620239 h 2625358"/>
              <a:gd name="connsiteX106" fmla="*/ 2443162 w 2505172"/>
              <a:gd name="connsiteY106" fmla="*/ 615477 h 2625358"/>
              <a:gd name="connsiteX107" fmla="*/ 2457450 w 2505172"/>
              <a:gd name="connsiteY107" fmla="*/ 605952 h 2625358"/>
              <a:gd name="connsiteX108" fmla="*/ 2471737 w 2505172"/>
              <a:gd name="connsiteY108" fmla="*/ 601189 h 2625358"/>
              <a:gd name="connsiteX109" fmla="*/ 2490787 w 2505172"/>
              <a:gd name="connsiteY109" fmla="*/ 582139 h 2625358"/>
              <a:gd name="connsiteX110" fmla="*/ 2505075 w 2505172"/>
              <a:gd name="connsiteY110" fmla="*/ 553564 h 2625358"/>
              <a:gd name="connsiteX111" fmla="*/ 2495550 w 2505172"/>
              <a:gd name="connsiteY111" fmla="*/ 539277 h 2625358"/>
              <a:gd name="connsiteX112" fmla="*/ 2333625 w 2505172"/>
              <a:gd name="connsiteY112" fmla="*/ 539277 h 2625358"/>
              <a:gd name="connsiteX113" fmla="*/ 2324100 w 2505172"/>
              <a:gd name="connsiteY113" fmla="*/ 524989 h 2625358"/>
              <a:gd name="connsiteX114" fmla="*/ 2314575 w 2505172"/>
              <a:gd name="connsiteY114" fmla="*/ 486889 h 2625358"/>
              <a:gd name="connsiteX115" fmla="*/ 2305050 w 2505172"/>
              <a:gd name="connsiteY115" fmla="*/ 472602 h 2625358"/>
              <a:gd name="connsiteX116" fmla="*/ 2300287 w 2505172"/>
              <a:gd name="connsiteY116" fmla="*/ 458314 h 2625358"/>
              <a:gd name="connsiteX117" fmla="*/ 2286000 w 2505172"/>
              <a:gd name="connsiteY117" fmla="*/ 453552 h 2625358"/>
              <a:gd name="connsiteX118" fmla="*/ 2266950 w 2505172"/>
              <a:gd name="connsiteY118" fmla="*/ 429739 h 2625358"/>
              <a:gd name="connsiteX119" fmla="*/ 2257425 w 2505172"/>
              <a:gd name="connsiteY119" fmla="*/ 410689 h 2625358"/>
              <a:gd name="connsiteX120" fmla="*/ 2247900 w 2505172"/>
              <a:gd name="connsiteY120" fmla="*/ 324964 h 2625358"/>
              <a:gd name="connsiteX121" fmla="*/ 2238375 w 2505172"/>
              <a:gd name="connsiteY121" fmla="*/ 310677 h 2625358"/>
              <a:gd name="connsiteX122" fmla="*/ 2228850 w 2505172"/>
              <a:gd name="connsiteY122" fmla="*/ 277339 h 2625358"/>
              <a:gd name="connsiteX123" fmla="*/ 2214562 w 2505172"/>
              <a:gd name="connsiteY123" fmla="*/ 258289 h 2625358"/>
              <a:gd name="connsiteX124" fmla="*/ 2195512 w 2505172"/>
              <a:gd name="connsiteY124" fmla="*/ 224952 h 2625358"/>
              <a:gd name="connsiteX125" fmla="*/ 2185987 w 2505172"/>
              <a:gd name="connsiteY125" fmla="*/ 201139 h 2625358"/>
              <a:gd name="connsiteX126" fmla="*/ 2171700 w 2505172"/>
              <a:gd name="connsiteY126" fmla="*/ 186852 h 2625358"/>
              <a:gd name="connsiteX127" fmla="*/ 2143125 w 2505172"/>
              <a:gd name="connsiteY127" fmla="*/ 158277 h 2625358"/>
              <a:gd name="connsiteX128" fmla="*/ 2128837 w 2505172"/>
              <a:gd name="connsiteY128" fmla="*/ 143989 h 2625358"/>
              <a:gd name="connsiteX129" fmla="*/ 2090737 w 2505172"/>
              <a:gd name="connsiteY129" fmla="*/ 134464 h 2625358"/>
              <a:gd name="connsiteX130" fmla="*/ 2066925 w 2505172"/>
              <a:gd name="connsiteY130" fmla="*/ 124939 h 2625358"/>
              <a:gd name="connsiteX131" fmla="*/ 2052637 w 2505172"/>
              <a:gd name="connsiteY131" fmla="*/ 115414 h 2625358"/>
              <a:gd name="connsiteX132" fmla="*/ 2033587 w 2505172"/>
              <a:gd name="connsiteY132" fmla="*/ 110652 h 2625358"/>
              <a:gd name="connsiteX133" fmla="*/ 2005012 w 2505172"/>
              <a:gd name="connsiteY133" fmla="*/ 101127 h 2625358"/>
              <a:gd name="connsiteX134" fmla="*/ 1990725 w 2505172"/>
              <a:gd name="connsiteY134" fmla="*/ 96364 h 2625358"/>
              <a:gd name="connsiteX135" fmla="*/ 1976437 w 2505172"/>
              <a:gd name="connsiteY135" fmla="*/ 86839 h 2625358"/>
              <a:gd name="connsiteX136" fmla="*/ 1947862 w 2505172"/>
              <a:gd name="connsiteY136" fmla="*/ 82077 h 2625358"/>
              <a:gd name="connsiteX137" fmla="*/ 1843087 w 2505172"/>
              <a:gd name="connsiteY137" fmla="*/ 72552 h 2625358"/>
              <a:gd name="connsiteX138" fmla="*/ 1781175 w 2505172"/>
              <a:gd name="connsiteY138" fmla="*/ 63027 h 2625358"/>
              <a:gd name="connsiteX139" fmla="*/ 1762125 w 2505172"/>
              <a:gd name="connsiteY139" fmla="*/ 58264 h 2625358"/>
              <a:gd name="connsiteX140" fmla="*/ 1647825 w 2505172"/>
              <a:gd name="connsiteY140" fmla="*/ 48739 h 2625358"/>
              <a:gd name="connsiteX141" fmla="*/ 1490662 w 2505172"/>
              <a:gd name="connsiteY141" fmla="*/ 39214 h 2625358"/>
              <a:gd name="connsiteX142" fmla="*/ 1462087 w 2505172"/>
              <a:gd name="connsiteY142" fmla="*/ 29689 h 2625358"/>
              <a:gd name="connsiteX143" fmla="*/ 1395412 w 2505172"/>
              <a:gd name="connsiteY143" fmla="*/ 24927 h 2625358"/>
              <a:gd name="connsiteX144" fmla="*/ 1347787 w 2505172"/>
              <a:gd name="connsiteY144" fmla="*/ 20164 h 2625358"/>
              <a:gd name="connsiteX145" fmla="*/ 971550 w 2505172"/>
              <a:gd name="connsiteY145" fmla="*/ 15402 h 2625358"/>
              <a:gd name="connsiteX146" fmla="*/ 900112 w 2505172"/>
              <a:gd name="connsiteY146" fmla="*/ 24927 h 2625358"/>
              <a:gd name="connsiteX147" fmla="*/ 823912 w 2505172"/>
              <a:gd name="connsiteY147" fmla="*/ 34452 h 2625358"/>
              <a:gd name="connsiteX148" fmla="*/ 766762 w 2505172"/>
              <a:gd name="connsiteY148" fmla="*/ 48739 h 2625358"/>
              <a:gd name="connsiteX149" fmla="*/ 747712 w 2505172"/>
              <a:gd name="connsiteY149" fmla="*/ 53502 h 2625358"/>
              <a:gd name="connsiteX150" fmla="*/ 723900 w 2505172"/>
              <a:gd name="connsiteY150" fmla="*/ 58264 h 2625358"/>
              <a:gd name="connsiteX151" fmla="*/ 695325 w 2505172"/>
              <a:gd name="connsiteY151" fmla="*/ 67789 h 2625358"/>
              <a:gd name="connsiteX152" fmla="*/ 652462 w 2505172"/>
              <a:gd name="connsiteY152" fmla="*/ 101127 h 2625358"/>
              <a:gd name="connsiteX153" fmla="*/ 638175 w 2505172"/>
              <a:gd name="connsiteY153" fmla="*/ 110652 h 2625358"/>
              <a:gd name="connsiteX154" fmla="*/ 623887 w 2505172"/>
              <a:gd name="connsiteY154" fmla="*/ 124939 h 2625358"/>
              <a:gd name="connsiteX155" fmla="*/ 595312 w 2505172"/>
              <a:gd name="connsiteY155" fmla="*/ 134464 h 2625358"/>
              <a:gd name="connsiteX156" fmla="*/ 585787 w 2505172"/>
              <a:gd name="connsiteY156" fmla="*/ 148752 h 2625358"/>
              <a:gd name="connsiteX157" fmla="*/ 566737 w 2505172"/>
              <a:gd name="connsiteY157" fmla="*/ 153514 h 2625358"/>
              <a:gd name="connsiteX158" fmla="*/ 538162 w 2505172"/>
              <a:gd name="connsiteY158" fmla="*/ 163039 h 2625358"/>
              <a:gd name="connsiteX159" fmla="*/ 523875 w 2505172"/>
              <a:gd name="connsiteY159" fmla="*/ 167802 h 2625358"/>
              <a:gd name="connsiteX160" fmla="*/ 509587 w 2505172"/>
              <a:gd name="connsiteY160" fmla="*/ 177327 h 2625358"/>
              <a:gd name="connsiteX161" fmla="*/ 471487 w 2505172"/>
              <a:gd name="connsiteY161" fmla="*/ 182089 h 2625358"/>
              <a:gd name="connsiteX162" fmla="*/ 447675 w 2505172"/>
              <a:gd name="connsiteY162" fmla="*/ 201139 h 2625358"/>
              <a:gd name="connsiteX163" fmla="*/ 433387 w 2505172"/>
              <a:gd name="connsiteY163" fmla="*/ 205902 h 2625358"/>
              <a:gd name="connsiteX164" fmla="*/ 400050 w 2505172"/>
              <a:gd name="connsiteY164" fmla="*/ 239239 h 2625358"/>
              <a:gd name="connsiteX165" fmla="*/ 385762 w 2505172"/>
              <a:gd name="connsiteY165" fmla="*/ 258289 h 2625358"/>
              <a:gd name="connsiteX166" fmla="*/ 366712 w 2505172"/>
              <a:gd name="connsiteY166" fmla="*/ 272577 h 2625358"/>
              <a:gd name="connsiteX167" fmla="*/ 352425 w 2505172"/>
              <a:gd name="connsiteY167" fmla="*/ 286864 h 2625358"/>
              <a:gd name="connsiteX168" fmla="*/ 323850 w 2505172"/>
              <a:gd name="connsiteY168" fmla="*/ 310677 h 2625358"/>
              <a:gd name="connsiteX169" fmla="*/ 314325 w 2505172"/>
              <a:gd name="connsiteY169" fmla="*/ 329727 h 2625358"/>
              <a:gd name="connsiteX170" fmla="*/ 304800 w 2505172"/>
              <a:gd name="connsiteY170" fmla="*/ 344014 h 2625358"/>
              <a:gd name="connsiteX171" fmla="*/ 295275 w 2505172"/>
              <a:gd name="connsiteY171" fmla="*/ 363064 h 2625358"/>
              <a:gd name="connsiteX172" fmla="*/ 261937 w 2505172"/>
              <a:gd name="connsiteY172" fmla="*/ 415452 h 2625358"/>
              <a:gd name="connsiteX173" fmla="*/ 242887 w 2505172"/>
              <a:gd name="connsiteY173" fmla="*/ 463077 h 2625358"/>
              <a:gd name="connsiteX174" fmla="*/ 233362 w 2505172"/>
              <a:gd name="connsiteY174" fmla="*/ 482127 h 2625358"/>
              <a:gd name="connsiteX175" fmla="*/ 228600 w 2505172"/>
              <a:gd name="connsiteY175" fmla="*/ 496414 h 2625358"/>
              <a:gd name="connsiteX176" fmla="*/ 219075 w 2505172"/>
              <a:gd name="connsiteY176" fmla="*/ 520227 h 2625358"/>
              <a:gd name="connsiteX177" fmla="*/ 209550 w 2505172"/>
              <a:gd name="connsiteY177" fmla="*/ 567852 h 2625358"/>
              <a:gd name="connsiteX178" fmla="*/ 190500 w 2505172"/>
              <a:gd name="connsiteY178" fmla="*/ 605952 h 2625358"/>
              <a:gd name="connsiteX179" fmla="*/ 185737 w 2505172"/>
              <a:gd name="connsiteY179" fmla="*/ 620239 h 2625358"/>
              <a:gd name="connsiteX180" fmla="*/ 180975 w 2505172"/>
              <a:gd name="connsiteY180" fmla="*/ 639289 h 2625358"/>
              <a:gd name="connsiteX181" fmla="*/ 171450 w 2505172"/>
              <a:gd name="connsiteY181" fmla="*/ 658339 h 2625358"/>
              <a:gd name="connsiteX182" fmla="*/ 166687 w 2505172"/>
              <a:gd name="connsiteY182" fmla="*/ 677389 h 2625358"/>
              <a:gd name="connsiteX183" fmla="*/ 147637 w 2505172"/>
              <a:gd name="connsiteY183" fmla="*/ 715489 h 2625358"/>
              <a:gd name="connsiteX184" fmla="*/ 128587 w 2505172"/>
              <a:gd name="connsiteY184" fmla="*/ 767877 h 2625358"/>
              <a:gd name="connsiteX185" fmla="*/ 119062 w 2505172"/>
              <a:gd name="connsiteY185" fmla="*/ 786927 h 2625358"/>
              <a:gd name="connsiteX186" fmla="*/ 85725 w 2505172"/>
              <a:gd name="connsiteY186" fmla="*/ 853602 h 2625358"/>
              <a:gd name="connsiteX187" fmla="*/ 66675 w 2505172"/>
              <a:gd name="connsiteY187" fmla="*/ 901227 h 2625358"/>
              <a:gd name="connsiteX188" fmla="*/ 28575 w 2505172"/>
              <a:gd name="connsiteY188" fmla="*/ 991714 h 2625358"/>
              <a:gd name="connsiteX189" fmla="*/ 23812 w 2505172"/>
              <a:gd name="connsiteY189" fmla="*/ 1006002 h 2625358"/>
              <a:gd name="connsiteX190" fmla="*/ 4762 w 2505172"/>
              <a:gd name="connsiteY190" fmla="*/ 1101252 h 2625358"/>
              <a:gd name="connsiteX191" fmla="*/ 0 w 2505172"/>
              <a:gd name="connsiteY191" fmla="*/ 1125064 h 2625358"/>
              <a:gd name="connsiteX192" fmla="*/ 4762 w 2505172"/>
              <a:gd name="connsiteY192" fmla="*/ 1367952 h 2625358"/>
              <a:gd name="connsiteX193" fmla="*/ 14287 w 2505172"/>
              <a:gd name="connsiteY193" fmla="*/ 1396527 h 2625358"/>
              <a:gd name="connsiteX194" fmla="*/ 19050 w 2505172"/>
              <a:gd name="connsiteY194" fmla="*/ 1434627 h 2625358"/>
              <a:gd name="connsiteX195" fmla="*/ 23812 w 2505172"/>
              <a:gd name="connsiteY195" fmla="*/ 1448914 h 2625358"/>
              <a:gd name="connsiteX196" fmla="*/ 33337 w 2505172"/>
              <a:gd name="connsiteY196" fmla="*/ 1496539 h 2625358"/>
              <a:gd name="connsiteX197" fmla="*/ 38100 w 2505172"/>
              <a:gd name="connsiteY197" fmla="*/ 1539402 h 2625358"/>
              <a:gd name="connsiteX198" fmla="*/ 42862 w 2505172"/>
              <a:gd name="connsiteY198" fmla="*/ 1591789 h 2625358"/>
              <a:gd name="connsiteX199" fmla="*/ 57150 w 2505172"/>
              <a:gd name="connsiteY199" fmla="*/ 1672752 h 2625358"/>
              <a:gd name="connsiteX200" fmla="*/ 61912 w 2505172"/>
              <a:gd name="connsiteY200" fmla="*/ 1687039 h 2625358"/>
              <a:gd name="connsiteX201" fmla="*/ 76200 w 2505172"/>
              <a:gd name="connsiteY201" fmla="*/ 1744189 h 2625358"/>
              <a:gd name="connsiteX202" fmla="*/ 80962 w 2505172"/>
              <a:gd name="connsiteY202" fmla="*/ 1758477 h 2625358"/>
              <a:gd name="connsiteX203" fmla="*/ 90487 w 2505172"/>
              <a:gd name="connsiteY203" fmla="*/ 1796577 h 2625358"/>
              <a:gd name="connsiteX204" fmla="*/ 104775 w 2505172"/>
              <a:gd name="connsiteY204" fmla="*/ 1815627 h 2625358"/>
              <a:gd name="connsiteX205" fmla="*/ 114300 w 2505172"/>
              <a:gd name="connsiteY205" fmla="*/ 1829914 h 2625358"/>
              <a:gd name="connsiteX206" fmla="*/ 123825 w 2505172"/>
              <a:gd name="connsiteY206" fmla="*/ 1858489 h 2625358"/>
              <a:gd name="connsiteX207" fmla="*/ 128587 w 2505172"/>
              <a:gd name="connsiteY207" fmla="*/ 1877539 h 2625358"/>
              <a:gd name="connsiteX208" fmla="*/ 142875 w 2505172"/>
              <a:gd name="connsiteY208" fmla="*/ 1887064 h 2625358"/>
              <a:gd name="connsiteX209" fmla="*/ 166687 w 2505172"/>
              <a:gd name="connsiteY209" fmla="*/ 1915639 h 2625358"/>
              <a:gd name="connsiteX210" fmla="*/ 176212 w 2505172"/>
              <a:gd name="connsiteY210" fmla="*/ 1929927 h 2625358"/>
              <a:gd name="connsiteX211" fmla="*/ 190500 w 2505172"/>
              <a:gd name="connsiteY211" fmla="*/ 1934689 h 2625358"/>
              <a:gd name="connsiteX212" fmla="*/ 204787 w 2505172"/>
              <a:gd name="connsiteY212" fmla="*/ 1944214 h 2625358"/>
              <a:gd name="connsiteX213" fmla="*/ 252412 w 2505172"/>
              <a:gd name="connsiteY213" fmla="*/ 1972789 h 2625358"/>
              <a:gd name="connsiteX214" fmla="*/ 266700 w 2505172"/>
              <a:gd name="connsiteY214" fmla="*/ 1987077 h 2625358"/>
              <a:gd name="connsiteX215" fmla="*/ 300037 w 2505172"/>
              <a:gd name="connsiteY215" fmla="*/ 2001364 h 2625358"/>
              <a:gd name="connsiteX216" fmla="*/ 338137 w 2505172"/>
              <a:gd name="connsiteY216" fmla="*/ 2034702 h 2625358"/>
              <a:gd name="connsiteX217" fmla="*/ 357187 w 2505172"/>
              <a:gd name="connsiteY217" fmla="*/ 2053752 h 2625358"/>
              <a:gd name="connsiteX218" fmla="*/ 381000 w 2505172"/>
              <a:gd name="connsiteY218" fmla="*/ 2068039 h 2625358"/>
              <a:gd name="connsiteX219" fmla="*/ 438150 w 2505172"/>
              <a:gd name="connsiteY219" fmla="*/ 2106139 h 2625358"/>
              <a:gd name="connsiteX220" fmla="*/ 466725 w 2505172"/>
              <a:gd name="connsiteY220" fmla="*/ 2115664 h 2625358"/>
              <a:gd name="connsiteX221" fmla="*/ 519112 w 2505172"/>
              <a:gd name="connsiteY221" fmla="*/ 2149002 h 2625358"/>
              <a:gd name="connsiteX222" fmla="*/ 576262 w 2505172"/>
              <a:gd name="connsiteY222" fmla="*/ 2177577 h 2625358"/>
              <a:gd name="connsiteX223" fmla="*/ 604837 w 2505172"/>
              <a:gd name="connsiteY223" fmla="*/ 2196627 h 2625358"/>
              <a:gd name="connsiteX224" fmla="*/ 628650 w 2505172"/>
              <a:gd name="connsiteY224" fmla="*/ 2210914 h 2625358"/>
              <a:gd name="connsiteX225" fmla="*/ 661987 w 2505172"/>
              <a:gd name="connsiteY225" fmla="*/ 2229964 h 2625358"/>
              <a:gd name="connsiteX226" fmla="*/ 690562 w 2505172"/>
              <a:gd name="connsiteY226" fmla="*/ 2249014 h 2625358"/>
              <a:gd name="connsiteX227" fmla="*/ 700087 w 2505172"/>
              <a:gd name="connsiteY227" fmla="*/ 2263302 h 2625358"/>
              <a:gd name="connsiteX228" fmla="*/ 733425 w 2505172"/>
              <a:gd name="connsiteY228" fmla="*/ 2277589 h 2625358"/>
              <a:gd name="connsiteX229" fmla="*/ 747712 w 2505172"/>
              <a:gd name="connsiteY229" fmla="*/ 2287114 h 2625358"/>
              <a:gd name="connsiteX230" fmla="*/ 795337 w 2505172"/>
              <a:gd name="connsiteY230" fmla="*/ 2315689 h 2625358"/>
              <a:gd name="connsiteX231" fmla="*/ 819150 w 2505172"/>
              <a:gd name="connsiteY231" fmla="*/ 2334739 h 2625358"/>
              <a:gd name="connsiteX232" fmla="*/ 866775 w 2505172"/>
              <a:gd name="connsiteY232" fmla="*/ 2358552 h 2625358"/>
              <a:gd name="connsiteX233" fmla="*/ 895350 w 2505172"/>
              <a:gd name="connsiteY233" fmla="*/ 2368077 h 2625358"/>
              <a:gd name="connsiteX234" fmla="*/ 909637 w 2505172"/>
              <a:gd name="connsiteY234" fmla="*/ 2377602 h 2625358"/>
              <a:gd name="connsiteX235" fmla="*/ 923925 w 2505172"/>
              <a:gd name="connsiteY235" fmla="*/ 2382364 h 2625358"/>
              <a:gd name="connsiteX236" fmla="*/ 942975 w 2505172"/>
              <a:gd name="connsiteY236" fmla="*/ 2391889 h 2625358"/>
              <a:gd name="connsiteX237" fmla="*/ 971550 w 2505172"/>
              <a:gd name="connsiteY237" fmla="*/ 2410939 h 2625358"/>
              <a:gd name="connsiteX238" fmla="*/ 1000125 w 2505172"/>
              <a:gd name="connsiteY238" fmla="*/ 2429989 h 2625358"/>
              <a:gd name="connsiteX239" fmla="*/ 1014412 w 2505172"/>
              <a:gd name="connsiteY239" fmla="*/ 2439514 h 2625358"/>
              <a:gd name="connsiteX240" fmla="*/ 1023937 w 2505172"/>
              <a:gd name="connsiteY240" fmla="*/ 2453802 h 2625358"/>
              <a:gd name="connsiteX241" fmla="*/ 1052512 w 2505172"/>
              <a:gd name="connsiteY241" fmla="*/ 2472852 h 2625358"/>
              <a:gd name="connsiteX242" fmla="*/ 1062037 w 2505172"/>
              <a:gd name="connsiteY242" fmla="*/ 2482377 h 262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2505172" h="2625358">
                <a:moveTo>
                  <a:pt x="933450" y="2444277"/>
                </a:moveTo>
                <a:cubicBezTo>
                  <a:pt x="947431" y="2447073"/>
                  <a:pt x="958733" y="2448309"/>
                  <a:pt x="971550" y="2453802"/>
                </a:cubicBezTo>
                <a:cubicBezTo>
                  <a:pt x="978075" y="2456599"/>
                  <a:pt x="984008" y="2460690"/>
                  <a:pt x="990600" y="2463327"/>
                </a:cubicBezTo>
                <a:cubicBezTo>
                  <a:pt x="999922" y="2467056"/>
                  <a:pt x="1010821" y="2467283"/>
                  <a:pt x="1019175" y="2472852"/>
                </a:cubicBezTo>
                <a:cubicBezTo>
                  <a:pt x="1028700" y="2479202"/>
                  <a:pt x="1036890" y="2488282"/>
                  <a:pt x="1047750" y="2491902"/>
                </a:cubicBezTo>
                <a:lnTo>
                  <a:pt x="1076325" y="2501427"/>
                </a:lnTo>
                <a:cubicBezTo>
                  <a:pt x="1110453" y="2552619"/>
                  <a:pt x="1079899" y="2514725"/>
                  <a:pt x="1109662" y="2539527"/>
                </a:cubicBezTo>
                <a:cubicBezTo>
                  <a:pt x="1114836" y="2543839"/>
                  <a:pt x="1118346" y="2550078"/>
                  <a:pt x="1123950" y="2553814"/>
                </a:cubicBezTo>
                <a:cubicBezTo>
                  <a:pt x="1128236" y="2556671"/>
                  <a:pt x="1154503" y="2562544"/>
                  <a:pt x="1157287" y="2563339"/>
                </a:cubicBezTo>
                <a:cubicBezTo>
                  <a:pt x="1162114" y="2564718"/>
                  <a:pt x="1166705" y="2566884"/>
                  <a:pt x="1171575" y="2568102"/>
                </a:cubicBezTo>
                <a:cubicBezTo>
                  <a:pt x="1198788" y="2574905"/>
                  <a:pt x="1189975" y="2570288"/>
                  <a:pt x="1214437" y="2577627"/>
                </a:cubicBezTo>
                <a:cubicBezTo>
                  <a:pt x="1224054" y="2580512"/>
                  <a:pt x="1233271" y="2584717"/>
                  <a:pt x="1243012" y="2587152"/>
                </a:cubicBezTo>
                <a:cubicBezTo>
                  <a:pt x="1249120" y="2588679"/>
                  <a:pt x="1269515" y="2593259"/>
                  <a:pt x="1276350" y="2596677"/>
                </a:cubicBezTo>
                <a:cubicBezTo>
                  <a:pt x="1313272" y="2615138"/>
                  <a:pt x="1269018" y="2598997"/>
                  <a:pt x="1304925" y="2610964"/>
                </a:cubicBezTo>
                <a:cubicBezTo>
                  <a:pt x="1309687" y="2614139"/>
                  <a:pt x="1313853" y="2618479"/>
                  <a:pt x="1319212" y="2620489"/>
                </a:cubicBezTo>
                <a:cubicBezTo>
                  <a:pt x="1344817" y="2630091"/>
                  <a:pt x="1368324" y="2622952"/>
                  <a:pt x="1395412" y="2620489"/>
                </a:cubicBezTo>
                <a:lnTo>
                  <a:pt x="1423987" y="2610964"/>
                </a:lnTo>
                <a:lnTo>
                  <a:pt x="1438275" y="2606202"/>
                </a:lnTo>
                <a:cubicBezTo>
                  <a:pt x="1455452" y="2594750"/>
                  <a:pt x="1468089" y="2587674"/>
                  <a:pt x="1481137" y="2568102"/>
                </a:cubicBezTo>
                <a:cubicBezTo>
                  <a:pt x="1494398" y="2548210"/>
                  <a:pt x="1486614" y="2557861"/>
                  <a:pt x="1504950" y="2539527"/>
                </a:cubicBezTo>
                <a:cubicBezTo>
                  <a:pt x="1508125" y="2533177"/>
                  <a:pt x="1510953" y="2526641"/>
                  <a:pt x="1514475" y="2520477"/>
                </a:cubicBezTo>
                <a:cubicBezTo>
                  <a:pt x="1517315" y="2515507"/>
                  <a:pt x="1521440" y="2511309"/>
                  <a:pt x="1524000" y="2506189"/>
                </a:cubicBezTo>
                <a:cubicBezTo>
                  <a:pt x="1526245" y="2501699"/>
                  <a:pt x="1526517" y="2496392"/>
                  <a:pt x="1528762" y="2491902"/>
                </a:cubicBezTo>
                <a:cubicBezTo>
                  <a:pt x="1531322" y="2486782"/>
                  <a:pt x="1535727" y="2482734"/>
                  <a:pt x="1538287" y="2477614"/>
                </a:cubicBezTo>
                <a:cubicBezTo>
                  <a:pt x="1540532" y="2473124"/>
                  <a:pt x="1539914" y="2467247"/>
                  <a:pt x="1543050" y="2463327"/>
                </a:cubicBezTo>
                <a:cubicBezTo>
                  <a:pt x="1546626" y="2458858"/>
                  <a:pt x="1552575" y="2456977"/>
                  <a:pt x="1557337" y="2453802"/>
                </a:cubicBezTo>
                <a:cubicBezTo>
                  <a:pt x="1563159" y="2442159"/>
                  <a:pt x="1567974" y="2430560"/>
                  <a:pt x="1576387" y="2420464"/>
                </a:cubicBezTo>
                <a:cubicBezTo>
                  <a:pt x="1580699" y="2415290"/>
                  <a:pt x="1585912" y="2410939"/>
                  <a:pt x="1590675" y="2406177"/>
                </a:cubicBezTo>
                <a:cubicBezTo>
                  <a:pt x="1599044" y="2381067"/>
                  <a:pt x="1589905" y="2401385"/>
                  <a:pt x="1609725" y="2377602"/>
                </a:cubicBezTo>
                <a:cubicBezTo>
                  <a:pt x="1629571" y="2353787"/>
                  <a:pt x="1607342" y="2371253"/>
                  <a:pt x="1633537" y="2353789"/>
                </a:cubicBezTo>
                <a:lnTo>
                  <a:pt x="1662112" y="2310927"/>
                </a:lnTo>
                <a:cubicBezTo>
                  <a:pt x="1665287" y="2306164"/>
                  <a:pt x="1669827" y="2302069"/>
                  <a:pt x="1671637" y="2296639"/>
                </a:cubicBezTo>
                <a:cubicBezTo>
                  <a:pt x="1678210" y="2276922"/>
                  <a:pt x="1673615" y="2286529"/>
                  <a:pt x="1685925" y="2268064"/>
                </a:cubicBezTo>
                <a:cubicBezTo>
                  <a:pt x="1700377" y="2224706"/>
                  <a:pt x="1678205" y="2293194"/>
                  <a:pt x="1695450" y="2229964"/>
                </a:cubicBezTo>
                <a:cubicBezTo>
                  <a:pt x="1698092" y="2220278"/>
                  <a:pt x="1703006" y="2211234"/>
                  <a:pt x="1704975" y="2201389"/>
                </a:cubicBezTo>
                <a:cubicBezTo>
                  <a:pt x="1706562" y="2193452"/>
                  <a:pt x="1706895" y="2185156"/>
                  <a:pt x="1709737" y="2177577"/>
                </a:cubicBezTo>
                <a:cubicBezTo>
                  <a:pt x="1711747" y="2172217"/>
                  <a:pt x="1715598" y="2167686"/>
                  <a:pt x="1719262" y="2163289"/>
                </a:cubicBezTo>
                <a:cubicBezTo>
                  <a:pt x="1730719" y="2149540"/>
                  <a:pt x="1733791" y="2148841"/>
                  <a:pt x="1747837" y="2139477"/>
                </a:cubicBezTo>
                <a:cubicBezTo>
                  <a:pt x="1752651" y="2132255"/>
                  <a:pt x="1762125" y="2120759"/>
                  <a:pt x="1762125" y="2110902"/>
                </a:cubicBezTo>
                <a:cubicBezTo>
                  <a:pt x="1762125" y="2095150"/>
                  <a:pt x="1757615" y="2070469"/>
                  <a:pt x="1752600" y="2053752"/>
                </a:cubicBezTo>
                <a:cubicBezTo>
                  <a:pt x="1749715" y="2044135"/>
                  <a:pt x="1746250" y="2034702"/>
                  <a:pt x="1743075" y="2025177"/>
                </a:cubicBezTo>
                <a:lnTo>
                  <a:pt x="1733550" y="1996602"/>
                </a:lnTo>
                <a:cubicBezTo>
                  <a:pt x="1730375" y="1980727"/>
                  <a:pt x="1737496" y="1957957"/>
                  <a:pt x="1724025" y="1948977"/>
                </a:cubicBezTo>
                <a:cubicBezTo>
                  <a:pt x="1705560" y="1936667"/>
                  <a:pt x="1715167" y="1941262"/>
                  <a:pt x="1695450" y="1934689"/>
                </a:cubicBezTo>
                <a:cubicBezTo>
                  <a:pt x="1693862" y="1929927"/>
                  <a:pt x="1690687" y="1925422"/>
                  <a:pt x="1690687" y="1920402"/>
                </a:cubicBezTo>
                <a:cubicBezTo>
                  <a:pt x="1690687" y="1910746"/>
                  <a:pt x="1691132" y="1900464"/>
                  <a:pt x="1695450" y="1891827"/>
                </a:cubicBezTo>
                <a:cubicBezTo>
                  <a:pt x="1699143" y="1884441"/>
                  <a:pt x="1717263" y="1879793"/>
                  <a:pt x="1724025" y="1877539"/>
                </a:cubicBezTo>
                <a:cubicBezTo>
                  <a:pt x="1725991" y="1877690"/>
                  <a:pt x="1782054" y="1876969"/>
                  <a:pt x="1800225" y="1887064"/>
                </a:cubicBezTo>
                <a:cubicBezTo>
                  <a:pt x="1810232" y="1892623"/>
                  <a:pt x="1819275" y="1899764"/>
                  <a:pt x="1828800" y="1906114"/>
                </a:cubicBezTo>
                <a:lnTo>
                  <a:pt x="1857375" y="1925164"/>
                </a:lnTo>
                <a:lnTo>
                  <a:pt x="1885950" y="1934689"/>
                </a:lnTo>
                <a:cubicBezTo>
                  <a:pt x="1925637" y="1933102"/>
                  <a:pt x="1966659" y="1940253"/>
                  <a:pt x="2005012" y="1929927"/>
                </a:cubicBezTo>
                <a:cubicBezTo>
                  <a:pt x="2014336" y="1927417"/>
                  <a:pt x="2009775" y="1911008"/>
                  <a:pt x="2009775" y="1901352"/>
                </a:cubicBezTo>
                <a:cubicBezTo>
                  <a:pt x="2009775" y="1859451"/>
                  <a:pt x="2005265" y="1874291"/>
                  <a:pt x="2000250" y="1844202"/>
                </a:cubicBezTo>
                <a:cubicBezTo>
                  <a:pt x="1998146" y="1831577"/>
                  <a:pt x="1997777" y="1818694"/>
                  <a:pt x="1995487" y="1806102"/>
                </a:cubicBezTo>
                <a:cubicBezTo>
                  <a:pt x="1994589" y="1801163"/>
                  <a:pt x="1992104" y="1796641"/>
                  <a:pt x="1990725" y="1791814"/>
                </a:cubicBezTo>
                <a:cubicBezTo>
                  <a:pt x="1988927" y="1785520"/>
                  <a:pt x="1987550" y="1779114"/>
                  <a:pt x="1985962" y="1772764"/>
                </a:cubicBezTo>
                <a:cubicBezTo>
                  <a:pt x="1987550" y="1758477"/>
                  <a:pt x="1989220" y="1744198"/>
                  <a:pt x="1990725" y="1729902"/>
                </a:cubicBezTo>
                <a:cubicBezTo>
                  <a:pt x="1992395" y="1714036"/>
                  <a:pt x="1993061" y="1698046"/>
                  <a:pt x="1995487" y="1682277"/>
                </a:cubicBezTo>
                <a:cubicBezTo>
                  <a:pt x="1996250" y="1677315"/>
                  <a:pt x="1998871" y="1672816"/>
                  <a:pt x="2000250" y="1667989"/>
                </a:cubicBezTo>
                <a:cubicBezTo>
                  <a:pt x="2002048" y="1661695"/>
                  <a:pt x="2003841" y="1655379"/>
                  <a:pt x="2005012" y="1648939"/>
                </a:cubicBezTo>
                <a:cubicBezTo>
                  <a:pt x="2007020" y="1637895"/>
                  <a:pt x="2008187" y="1626714"/>
                  <a:pt x="2009775" y="1615602"/>
                </a:cubicBezTo>
                <a:cubicBezTo>
                  <a:pt x="2008187" y="1598139"/>
                  <a:pt x="2009829" y="1580074"/>
                  <a:pt x="2005012" y="1563214"/>
                </a:cubicBezTo>
                <a:cubicBezTo>
                  <a:pt x="2003162" y="1556738"/>
                  <a:pt x="1992046" y="1555531"/>
                  <a:pt x="1990725" y="1548927"/>
                </a:cubicBezTo>
                <a:cubicBezTo>
                  <a:pt x="1988497" y="1537786"/>
                  <a:pt x="1993237" y="1510722"/>
                  <a:pt x="2005012" y="1501302"/>
                </a:cubicBezTo>
                <a:cubicBezTo>
                  <a:pt x="2008932" y="1498166"/>
                  <a:pt x="2014537" y="1498127"/>
                  <a:pt x="2019300" y="1496539"/>
                </a:cubicBezTo>
                <a:cubicBezTo>
                  <a:pt x="2022475" y="1491777"/>
                  <a:pt x="2025161" y="1486649"/>
                  <a:pt x="2028825" y="1482252"/>
                </a:cubicBezTo>
                <a:cubicBezTo>
                  <a:pt x="2033137" y="1477078"/>
                  <a:pt x="2039376" y="1473568"/>
                  <a:pt x="2043112" y="1467964"/>
                </a:cubicBezTo>
                <a:cubicBezTo>
                  <a:pt x="2052971" y="1453176"/>
                  <a:pt x="2041344" y="1452234"/>
                  <a:pt x="2057400" y="1439389"/>
                </a:cubicBezTo>
                <a:cubicBezTo>
                  <a:pt x="2061320" y="1436253"/>
                  <a:pt x="2066925" y="1436214"/>
                  <a:pt x="2071687" y="1434627"/>
                </a:cubicBezTo>
                <a:cubicBezTo>
                  <a:pt x="2080070" y="1409479"/>
                  <a:pt x="2073665" y="1424515"/>
                  <a:pt x="2095500" y="1391764"/>
                </a:cubicBezTo>
                <a:lnTo>
                  <a:pt x="2105025" y="1377477"/>
                </a:lnTo>
                <a:cubicBezTo>
                  <a:pt x="2106612" y="1372714"/>
                  <a:pt x="2106651" y="1367109"/>
                  <a:pt x="2109787" y="1363189"/>
                </a:cubicBezTo>
                <a:cubicBezTo>
                  <a:pt x="2113363" y="1358719"/>
                  <a:pt x="2121041" y="1358518"/>
                  <a:pt x="2124075" y="1353664"/>
                </a:cubicBezTo>
                <a:cubicBezTo>
                  <a:pt x="2152414" y="1308323"/>
                  <a:pt x="2115553" y="1337121"/>
                  <a:pt x="2147887" y="1315564"/>
                </a:cubicBezTo>
                <a:cubicBezTo>
                  <a:pt x="2151062" y="1310802"/>
                  <a:pt x="2154852" y="1306396"/>
                  <a:pt x="2157412" y="1301277"/>
                </a:cubicBezTo>
                <a:cubicBezTo>
                  <a:pt x="2159657" y="1296787"/>
                  <a:pt x="2160796" y="1291816"/>
                  <a:pt x="2162175" y="1286989"/>
                </a:cubicBezTo>
                <a:cubicBezTo>
                  <a:pt x="2171584" y="1254058"/>
                  <a:pt x="2162711" y="1279548"/>
                  <a:pt x="2171700" y="1234602"/>
                </a:cubicBezTo>
                <a:cubicBezTo>
                  <a:pt x="2172685" y="1229679"/>
                  <a:pt x="2175373" y="1225215"/>
                  <a:pt x="2176462" y="1220314"/>
                </a:cubicBezTo>
                <a:cubicBezTo>
                  <a:pt x="2178557" y="1210888"/>
                  <a:pt x="2178883" y="1201107"/>
                  <a:pt x="2181225" y="1191739"/>
                </a:cubicBezTo>
                <a:cubicBezTo>
                  <a:pt x="2183660" y="1181999"/>
                  <a:pt x="2187575" y="1172689"/>
                  <a:pt x="2190750" y="1163164"/>
                </a:cubicBezTo>
                <a:lnTo>
                  <a:pt x="2205037" y="1120302"/>
                </a:lnTo>
                <a:cubicBezTo>
                  <a:pt x="2206625" y="1115539"/>
                  <a:pt x="2208711" y="1110915"/>
                  <a:pt x="2209800" y="1106014"/>
                </a:cubicBezTo>
                <a:lnTo>
                  <a:pt x="2219325" y="1063152"/>
                </a:lnTo>
                <a:cubicBezTo>
                  <a:pt x="2220912" y="1045689"/>
                  <a:pt x="2222742" y="1028247"/>
                  <a:pt x="2224087" y="1010764"/>
                </a:cubicBezTo>
                <a:cubicBezTo>
                  <a:pt x="2225917" y="986969"/>
                  <a:pt x="2226215" y="963046"/>
                  <a:pt x="2228850" y="939327"/>
                </a:cubicBezTo>
                <a:cubicBezTo>
                  <a:pt x="2229404" y="934337"/>
                  <a:pt x="2232233" y="929866"/>
                  <a:pt x="2233612" y="925039"/>
                </a:cubicBezTo>
                <a:cubicBezTo>
                  <a:pt x="2235410" y="918745"/>
                  <a:pt x="2236577" y="912283"/>
                  <a:pt x="2238375" y="905989"/>
                </a:cubicBezTo>
                <a:cubicBezTo>
                  <a:pt x="2239754" y="901162"/>
                  <a:pt x="2241919" y="896572"/>
                  <a:pt x="2243137" y="891702"/>
                </a:cubicBezTo>
                <a:cubicBezTo>
                  <a:pt x="2245100" y="883849"/>
                  <a:pt x="2245937" y="875742"/>
                  <a:pt x="2247900" y="867889"/>
                </a:cubicBezTo>
                <a:cubicBezTo>
                  <a:pt x="2249118" y="863019"/>
                  <a:pt x="2251444" y="858472"/>
                  <a:pt x="2252662" y="853602"/>
                </a:cubicBezTo>
                <a:cubicBezTo>
                  <a:pt x="2254625" y="845749"/>
                  <a:pt x="2255669" y="837691"/>
                  <a:pt x="2257425" y="829789"/>
                </a:cubicBezTo>
                <a:cubicBezTo>
                  <a:pt x="2262224" y="808192"/>
                  <a:pt x="2263795" y="805914"/>
                  <a:pt x="2271712" y="782164"/>
                </a:cubicBezTo>
                <a:cubicBezTo>
                  <a:pt x="2273300" y="777402"/>
                  <a:pt x="2272298" y="770662"/>
                  <a:pt x="2276475" y="767877"/>
                </a:cubicBezTo>
                <a:cubicBezTo>
                  <a:pt x="2294939" y="755567"/>
                  <a:pt x="2285332" y="760162"/>
                  <a:pt x="2305050" y="753589"/>
                </a:cubicBezTo>
                <a:cubicBezTo>
                  <a:pt x="2309812" y="755177"/>
                  <a:pt x="2317092" y="762842"/>
                  <a:pt x="2319337" y="758352"/>
                </a:cubicBezTo>
                <a:cubicBezTo>
                  <a:pt x="2321897" y="753232"/>
                  <a:pt x="2311622" y="749494"/>
                  <a:pt x="2309812" y="744064"/>
                </a:cubicBezTo>
                <a:cubicBezTo>
                  <a:pt x="2306759" y="734903"/>
                  <a:pt x="2307145" y="724915"/>
                  <a:pt x="2305050" y="715489"/>
                </a:cubicBezTo>
                <a:cubicBezTo>
                  <a:pt x="2303961" y="710589"/>
                  <a:pt x="2301666" y="706029"/>
                  <a:pt x="2300287" y="701202"/>
                </a:cubicBezTo>
                <a:cubicBezTo>
                  <a:pt x="2298489" y="694908"/>
                  <a:pt x="2297112" y="688502"/>
                  <a:pt x="2295525" y="682152"/>
                </a:cubicBezTo>
                <a:cubicBezTo>
                  <a:pt x="2297112" y="677389"/>
                  <a:pt x="2297151" y="671784"/>
                  <a:pt x="2300287" y="667864"/>
                </a:cubicBezTo>
                <a:cubicBezTo>
                  <a:pt x="2303863" y="663394"/>
                  <a:pt x="2309455" y="660899"/>
                  <a:pt x="2314575" y="658339"/>
                </a:cubicBezTo>
                <a:cubicBezTo>
                  <a:pt x="2322574" y="654340"/>
                  <a:pt x="2340288" y="651101"/>
                  <a:pt x="2347912" y="648814"/>
                </a:cubicBezTo>
                <a:cubicBezTo>
                  <a:pt x="2357529" y="645929"/>
                  <a:pt x="2366642" y="641258"/>
                  <a:pt x="2376487" y="639289"/>
                </a:cubicBezTo>
                <a:cubicBezTo>
                  <a:pt x="2384425" y="637702"/>
                  <a:pt x="2392447" y="636490"/>
                  <a:pt x="2400300" y="634527"/>
                </a:cubicBezTo>
                <a:cubicBezTo>
                  <a:pt x="2424237" y="628543"/>
                  <a:pt x="2405598" y="631877"/>
                  <a:pt x="2428875" y="620239"/>
                </a:cubicBezTo>
                <a:cubicBezTo>
                  <a:pt x="2433365" y="617994"/>
                  <a:pt x="2438400" y="617064"/>
                  <a:pt x="2443162" y="615477"/>
                </a:cubicBezTo>
                <a:cubicBezTo>
                  <a:pt x="2447925" y="612302"/>
                  <a:pt x="2452330" y="608512"/>
                  <a:pt x="2457450" y="605952"/>
                </a:cubicBezTo>
                <a:cubicBezTo>
                  <a:pt x="2461940" y="603707"/>
                  <a:pt x="2468187" y="604739"/>
                  <a:pt x="2471737" y="601189"/>
                </a:cubicBezTo>
                <a:cubicBezTo>
                  <a:pt x="2497137" y="575789"/>
                  <a:pt x="2452688" y="594840"/>
                  <a:pt x="2490787" y="582139"/>
                </a:cubicBezTo>
                <a:cubicBezTo>
                  <a:pt x="2494104" y="577163"/>
                  <a:pt x="2506389" y="561451"/>
                  <a:pt x="2505075" y="553564"/>
                </a:cubicBezTo>
                <a:cubicBezTo>
                  <a:pt x="2504134" y="547918"/>
                  <a:pt x="2498725" y="544039"/>
                  <a:pt x="2495550" y="539277"/>
                </a:cubicBezTo>
                <a:cubicBezTo>
                  <a:pt x="2436401" y="544206"/>
                  <a:pt x="2397433" y="549912"/>
                  <a:pt x="2333625" y="539277"/>
                </a:cubicBezTo>
                <a:cubicBezTo>
                  <a:pt x="2327979" y="538336"/>
                  <a:pt x="2327275" y="529752"/>
                  <a:pt x="2324100" y="524989"/>
                </a:cubicBezTo>
                <a:cubicBezTo>
                  <a:pt x="2322290" y="515938"/>
                  <a:pt x="2319455" y="496648"/>
                  <a:pt x="2314575" y="486889"/>
                </a:cubicBezTo>
                <a:cubicBezTo>
                  <a:pt x="2312015" y="481770"/>
                  <a:pt x="2307610" y="477721"/>
                  <a:pt x="2305050" y="472602"/>
                </a:cubicBezTo>
                <a:cubicBezTo>
                  <a:pt x="2302805" y="468112"/>
                  <a:pt x="2303837" y="461864"/>
                  <a:pt x="2300287" y="458314"/>
                </a:cubicBezTo>
                <a:cubicBezTo>
                  <a:pt x="2296737" y="454764"/>
                  <a:pt x="2290762" y="455139"/>
                  <a:pt x="2286000" y="453552"/>
                </a:cubicBezTo>
                <a:cubicBezTo>
                  <a:pt x="2274628" y="419437"/>
                  <a:pt x="2290886" y="458462"/>
                  <a:pt x="2266950" y="429739"/>
                </a:cubicBezTo>
                <a:cubicBezTo>
                  <a:pt x="2262405" y="424285"/>
                  <a:pt x="2260600" y="417039"/>
                  <a:pt x="2257425" y="410689"/>
                </a:cubicBezTo>
                <a:cubicBezTo>
                  <a:pt x="2257141" y="406713"/>
                  <a:pt x="2256613" y="345294"/>
                  <a:pt x="2247900" y="324964"/>
                </a:cubicBezTo>
                <a:cubicBezTo>
                  <a:pt x="2245645" y="319703"/>
                  <a:pt x="2241550" y="315439"/>
                  <a:pt x="2238375" y="310677"/>
                </a:cubicBezTo>
                <a:cubicBezTo>
                  <a:pt x="2237345" y="306559"/>
                  <a:pt x="2231884" y="282649"/>
                  <a:pt x="2228850" y="277339"/>
                </a:cubicBezTo>
                <a:cubicBezTo>
                  <a:pt x="2224912" y="270447"/>
                  <a:pt x="2219325" y="264639"/>
                  <a:pt x="2214562" y="258289"/>
                </a:cubicBezTo>
                <a:cubicBezTo>
                  <a:pt x="2203036" y="223708"/>
                  <a:pt x="2219539" y="268200"/>
                  <a:pt x="2195512" y="224952"/>
                </a:cubicBezTo>
                <a:cubicBezTo>
                  <a:pt x="2191360" y="217479"/>
                  <a:pt x="2190518" y="208389"/>
                  <a:pt x="2185987" y="201139"/>
                </a:cubicBezTo>
                <a:cubicBezTo>
                  <a:pt x="2182418" y="195428"/>
                  <a:pt x="2176083" y="191966"/>
                  <a:pt x="2171700" y="186852"/>
                </a:cubicBezTo>
                <a:cubicBezTo>
                  <a:pt x="2130630" y="138938"/>
                  <a:pt x="2180852" y="189717"/>
                  <a:pt x="2143125" y="158277"/>
                </a:cubicBezTo>
                <a:cubicBezTo>
                  <a:pt x="2137951" y="153965"/>
                  <a:pt x="2134969" y="146776"/>
                  <a:pt x="2128837" y="143989"/>
                </a:cubicBezTo>
                <a:cubicBezTo>
                  <a:pt x="2116920" y="138572"/>
                  <a:pt x="2102892" y="139326"/>
                  <a:pt x="2090737" y="134464"/>
                </a:cubicBezTo>
                <a:cubicBezTo>
                  <a:pt x="2082800" y="131289"/>
                  <a:pt x="2074571" y="128762"/>
                  <a:pt x="2066925" y="124939"/>
                </a:cubicBezTo>
                <a:cubicBezTo>
                  <a:pt x="2061805" y="122379"/>
                  <a:pt x="2057898" y="117669"/>
                  <a:pt x="2052637" y="115414"/>
                </a:cubicBezTo>
                <a:cubicBezTo>
                  <a:pt x="2046621" y="112836"/>
                  <a:pt x="2039856" y="112533"/>
                  <a:pt x="2033587" y="110652"/>
                </a:cubicBezTo>
                <a:cubicBezTo>
                  <a:pt x="2023970" y="107767"/>
                  <a:pt x="2014537" y="104302"/>
                  <a:pt x="2005012" y="101127"/>
                </a:cubicBezTo>
                <a:cubicBezTo>
                  <a:pt x="2000250" y="99539"/>
                  <a:pt x="1994902" y="99149"/>
                  <a:pt x="1990725" y="96364"/>
                </a:cubicBezTo>
                <a:cubicBezTo>
                  <a:pt x="1985962" y="93189"/>
                  <a:pt x="1981867" y="88649"/>
                  <a:pt x="1976437" y="86839"/>
                </a:cubicBezTo>
                <a:cubicBezTo>
                  <a:pt x="1967276" y="83786"/>
                  <a:pt x="1957444" y="83275"/>
                  <a:pt x="1947862" y="82077"/>
                </a:cubicBezTo>
                <a:cubicBezTo>
                  <a:pt x="1921178" y="78742"/>
                  <a:pt x="1868254" y="74649"/>
                  <a:pt x="1843087" y="72552"/>
                </a:cubicBezTo>
                <a:cubicBezTo>
                  <a:pt x="1770271" y="57987"/>
                  <a:pt x="1884947" y="80322"/>
                  <a:pt x="1781175" y="63027"/>
                </a:cubicBezTo>
                <a:cubicBezTo>
                  <a:pt x="1774719" y="61951"/>
                  <a:pt x="1768594" y="59259"/>
                  <a:pt x="1762125" y="58264"/>
                </a:cubicBezTo>
                <a:cubicBezTo>
                  <a:pt x="1729062" y="53177"/>
                  <a:pt x="1677960" y="50622"/>
                  <a:pt x="1647825" y="48739"/>
                </a:cubicBezTo>
                <a:lnTo>
                  <a:pt x="1490662" y="39214"/>
                </a:lnTo>
                <a:cubicBezTo>
                  <a:pt x="1481137" y="36039"/>
                  <a:pt x="1472016" y="31178"/>
                  <a:pt x="1462087" y="29689"/>
                </a:cubicBezTo>
                <a:cubicBezTo>
                  <a:pt x="1440052" y="26384"/>
                  <a:pt x="1417617" y="26777"/>
                  <a:pt x="1395412" y="24927"/>
                </a:cubicBezTo>
                <a:cubicBezTo>
                  <a:pt x="1379513" y="23602"/>
                  <a:pt x="1363662" y="21752"/>
                  <a:pt x="1347787" y="20164"/>
                </a:cubicBezTo>
                <a:cubicBezTo>
                  <a:pt x="1224479" y="-20936"/>
                  <a:pt x="1134043" y="13145"/>
                  <a:pt x="971550" y="15402"/>
                </a:cubicBezTo>
                <a:cubicBezTo>
                  <a:pt x="944464" y="19271"/>
                  <a:pt x="927777" y="21853"/>
                  <a:pt x="900112" y="24927"/>
                </a:cubicBezTo>
                <a:cubicBezTo>
                  <a:pt x="873744" y="27857"/>
                  <a:pt x="849542" y="28756"/>
                  <a:pt x="823912" y="34452"/>
                </a:cubicBezTo>
                <a:cubicBezTo>
                  <a:pt x="804743" y="38712"/>
                  <a:pt x="785812" y="43977"/>
                  <a:pt x="766762" y="48739"/>
                </a:cubicBezTo>
                <a:cubicBezTo>
                  <a:pt x="760412" y="50327"/>
                  <a:pt x="754130" y="52218"/>
                  <a:pt x="747712" y="53502"/>
                </a:cubicBezTo>
                <a:cubicBezTo>
                  <a:pt x="739775" y="55089"/>
                  <a:pt x="731709" y="56134"/>
                  <a:pt x="723900" y="58264"/>
                </a:cubicBezTo>
                <a:cubicBezTo>
                  <a:pt x="714214" y="60906"/>
                  <a:pt x="695325" y="67789"/>
                  <a:pt x="695325" y="67789"/>
                </a:cubicBezTo>
                <a:cubicBezTo>
                  <a:pt x="623112" y="115931"/>
                  <a:pt x="697223" y="63826"/>
                  <a:pt x="652462" y="101127"/>
                </a:cubicBezTo>
                <a:cubicBezTo>
                  <a:pt x="648065" y="104791"/>
                  <a:pt x="642572" y="106988"/>
                  <a:pt x="638175" y="110652"/>
                </a:cubicBezTo>
                <a:cubicBezTo>
                  <a:pt x="633001" y="114964"/>
                  <a:pt x="629775" y="121668"/>
                  <a:pt x="623887" y="124939"/>
                </a:cubicBezTo>
                <a:cubicBezTo>
                  <a:pt x="615110" y="129815"/>
                  <a:pt x="595312" y="134464"/>
                  <a:pt x="595312" y="134464"/>
                </a:cubicBezTo>
                <a:cubicBezTo>
                  <a:pt x="592137" y="139227"/>
                  <a:pt x="590550" y="145577"/>
                  <a:pt x="585787" y="148752"/>
                </a:cubicBezTo>
                <a:cubicBezTo>
                  <a:pt x="580341" y="152383"/>
                  <a:pt x="573006" y="151633"/>
                  <a:pt x="566737" y="153514"/>
                </a:cubicBezTo>
                <a:cubicBezTo>
                  <a:pt x="557120" y="156399"/>
                  <a:pt x="547687" y="159864"/>
                  <a:pt x="538162" y="163039"/>
                </a:cubicBezTo>
                <a:cubicBezTo>
                  <a:pt x="533400" y="164627"/>
                  <a:pt x="528052" y="165017"/>
                  <a:pt x="523875" y="167802"/>
                </a:cubicBezTo>
                <a:cubicBezTo>
                  <a:pt x="519112" y="170977"/>
                  <a:pt x="515109" y="175821"/>
                  <a:pt x="509587" y="177327"/>
                </a:cubicBezTo>
                <a:cubicBezTo>
                  <a:pt x="497239" y="180694"/>
                  <a:pt x="484187" y="180502"/>
                  <a:pt x="471487" y="182089"/>
                </a:cubicBezTo>
                <a:cubicBezTo>
                  <a:pt x="435574" y="194062"/>
                  <a:pt x="478451" y="176519"/>
                  <a:pt x="447675" y="201139"/>
                </a:cubicBezTo>
                <a:cubicBezTo>
                  <a:pt x="443755" y="204275"/>
                  <a:pt x="438150" y="204314"/>
                  <a:pt x="433387" y="205902"/>
                </a:cubicBezTo>
                <a:cubicBezTo>
                  <a:pt x="422275" y="217014"/>
                  <a:pt x="409479" y="226667"/>
                  <a:pt x="400050" y="239239"/>
                </a:cubicBezTo>
                <a:cubicBezTo>
                  <a:pt x="395287" y="245589"/>
                  <a:pt x="391375" y="252676"/>
                  <a:pt x="385762" y="258289"/>
                </a:cubicBezTo>
                <a:cubicBezTo>
                  <a:pt x="380149" y="263902"/>
                  <a:pt x="372739" y="267411"/>
                  <a:pt x="366712" y="272577"/>
                </a:cubicBezTo>
                <a:cubicBezTo>
                  <a:pt x="361598" y="276960"/>
                  <a:pt x="357599" y="282552"/>
                  <a:pt x="352425" y="286864"/>
                </a:cubicBezTo>
                <a:cubicBezTo>
                  <a:pt x="337680" y="299152"/>
                  <a:pt x="336128" y="293487"/>
                  <a:pt x="323850" y="310677"/>
                </a:cubicBezTo>
                <a:cubicBezTo>
                  <a:pt x="319724" y="316454"/>
                  <a:pt x="317847" y="323563"/>
                  <a:pt x="314325" y="329727"/>
                </a:cubicBezTo>
                <a:cubicBezTo>
                  <a:pt x="311485" y="334697"/>
                  <a:pt x="307640" y="339044"/>
                  <a:pt x="304800" y="344014"/>
                </a:cubicBezTo>
                <a:cubicBezTo>
                  <a:pt x="301278" y="350178"/>
                  <a:pt x="298928" y="356976"/>
                  <a:pt x="295275" y="363064"/>
                </a:cubicBezTo>
                <a:cubicBezTo>
                  <a:pt x="287580" y="375890"/>
                  <a:pt x="268781" y="400786"/>
                  <a:pt x="261937" y="415452"/>
                </a:cubicBezTo>
                <a:cubicBezTo>
                  <a:pt x="254706" y="430946"/>
                  <a:pt x="250533" y="447784"/>
                  <a:pt x="242887" y="463077"/>
                </a:cubicBezTo>
                <a:cubicBezTo>
                  <a:pt x="239712" y="469427"/>
                  <a:pt x="236159" y="475601"/>
                  <a:pt x="233362" y="482127"/>
                </a:cubicBezTo>
                <a:cubicBezTo>
                  <a:pt x="231385" y="486741"/>
                  <a:pt x="230363" y="491714"/>
                  <a:pt x="228600" y="496414"/>
                </a:cubicBezTo>
                <a:cubicBezTo>
                  <a:pt x="225598" y="504419"/>
                  <a:pt x="222250" y="512289"/>
                  <a:pt x="219075" y="520227"/>
                </a:cubicBezTo>
                <a:cubicBezTo>
                  <a:pt x="216701" y="536841"/>
                  <a:pt x="216475" y="552616"/>
                  <a:pt x="209550" y="567852"/>
                </a:cubicBezTo>
                <a:cubicBezTo>
                  <a:pt x="203675" y="580778"/>
                  <a:pt x="194991" y="592482"/>
                  <a:pt x="190500" y="605952"/>
                </a:cubicBezTo>
                <a:cubicBezTo>
                  <a:pt x="188912" y="610714"/>
                  <a:pt x="187116" y="615412"/>
                  <a:pt x="185737" y="620239"/>
                </a:cubicBezTo>
                <a:cubicBezTo>
                  <a:pt x="183939" y="626533"/>
                  <a:pt x="183273" y="633160"/>
                  <a:pt x="180975" y="639289"/>
                </a:cubicBezTo>
                <a:cubicBezTo>
                  <a:pt x="178482" y="645937"/>
                  <a:pt x="173943" y="651692"/>
                  <a:pt x="171450" y="658339"/>
                </a:cubicBezTo>
                <a:cubicBezTo>
                  <a:pt x="169152" y="664468"/>
                  <a:pt x="169205" y="671347"/>
                  <a:pt x="166687" y="677389"/>
                </a:cubicBezTo>
                <a:cubicBezTo>
                  <a:pt x="161226" y="690496"/>
                  <a:pt x="152489" y="702145"/>
                  <a:pt x="147637" y="715489"/>
                </a:cubicBezTo>
                <a:cubicBezTo>
                  <a:pt x="141287" y="732952"/>
                  <a:pt x="135488" y="750625"/>
                  <a:pt x="128587" y="767877"/>
                </a:cubicBezTo>
                <a:cubicBezTo>
                  <a:pt x="125950" y="774469"/>
                  <a:pt x="121859" y="780402"/>
                  <a:pt x="119062" y="786927"/>
                </a:cubicBezTo>
                <a:cubicBezTo>
                  <a:pt x="93398" y="846811"/>
                  <a:pt x="111973" y="818604"/>
                  <a:pt x="85725" y="853602"/>
                </a:cubicBezTo>
                <a:cubicBezTo>
                  <a:pt x="76197" y="901237"/>
                  <a:pt x="88500" y="853609"/>
                  <a:pt x="66675" y="901227"/>
                </a:cubicBezTo>
                <a:cubicBezTo>
                  <a:pt x="53039" y="930978"/>
                  <a:pt x="38925" y="960667"/>
                  <a:pt x="28575" y="991714"/>
                </a:cubicBezTo>
                <a:cubicBezTo>
                  <a:pt x="26987" y="996477"/>
                  <a:pt x="24878" y="1001096"/>
                  <a:pt x="23812" y="1006002"/>
                </a:cubicBezTo>
                <a:cubicBezTo>
                  <a:pt x="16934" y="1037642"/>
                  <a:pt x="11112" y="1069502"/>
                  <a:pt x="4762" y="1101252"/>
                </a:cubicBezTo>
                <a:lnTo>
                  <a:pt x="0" y="1125064"/>
                </a:lnTo>
                <a:cubicBezTo>
                  <a:pt x="1587" y="1206027"/>
                  <a:pt x="506" y="1287086"/>
                  <a:pt x="4762" y="1367952"/>
                </a:cubicBezTo>
                <a:cubicBezTo>
                  <a:pt x="5290" y="1377978"/>
                  <a:pt x="14287" y="1396527"/>
                  <a:pt x="14287" y="1396527"/>
                </a:cubicBezTo>
                <a:cubicBezTo>
                  <a:pt x="15875" y="1409227"/>
                  <a:pt x="16760" y="1422035"/>
                  <a:pt x="19050" y="1434627"/>
                </a:cubicBezTo>
                <a:cubicBezTo>
                  <a:pt x="19948" y="1439566"/>
                  <a:pt x="22683" y="1444023"/>
                  <a:pt x="23812" y="1448914"/>
                </a:cubicBezTo>
                <a:cubicBezTo>
                  <a:pt x="27452" y="1464689"/>
                  <a:pt x="31549" y="1480449"/>
                  <a:pt x="33337" y="1496539"/>
                </a:cubicBezTo>
                <a:cubicBezTo>
                  <a:pt x="34925" y="1510827"/>
                  <a:pt x="36670" y="1525098"/>
                  <a:pt x="38100" y="1539402"/>
                </a:cubicBezTo>
                <a:cubicBezTo>
                  <a:pt x="39845" y="1556849"/>
                  <a:pt x="40594" y="1574402"/>
                  <a:pt x="42862" y="1591789"/>
                </a:cubicBezTo>
                <a:cubicBezTo>
                  <a:pt x="43222" y="1594548"/>
                  <a:pt x="52998" y="1656146"/>
                  <a:pt x="57150" y="1672752"/>
                </a:cubicBezTo>
                <a:cubicBezTo>
                  <a:pt x="58368" y="1677622"/>
                  <a:pt x="60694" y="1682169"/>
                  <a:pt x="61912" y="1687039"/>
                </a:cubicBezTo>
                <a:cubicBezTo>
                  <a:pt x="77428" y="1749103"/>
                  <a:pt x="52335" y="1664637"/>
                  <a:pt x="76200" y="1744189"/>
                </a:cubicBezTo>
                <a:cubicBezTo>
                  <a:pt x="77643" y="1748998"/>
                  <a:pt x="79744" y="1753607"/>
                  <a:pt x="80962" y="1758477"/>
                </a:cubicBezTo>
                <a:cubicBezTo>
                  <a:pt x="82702" y="1765438"/>
                  <a:pt x="85651" y="1788114"/>
                  <a:pt x="90487" y="1796577"/>
                </a:cubicBezTo>
                <a:cubicBezTo>
                  <a:pt x="94425" y="1803469"/>
                  <a:pt x="100161" y="1809168"/>
                  <a:pt x="104775" y="1815627"/>
                </a:cubicBezTo>
                <a:cubicBezTo>
                  <a:pt x="108102" y="1820284"/>
                  <a:pt x="111125" y="1825152"/>
                  <a:pt x="114300" y="1829914"/>
                </a:cubicBezTo>
                <a:cubicBezTo>
                  <a:pt x="117475" y="1839439"/>
                  <a:pt x="121390" y="1848748"/>
                  <a:pt x="123825" y="1858489"/>
                </a:cubicBezTo>
                <a:cubicBezTo>
                  <a:pt x="125412" y="1864839"/>
                  <a:pt x="124956" y="1872093"/>
                  <a:pt x="128587" y="1877539"/>
                </a:cubicBezTo>
                <a:cubicBezTo>
                  <a:pt x="131762" y="1882302"/>
                  <a:pt x="138112" y="1883889"/>
                  <a:pt x="142875" y="1887064"/>
                </a:cubicBezTo>
                <a:cubicBezTo>
                  <a:pt x="166524" y="1922539"/>
                  <a:pt x="136129" y="1878969"/>
                  <a:pt x="166687" y="1915639"/>
                </a:cubicBezTo>
                <a:cubicBezTo>
                  <a:pt x="170351" y="1920036"/>
                  <a:pt x="171742" y="1926351"/>
                  <a:pt x="176212" y="1929927"/>
                </a:cubicBezTo>
                <a:cubicBezTo>
                  <a:pt x="180132" y="1933063"/>
                  <a:pt x="185737" y="1933102"/>
                  <a:pt x="190500" y="1934689"/>
                </a:cubicBezTo>
                <a:cubicBezTo>
                  <a:pt x="195262" y="1937864"/>
                  <a:pt x="199817" y="1941374"/>
                  <a:pt x="204787" y="1944214"/>
                </a:cubicBezTo>
                <a:cubicBezTo>
                  <a:pt x="222325" y="1954236"/>
                  <a:pt x="236878" y="1957255"/>
                  <a:pt x="252412" y="1972789"/>
                </a:cubicBezTo>
                <a:cubicBezTo>
                  <a:pt x="257175" y="1977552"/>
                  <a:pt x="261219" y="1983162"/>
                  <a:pt x="266700" y="1987077"/>
                </a:cubicBezTo>
                <a:cubicBezTo>
                  <a:pt x="276999" y="1994434"/>
                  <a:pt x="288377" y="1997478"/>
                  <a:pt x="300037" y="2001364"/>
                </a:cubicBezTo>
                <a:cubicBezTo>
                  <a:pt x="312737" y="2012477"/>
                  <a:pt x="325697" y="2023299"/>
                  <a:pt x="338137" y="2034702"/>
                </a:cubicBezTo>
                <a:cubicBezTo>
                  <a:pt x="344757" y="2040770"/>
                  <a:pt x="350098" y="2048239"/>
                  <a:pt x="357187" y="2053752"/>
                </a:cubicBezTo>
                <a:cubicBezTo>
                  <a:pt x="364494" y="2059435"/>
                  <a:pt x="373298" y="2062904"/>
                  <a:pt x="381000" y="2068039"/>
                </a:cubicBezTo>
                <a:cubicBezTo>
                  <a:pt x="409733" y="2087194"/>
                  <a:pt x="397655" y="2085892"/>
                  <a:pt x="438150" y="2106139"/>
                </a:cubicBezTo>
                <a:cubicBezTo>
                  <a:pt x="447130" y="2110629"/>
                  <a:pt x="457200" y="2112489"/>
                  <a:pt x="466725" y="2115664"/>
                </a:cubicBezTo>
                <a:cubicBezTo>
                  <a:pt x="505798" y="2154737"/>
                  <a:pt x="462074" y="2115729"/>
                  <a:pt x="519112" y="2149002"/>
                </a:cubicBezTo>
                <a:cubicBezTo>
                  <a:pt x="575852" y="2182101"/>
                  <a:pt x="505975" y="2157495"/>
                  <a:pt x="576262" y="2177577"/>
                </a:cubicBezTo>
                <a:cubicBezTo>
                  <a:pt x="585787" y="2183927"/>
                  <a:pt x="595179" y="2190481"/>
                  <a:pt x="604837" y="2196627"/>
                </a:cubicBezTo>
                <a:cubicBezTo>
                  <a:pt x="612647" y="2201597"/>
                  <a:pt x="620948" y="2205779"/>
                  <a:pt x="628650" y="2210914"/>
                </a:cubicBezTo>
                <a:cubicBezTo>
                  <a:pt x="657484" y="2230137"/>
                  <a:pt x="636522" y="2221476"/>
                  <a:pt x="661987" y="2229964"/>
                </a:cubicBezTo>
                <a:cubicBezTo>
                  <a:pt x="671512" y="2236314"/>
                  <a:pt x="684212" y="2239489"/>
                  <a:pt x="690562" y="2249014"/>
                </a:cubicBezTo>
                <a:cubicBezTo>
                  <a:pt x="693737" y="2253777"/>
                  <a:pt x="695324" y="2260127"/>
                  <a:pt x="700087" y="2263302"/>
                </a:cubicBezTo>
                <a:cubicBezTo>
                  <a:pt x="710147" y="2270008"/>
                  <a:pt x="722611" y="2272182"/>
                  <a:pt x="733425" y="2277589"/>
                </a:cubicBezTo>
                <a:cubicBezTo>
                  <a:pt x="738544" y="2280149"/>
                  <a:pt x="742837" y="2284114"/>
                  <a:pt x="747712" y="2287114"/>
                </a:cubicBezTo>
                <a:cubicBezTo>
                  <a:pt x="763479" y="2296817"/>
                  <a:pt x="780880" y="2304124"/>
                  <a:pt x="795337" y="2315689"/>
                </a:cubicBezTo>
                <a:cubicBezTo>
                  <a:pt x="803275" y="2322039"/>
                  <a:pt x="810434" y="2329509"/>
                  <a:pt x="819150" y="2334739"/>
                </a:cubicBezTo>
                <a:cubicBezTo>
                  <a:pt x="834370" y="2343871"/>
                  <a:pt x="849937" y="2352939"/>
                  <a:pt x="866775" y="2358552"/>
                </a:cubicBezTo>
                <a:cubicBezTo>
                  <a:pt x="876300" y="2361727"/>
                  <a:pt x="886996" y="2362508"/>
                  <a:pt x="895350" y="2368077"/>
                </a:cubicBezTo>
                <a:cubicBezTo>
                  <a:pt x="900112" y="2371252"/>
                  <a:pt x="904518" y="2375042"/>
                  <a:pt x="909637" y="2377602"/>
                </a:cubicBezTo>
                <a:cubicBezTo>
                  <a:pt x="914127" y="2379847"/>
                  <a:pt x="919311" y="2380387"/>
                  <a:pt x="923925" y="2382364"/>
                </a:cubicBezTo>
                <a:cubicBezTo>
                  <a:pt x="930451" y="2385161"/>
                  <a:pt x="936625" y="2388714"/>
                  <a:pt x="942975" y="2391889"/>
                </a:cubicBezTo>
                <a:cubicBezTo>
                  <a:pt x="988551" y="2437468"/>
                  <a:pt x="930196" y="2383370"/>
                  <a:pt x="971550" y="2410939"/>
                </a:cubicBezTo>
                <a:cubicBezTo>
                  <a:pt x="1007225" y="2434722"/>
                  <a:pt x="966151" y="2418666"/>
                  <a:pt x="1000125" y="2429989"/>
                </a:cubicBezTo>
                <a:cubicBezTo>
                  <a:pt x="1004887" y="2433164"/>
                  <a:pt x="1010365" y="2435467"/>
                  <a:pt x="1014412" y="2439514"/>
                </a:cubicBezTo>
                <a:cubicBezTo>
                  <a:pt x="1018459" y="2443562"/>
                  <a:pt x="1019629" y="2450033"/>
                  <a:pt x="1023937" y="2453802"/>
                </a:cubicBezTo>
                <a:cubicBezTo>
                  <a:pt x="1032552" y="2461340"/>
                  <a:pt x="1044417" y="2464757"/>
                  <a:pt x="1052512" y="2472852"/>
                </a:cubicBezTo>
                <a:lnTo>
                  <a:pt x="1062037" y="2482377"/>
                </a:ln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ja-JP" altLang="en-US" sz="1350"/>
          </a:p>
        </p:txBody>
      </p:sp>
      <p:sp>
        <p:nvSpPr>
          <p:cNvPr id="15" name="正方形/長方形 14"/>
          <p:cNvSpPr/>
          <p:nvPr/>
        </p:nvSpPr>
        <p:spPr>
          <a:xfrm>
            <a:off x="1331641" y="5496996"/>
            <a:ext cx="5398039" cy="461665"/>
          </a:xfrm>
          <a:prstGeom prst="rect">
            <a:avLst/>
          </a:prstGeom>
        </p:spPr>
        <p:txBody>
          <a:bodyPr wrap="square">
            <a:spAutoFit/>
          </a:bodyPr>
          <a:lstStyle/>
          <a:p>
            <a:r>
              <a:rPr lang="en-US" altLang="ja-JP" sz="1200" dirty="0">
                <a:latin typeface="CMR10"/>
              </a:rPr>
              <a:t>Robert Max Williams and Roman V. </a:t>
            </a:r>
            <a:r>
              <a:rPr lang="en-US" altLang="ja-JP" sz="1200" dirty="0" err="1">
                <a:latin typeface="CMR10"/>
              </a:rPr>
              <a:t>Yampolskiy</a:t>
            </a:r>
            <a:r>
              <a:rPr lang="en-US" altLang="ja-JP" sz="1200" dirty="0">
                <a:latin typeface="CMR10"/>
              </a:rPr>
              <a:t>.</a:t>
            </a:r>
            <a:r>
              <a:rPr lang="ja-JP" altLang="en-US" sz="1200" dirty="0">
                <a:latin typeface="CMR10"/>
              </a:rPr>
              <a:t>　</a:t>
            </a:r>
            <a:r>
              <a:rPr lang="fr-FR" altLang="ja-JP" sz="1200" dirty="0">
                <a:latin typeface="CMR10"/>
              </a:rPr>
              <a:t>Optical illusions images dataset. </a:t>
            </a:r>
            <a:r>
              <a:rPr lang="fr-FR" altLang="ja-JP" sz="1200" i="1" dirty="0">
                <a:latin typeface="CMTI10"/>
              </a:rPr>
              <a:t>CoRR</a:t>
            </a:r>
            <a:r>
              <a:rPr lang="fr-FR" altLang="ja-JP" sz="1200" dirty="0">
                <a:latin typeface="CMR10"/>
              </a:rPr>
              <a:t>, Vol.</a:t>
            </a:r>
            <a:r>
              <a:rPr lang="en-US" altLang="ja-JP" sz="1200" dirty="0">
                <a:latin typeface="CMR10"/>
              </a:rPr>
              <a:t>abs/1810.00415, , 2018.</a:t>
            </a:r>
            <a:endParaRPr lang="ja-JP" altLang="en-US" sz="1200" dirty="0"/>
          </a:p>
        </p:txBody>
      </p:sp>
      <p:sp>
        <p:nvSpPr>
          <p:cNvPr id="13" name="テキスト ボックス 12"/>
          <p:cNvSpPr txBox="1"/>
          <p:nvPr/>
        </p:nvSpPr>
        <p:spPr>
          <a:xfrm>
            <a:off x="3478165" y="3388711"/>
            <a:ext cx="1766830" cy="923330"/>
          </a:xfrm>
          <a:prstGeom prst="rect">
            <a:avLst/>
          </a:prstGeom>
          <a:noFill/>
        </p:spPr>
        <p:txBody>
          <a:bodyPr wrap="none" rtlCol="0">
            <a:spAutoFit/>
          </a:bodyPr>
          <a:lstStyle/>
          <a:p>
            <a:r>
              <a:rPr lang="ja-JP" altLang="en-US" sz="2700" b="1" dirty="0">
                <a:solidFill>
                  <a:srgbClr val="FF0000"/>
                </a:solidFill>
                <a:effectLst>
                  <a:outerShdw blurRad="38100" dist="38100" dir="2700000" algn="tl">
                    <a:srgbClr val="000000">
                      <a:alpha val="43137"/>
                    </a:srgbClr>
                  </a:outerShdw>
                </a:effectLst>
              </a:rPr>
              <a:t>正面向き</a:t>
            </a:r>
            <a:r>
              <a:rPr lang="en-US" altLang="ja-JP" sz="2700" b="1" dirty="0">
                <a:solidFill>
                  <a:srgbClr val="FF0000"/>
                </a:solidFill>
                <a:effectLst>
                  <a:outerShdw blurRad="38100" dist="38100" dir="2700000" algn="tl">
                    <a:srgbClr val="000000">
                      <a:alpha val="43137"/>
                    </a:srgbClr>
                  </a:outerShdw>
                </a:effectLst>
              </a:rPr>
              <a:t>?</a:t>
            </a:r>
          </a:p>
          <a:p>
            <a:r>
              <a:rPr lang="ja-JP" altLang="en-US" sz="2700" b="1" dirty="0">
                <a:solidFill>
                  <a:srgbClr val="FF0000"/>
                </a:solidFill>
                <a:effectLst>
                  <a:outerShdw blurRad="38100" dist="38100" dir="2700000" algn="tl">
                    <a:srgbClr val="000000">
                      <a:alpha val="43137"/>
                    </a:srgbClr>
                  </a:outerShdw>
                </a:effectLst>
              </a:rPr>
              <a:t>横向き</a:t>
            </a:r>
            <a:r>
              <a:rPr lang="en-US" altLang="ja-JP" sz="2700" b="1" dirty="0">
                <a:solidFill>
                  <a:srgbClr val="FF0000"/>
                </a:solidFill>
                <a:effectLst>
                  <a:outerShdw blurRad="38100" dist="38100" dir="2700000" algn="tl">
                    <a:srgbClr val="000000">
                      <a:alpha val="43137"/>
                    </a:srgbClr>
                  </a:outerShdw>
                </a:effectLst>
              </a:rPr>
              <a:t>?</a:t>
            </a:r>
            <a:endParaRPr lang="ja-JP" altLang="en-US" sz="27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835590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1850" y="3838834"/>
            <a:ext cx="2143125" cy="2128838"/>
          </a:xfrm>
          <a:prstGeom prst="rect">
            <a:avLst/>
          </a:prstGeom>
        </p:spPr>
      </p:pic>
      <p:sp>
        <p:nvSpPr>
          <p:cNvPr id="17" name="テキスト ボックス 16"/>
          <p:cNvSpPr txBox="1"/>
          <p:nvPr/>
        </p:nvSpPr>
        <p:spPr>
          <a:xfrm>
            <a:off x="3478165" y="3388711"/>
            <a:ext cx="1766830" cy="923330"/>
          </a:xfrm>
          <a:prstGeom prst="rect">
            <a:avLst/>
          </a:prstGeom>
          <a:noFill/>
        </p:spPr>
        <p:txBody>
          <a:bodyPr wrap="none" rtlCol="0">
            <a:spAutoFit/>
          </a:bodyPr>
          <a:lstStyle/>
          <a:p>
            <a:r>
              <a:rPr lang="ja-JP" altLang="en-US" sz="2700" b="1" dirty="0">
                <a:solidFill>
                  <a:srgbClr val="FF0000"/>
                </a:solidFill>
                <a:effectLst>
                  <a:outerShdw blurRad="38100" dist="38100" dir="2700000" algn="tl">
                    <a:srgbClr val="000000">
                      <a:alpha val="43137"/>
                    </a:srgbClr>
                  </a:outerShdw>
                </a:effectLst>
              </a:rPr>
              <a:t>正面向き</a:t>
            </a:r>
            <a:r>
              <a:rPr lang="en-US" altLang="ja-JP" sz="2700" b="1" dirty="0">
                <a:solidFill>
                  <a:srgbClr val="FF0000"/>
                </a:solidFill>
                <a:effectLst>
                  <a:outerShdw blurRad="38100" dist="38100" dir="2700000" algn="tl">
                    <a:srgbClr val="000000">
                      <a:alpha val="43137"/>
                    </a:srgbClr>
                  </a:outerShdw>
                </a:effectLst>
              </a:rPr>
              <a:t>?</a:t>
            </a:r>
          </a:p>
          <a:p>
            <a:r>
              <a:rPr lang="ja-JP" altLang="en-US" sz="2700" b="1" dirty="0">
                <a:solidFill>
                  <a:srgbClr val="FF0000"/>
                </a:solidFill>
                <a:effectLst>
                  <a:outerShdw blurRad="38100" dist="38100" dir="2700000" algn="tl">
                    <a:srgbClr val="000000">
                      <a:alpha val="43137"/>
                    </a:srgbClr>
                  </a:outerShdw>
                </a:effectLst>
              </a:rPr>
              <a:t>横向き</a:t>
            </a:r>
            <a:r>
              <a:rPr lang="en-US" altLang="ja-JP" sz="2700" b="1" dirty="0">
                <a:solidFill>
                  <a:srgbClr val="FF0000"/>
                </a:solidFill>
                <a:effectLst>
                  <a:outerShdw blurRad="38100" dist="38100" dir="2700000" algn="tl">
                    <a:srgbClr val="000000">
                      <a:alpha val="43137"/>
                    </a:srgbClr>
                  </a:outerShdw>
                </a:effectLst>
              </a:rPr>
              <a:t>?</a:t>
            </a:r>
            <a:endParaRPr lang="ja-JP" altLang="en-US" sz="2700" b="1" dirty="0">
              <a:solidFill>
                <a:srgbClr val="FF0000"/>
              </a:solidFill>
              <a:effectLst>
                <a:outerShdw blurRad="38100" dist="38100" dir="2700000" algn="tl">
                  <a:srgbClr val="000000">
                    <a:alpha val="43137"/>
                  </a:srgbClr>
                </a:outerShdw>
              </a:effectLst>
            </a:endParaRPr>
          </a:p>
        </p:txBody>
      </p:sp>
      <p:sp>
        <p:nvSpPr>
          <p:cNvPr id="2" name="タイトル 1"/>
          <p:cNvSpPr>
            <a:spLocks noGrp="1"/>
          </p:cNvSpPr>
          <p:nvPr>
            <p:ph type="title"/>
          </p:nvPr>
        </p:nvSpPr>
        <p:spPr/>
        <p:txBody>
          <a:bodyPr/>
          <a:lstStyle/>
          <a:p>
            <a:r>
              <a:rPr lang="ja-JP" altLang="en-US" dirty="0"/>
              <a:t>だまし絵 </a:t>
            </a:r>
            <a:r>
              <a:rPr lang="en-US" altLang="ja-JP" dirty="0"/>
              <a:t>(</a:t>
            </a:r>
            <a:r>
              <a:rPr lang="ja-JP" altLang="en-US" dirty="0"/>
              <a:t>多義図形</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EDAE4A9E-DABE-4AE9-9BD0-FF89A17DB87E}" type="slidenum">
              <a:rPr kumimoji="1" lang="ja-JP" altLang="en-US" smtClean="0"/>
              <a:pPr/>
              <a:t>174</a:t>
            </a:fld>
            <a:endParaRPr kumimoji="1" lang="ja-JP" altLang="en-US" dirty="0"/>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58" y="1907645"/>
            <a:ext cx="1919622" cy="2565195"/>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8054" y="2186862"/>
            <a:ext cx="2397159" cy="3116307"/>
          </a:xfrm>
          <a:prstGeom prst="rect">
            <a:avLst/>
          </a:prstGeom>
        </p:spPr>
      </p:pic>
      <p:sp>
        <p:nvSpPr>
          <p:cNvPr id="11" name="フリーフォーム 10"/>
          <p:cNvSpPr/>
          <p:nvPr/>
        </p:nvSpPr>
        <p:spPr>
          <a:xfrm>
            <a:off x="1600200" y="2467973"/>
            <a:ext cx="514350" cy="1643257"/>
          </a:xfrm>
          <a:custGeom>
            <a:avLst/>
            <a:gdLst>
              <a:gd name="connsiteX0" fmla="*/ 0 w 685800"/>
              <a:gd name="connsiteY0" fmla="*/ 2191009 h 2191009"/>
              <a:gd name="connsiteX1" fmla="*/ 9525 w 685800"/>
              <a:gd name="connsiteY1" fmla="*/ 2167196 h 2191009"/>
              <a:gd name="connsiteX2" fmla="*/ 33338 w 685800"/>
              <a:gd name="connsiteY2" fmla="*/ 2138621 h 2191009"/>
              <a:gd name="connsiteX3" fmla="*/ 57150 w 685800"/>
              <a:gd name="connsiteY3" fmla="*/ 2095759 h 2191009"/>
              <a:gd name="connsiteX4" fmla="*/ 76200 w 685800"/>
              <a:gd name="connsiteY4" fmla="*/ 2067184 h 2191009"/>
              <a:gd name="connsiteX5" fmla="*/ 90488 w 685800"/>
              <a:gd name="connsiteY5" fmla="*/ 2057659 h 2191009"/>
              <a:gd name="connsiteX6" fmla="*/ 109538 w 685800"/>
              <a:gd name="connsiteY6" fmla="*/ 2033846 h 2191009"/>
              <a:gd name="connsiteX7" fmla="*/ 133350 w 685800"/>
              <a:gd name="connsiteY7" fmla="*/ 2014796 h 2191009"/>
              <a:gd name="connsiteX8" fmla="*/ 142875 w 685800"/>
              <a:gd name="connsiteY8" fmla="*/ 1986221 h 2191009"/>
              <a:gd name="connsiteX9" fmla="*/ 152400 w 685800"/>
              <a:gd name="connsiteY9" fmla="*/ 1971934 h 2191009"/>
              <a:gd name="connsiteX10" fmla="*/ 176213 w 685800"/>
              <a:gd name="connsiteY10" fmla="*/ 1933834 h 2191009"/>
              <a:gd name="connsiteX11" fmla="*/ 195263 w 685800"/>
              <a:gd name="connsiteY11" fmla="*/ 1910021 h 2191009"/>
              <a:gd name="connsiteX12" fmla="*/ 200025 w 685800"/>
              <a:gd name="connsiteY12" fmla="*/ 1895734 h 2191009"/>
              <a:gd name="connsiteX13" fmla="*/ 209550 w 685800"/>
              <a:gd name="connsiteY13" fmla="*/ 1876684 h 2191009"/>
              <a:gd name="connsiteX14" fmla="*/ 214313 w 685800"/>
              <a:gd name="connsiteY14" fmla="*/ 1862396 h 2191009"/>
              <a:gd name="connsiteX15" fmla="*/ 228600 w 685800"/>
              <a:gd name="connsiteY15" fmla="*/ 1852871 h 2191009"/>
              <a:gd name="connsiteX16" fmla="*/ 233363 w 685800"/>
              <a:gd name="connsiteY16" fmla="*/ 1838584 h 2191009"/>
              <a:gd name="connsiteX17" fmla="*/ 252413 w 685800"/>
              <a:gd name="connsiteY17" fmla="*/ 1810009 h 2191009"/>
              <a:gd name="connsiteX18" fmla="*/ 261938 w 685800"/>
              <a:gd name="connsiteY18" fmla="*/ 1781434 h 2191009"/>
              <a:gd name="connsiteX19" fmla="*/ 280988 w 685800"/>
              <a:gd name="connsiteY19" fmla="*/ 1748096 h 2191009"/>
              <a:gd name="connsiteX20" fmla="*/ 290513 w 685800"/>
              <a:gd name="connsiteY20" fmla="*/ 1714759 h 2191009"/>
              <a:gd name="connsiteX21" fmla="*/ 295275 w 685800"/>
              <a:gd name="connsiteY21" fmla="*/ 1700471 h 2191009"/>
              <a:gd name="connsiteX22" fmla="*/ 304800 w 685800"/>
              <a:gd name="connsiteY22" fmla="*/ 1686184 h 2191009"/>
              <a:gd name="connsiteX23" fmla="*/ 328613 w 685800"/>
              <a:gd name="connsiteY23" fmla="*/ 1652846 h 2191009"/>
              <a:gd name="connsiteX24" fmla="*/ 352425 w 685800"/>
              <a:gd name="connsiteY24" fmla="*/ 1581409 h 2191009"/>
              <a:gd name="connsiteX25" fmla="*/ 361950 w 685800"/>
              <a:gd name="connsiteY25" fmla="*/ 1552834 h 2191009"/>
              <a:gd name="connsiteX26" fmla="*/ 366713 w 685800"/>
              <a:gd name="connsiteY26" fmla="*/ 1538546 h 2191009"/>
              <a:gd name="connsiteX27" fmla="*/ 381000 w 685800"/>
              <a:gd name="connsiteY27" fmla="*/ 1524259 h 2191009"/>
              <a:gd name="connsiteX28" fmla="*/ 404813 w 685800"/>
              <a:gd name="connsiteY28" fmla="*/ 1481396 h 2191009"/>
              <a:gd name="connsiteX29" fmla="*/ 419100 w 685800"/>
              <a:gd name="connsiteY29" fmla="*/ 1452821 h 2191009"/>
              <a:gd name="connsiteX30" fmla="*/ 433388 w 685800"/>
              <a:gd name="connsiteY30" fmla="*/ 1443296 h 2191009"/>
              <a:gd name="connsiteX31" fmla="*/ 457200 w 685800"/>
              <a:gd name="connsiteY31" fmla="*/ 1414721 h 2191009"/>
              <a:gd name="connsiteX32" fmla="*/ 466725 w 685800"/>
              <a:gd name="connsiteY32" fmla="*/ 1400434 h 2191009"/>
              <a:gd name="connsiteX33" fmla="*/ 490538 w 685800"/>
              <a:gd name="connsiteY33" fmla="*/ 1371859 h 2191009"/>
              <a:gd name="connsiteX34" fmla="*/ 504825 w 685800"/>
              <a:gd name="connsiteY34" fmla="*/ 1343284 h 2191009"/>
              <a:gd name="connsiteX35" fmla="*/ 509588 w 685800"/>
              <a:gd name="connsiteY35" fmla="*/ 1328996 h 2191009"/>
              <a:gd name="connsiteX36" fmla="*/ 519113 w 685800"/>
              <a:gd name="connsiteY36" fmla="*/ 1290896 h 2191009"/>
              <a:gd name="connsiteX37" fmla="*/ 528638 w 685800"/>
              <a:gd name="connsiteY37" fmla="*/ 1262321 h 2191009"/>
              <a:gd name="connsiteX38" fmla="*/ 495300 w 685800"/>
              <a:gd name="connsiteY38" fmla="*/ 1233746 h 2191009"/>
              <a:gd name="connsiteX39" fmla="*/ 481013 w 685800"/>
              <a:gd name="connsiteY39" fmla="*/ 1228984 h 2191009"/>
              <a:gd name="connsiteX40" fmla="*/ 485775 w 685800"/>
              <a:gd name="connsiteY40" fmla="*/ 1200409 h 2191009"/>
              <a:gd name="connsiteX41" fmla="*/ 500063 w 685800"/>
              <a:gd name="connsiteY41" fmla="*/ 1152784 h 2191009"/>
              <a:gd name="connsiteX42" fmla="*/ 509588 w 685800"/>
              <a:gd name="connsiteY42" fmla="*/ 1109921 h 2191009"/>
              <a:gd name="connsiteX43" fmla="*/ 519113 w 685800"/>
              <a:gd name="connsiteY43" fmla="*/ 1052771 h 2191009"/>
              <a:gd name="connsiteX44" fmla="*/ 528638 w 685800"/>
              <a:gd name="connsiteY44" fmla="*/ 1038484 h 2191009"/>
              <a:gd name="connsiteX45" fmla="*/ 557213 w 685800"/>
              <a:gd name="connsiteY45" fmla="*/ 1028959 h 2191009"/>
              <a:gd name="connsiteX46" fmla="*/ 571500 w 685800"/>
              <a:gd name="connsiteY46" fmla="*/ 1024196 h 2191009"/>
              <a:gd name="connsiteX47" fmla="*/ 585788 w 685800"/>
              <a:gd name="connsiteY47" fmla="*/ 1019434 h 2191009"/>
              <a:gd name="connsiteX48" fmla="*/ 590550 w 685800"/>
              <a:gd name="connsiteY48" fmla="*/ 1005146 h 2191009"/>
              <a:gd name="connsiteX49" fmla="*/ 571500 w 685800"/>
              <a:gd name="connsiteY49" fmla="*/ 976571 h 2191009"/>
              <a:gd name="connsiteX50" fmla="*/ 542925 w 685800"/>
              <a:gd name="connsiteY50" fmla="*/ 967046 h 2191009"/>
              <a:gd name="connsiteX51" fmla="*/ 528638 w 685800"/>
              <a:gd name="connsiteY51" fmla="*/ 962284 h 2191009"/>
              <a:gd name="connsiteX52" fmla="*/ 500063 w 685800"/>
              <a:gd name="connsiteY52" fmla="*/ 947996 h 2191009"/>
              <a:gd name="connsiteX53" fmla="*/ 481013 w 685800"/>
              <a:gd name="connsiteY53" fmla="*/ 952759 h 2191009"/>
              <a:gd name="connsiteX54" fmla="*/ 471488 w 685800"/>
              <a:gd name="connsiteY54" fmla="*/ 909896 h 2191009"/>
              <a:gd name="connsiteX55" fmla="*/ 461963 w 685800"/>
              <a:gd name="connsiteY55" fmla="*/ 895609 h 2191009"/>
              <a:gd name="connsiteX56" fmla="*/ 476250 w 685800"/>
              <a:gd name="connsiteY56" fmla="*/ 862271 h 2191009"/>
              <a:gd name="connsiteX57" fmla="*/ 485775 w 685800"/>
              <a:gd name="connsiteY57" fmla="*/ 833696 h 2191009"/>
              <a:gd name="connsiteX58" fmla="*/ 490538 w 685800"/>
              <a:gd name="connsiteY58" fmla="*/ 819409 h 2191009"/>
              <a:gd name="connsiteX59" fmla="*/ 500063 w 685800"/>
              <a:gd name="connsiteY59" fmla="*/ 805121 h 2191009"/>
              <a:gd name="connsiteX60" fmla="*/ 523875 w 685800"/>
              <a:gd name="connsiteY60" fmla="*/ 762259 h 2191009"/>
              <a:gd name="connsiteX61" fmla="*/ 538163 w 685800"/>
              <a:gd name="connsiteY61" fmla="*/ 747971 h 2191009"/>
              <a:gd name="connsiteX62" fmla="*/ 557213 w 685800"/>
              <a:gd name="connsiteY62" fmla="*/ 719396 h 2191009"/>
              <a:gd name="connsiteX63" fmla="*/ 576263 w 685800"/>
              <a:gd name="connsiteY63" fmla="*/ 676534 h 2191009"/>
              <a:gd name="connsiteX64" fmla="*/ 590550 w 685800"/>
              <a:gd name="connsiteY64" fmla="*/ 647959 h 2191009"/>
              <a:gd name="connsiteX65" fmla="*/ 604838 w 685800"/>
              <a:gd name="connsiteY65" fmla="*/ 600334 h 2191009"/>
              <a:gd name="connsiteX66" fmla="*/ 609600 w 685800"/>
              <a:gd name="connsiteY66" fmla="*/ 586046 h 2191009"/>
              <a:gd name="connsiteX67" fmla="*/ 581025 w 685800"/>
              <a:gd name="connsiteY67" fmla="*/ 581284 h 2191009"/>
              <a:gd name="connsiteX68" fmla="*/ 576263 w 685800"/>
              <a:gd name="connsiteY68" fmla="*/ 566996 h 2191009"/>
              <a:gd name="connsiteX69" fmla="*/ 557213 w 685800"/>
              <a:gd name="connsiteY69" fmla="*/ 490796 h 2191009"/>
              <a:gd name="connsiteX70" fmla="*/ 538163 w 685800"/>
              <a:gd name="connsiteY70" fmla="*/ 495559 h 2191009"/>
              <a:gd name="connsiteX71" fmla="*/ 528638 w 685800"/>
              <a:gd name="connsiteY71" fmla="*/ 466984 h 2191009"/>
              <a:gd name="connsiteX72" fmla="*/ 533400 w 685800"/>
              <a:gd name="connsiteY72" fmla="*/ 414596 h 2191009"/>
              <a:gd name="connsiteX73" fmla="*/ 538163 w 685800"/>
              <a:gd name="connsiteY73" fmla="*/ 400309 h 2191009"/>
              <a:gd name="connsiteX74" fmla="*/ 566738 w 685800"/>
              <a:gd name="connsiteY74" fmla="*/ 386021 h 2191009"/>
              <a:gd name="connsiteX75" fmla="*/ 585788 w 685800"/>
              <a:gd name="connsiteY75" fmla="*/ 362209 h 2191009"/>
              <a:gd name="connsiteX76" fmla="*/ 590550 w 685800"/>
              <a:gd name="connsiteY76" fmla="*/ 347921 h 2191009"/>
              <a:gd name="connsiteX77" fmla="*/ 604838 w 685800"/>
              <a:gd name="connsiteY77" fmla="*/ 300296 h 2191009"/>
              <a:gd name="connsiteX78" fmla="*/ 619125 w 685800"/>
              <a:gd name="connsiteY78" fmla="*/ 257434 h 2191009"/>
              <a:gd name="connsiteX79" fmla="*/ 623888 w 685800"/>
              <a:gd name="connsiteY79" fmla="*/ 243146 h 2191009"/>
              <a:gd name="connsiteX80" fmla="*/ 628650 w 685800"/>
              <a:gd name="connsiteY80" fmla="*/ 214571 h 2191009"/>
              <a:gd name="connsiteX81" fmla="*/ 638175 w 685800"/>
              <a:gd name="connsiteY81" fmla="*/ 200284 h 2191009"/>
              <a:gd name="connsiteX82" fmla="*/ 623888 w 685800"/>
              <a:gd name="connsiteY82" fmla="*/ 195521 h 2191009"/>
              <a:gd name="connsiteX83" fmla="*/ 614363 w 685800"/>
              <a:gd name="connsiteY83" fmla="*/ 181234 h 2191009"/>
              <a:gd name="connsiteX84" fmla="*/ 638175 w 685800"/>
              <a:gd name="connsiteY84" fmla="*/ 152659 h 2191009"/>
              <a:gd name="connsiteX85" fmla="*/ 657225 w 685800"/>
              <a:gd name="connsiteY85" fmla="*/ 133609 h 2191009"/>
              <a:gd name="connsiteX86" fmla="*/ 681038 w 685800"/>
              <a:gd name="connsiteY86" fmla="*/ 90746 h 2191009"/>
              <a:gd name="connsiteX87" fmla="*/ 666750 w 685800"/>
              <a:gd name="connsiteY87" fmla="*/ 85984 h 2191009"/>
              <a:gd name="connsiteX88" fmla="*/ 676275 w 685800"/>
              <a:gd name="connsiteY88" fmla="*/ 33596 h 2191009"/>
              <a:gd name="connsiteX89" fmla="*/ 685800 w 685800"/>
              <a:gd name="connsiteY89" fmla="*/ 5021 h 2191009"/>
              <a:gd name="connsiteX90" fmla="*/ 657225 w 685800"/>
              <a:gd name="connsiteY90" fmla="*/ 5021 h 219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85800" h="2191009">
                <a:moveTo>
                  <a:pt x="0" y="2191009"/>
                </a:moveTo>
                <a:cubicBezTo>
                  <a:pt x="3175" y="2183071"/>
                  <a:pt x="5702" y="2174843"/>
                  <a:pt x="9525" y="2167196"/>
                </a:cubicBezTo>
                <a:cubicBezTo>
                  <a:pt x="16155" y="2153936"/>
                  <a:pt x="22806" y="2149153"/>
                  <a:pt x="33338" y="2138621"/>
                </a:cubicBezTo>
                <a:cubicBezTo>
                  <a:pt x="41720" y="2113473"/>
                  <a:pt x="35315" y="2128512"/>
                  <a:pt x="57150" y="2095759"/>
                </a:cubicBezTo>
                <a:cubicBezTo>
                  <a:pt x="57151" y="2095758"/>
                  <a:pt x="76198" y="2067185"/>
                  <a:pt x="76200" y="2067184"/>
                </a:cubicBezTo>
                <a:lnTo>
                  <a:pt x="90488" y="2057659"/>
                </a:lnTo>
                <a:cubicBezTo>
                  <a:pt x="99758" y="2029844"/>
                  <a:pt x="87996" y="2055387"/>
                  <a:pt x="109538" y="2033846"/>
                </a:cubicBezTo>
                <a:cubicBezTo>
                  <a:pt x="131081" y="2012304"/>
                  <a:pt x="105535" y="2024069"/>
                  <a:pt x="133350" y="2014796"/>
                </a:cubicBezTo>
                <a:cubicBezTo>
                  <a:pt x="136525" y="2005271"/>
                  <a:pt x="137306" y="1994575"/>
                  <a:pt x="142875" y="1986221"/>
                </a:cubicBezTo>
                <a:cubicBezTo>
                  <a:pt x="146050" y="1981459"/>
                  <a:pt x="150075" y="1977164"/>
                  <a:pt x="152400" y="1971934"/>
                </a:cubicBezTo>
                <a:cubicBezTo>
                  <a:pt x="169105" y="1934349"/>
                  <a:pt x="150510" y="1950969"/>
                  <a:pt x="176213" y="1933834"/>
                </a:cubicBezTo>
                <a:cubicBezTo>
                  <a:pt x="188182" y="1897923"/>
                  <a:pt x="170644" y="1940794"/>
                  <a:pt x="195263" y="1910021"/>
                </a:cubicBezTo>
                <a:cubicBezTo>
                  <a:pt x="198399" y="1906101"/>
                  <a:pt x="198048" y="1900348"/>
                  <a:pt x="200025" y="1895734"/>
                </a:cubicBezTo>
                <a:cubicBezTo>
                  <a:pt x="202822" y="1889208"/>
                  <a:pt x="206753" y="1883209"/>
                  <a:pt x="209550" y="1876684"/>
                </a:cubicBezTo>
                <a:cubicBezTo>
                  <a:pt x="211528" y="1872070"/>
                  <a:pt x="211177" y="1866316"/>
                  <a:pt x="214313" y="1862396"/>
                </a:cubicBezTo>
                <a:cubicBezTo>
                  <a:pt x="217889" y="1857927"/>
                  <a:pt x="223838" y="1856046"/>
                  <a:pt x="228600" y="1852871"/>
                </a:cubicBezTo>
                <a:cubicBezTo>
                  <a:pt x="230188" y="1848109"/>
                  <a:pt x="230925" y="1842972"/>
                  <a:pt x="233363" y="1838584"/>
                </a:cubicBezTo>
                <a:cubicBezTo>
                  <a:pt x="238923" y="1828577"/>
                  <a:pt x="252413" y="1810009"/>
                  <a:pt x="252413" y="1810009"/>
                </a:cubicBezTo>
                <a:cubicBezTo>
                  <a:pt x="255588" y="1800484"/>
                  <a:pt x="256369" y="1789788"/>
                  <a:pt x="261938" y="1781434"/>
                </a:cubicBezTo>
                <a:cubicBezTo>
                  <a:pt x="271503" y="1767086"/>
                  <a:pt x="273738" y="1765013"/>
                  <a:pt x="280988" y="1748096"/>
                </a:cubicBezTo>
                <a:cubicBezTo>
                  <a:pt x="285879" y="1736684"/>
                  <a:pt x="287063" y="1726834"/>
                  <a:pt x="290513" y="1714759"/>
                </a:cubicBezTo>
                <a:cubicBezTo>
                  <a:pt x="291892" y="1709932"/>
                  <a:pt x="293030" y="1704961"/>
                  <a:pt x="295275" y="1700471"/>
                </a:cubicBezTo>
                <a:cubicBezTo>
                  <a:pt x="297835" y="1695352"/>
                  <a:pt x="302475" y="1691414"/>
                  <a:pt x="304800" y="1686184"/>
                </a:cubicBezTo>
                <a:cubicBezTo>
                  <a:pt x="320261" y="1651397"/>
                  <a:pt x="302626" y="1661509"/>
                  <a:pt x="328613" y="1652846"/>
                </a:cubicBezTo>
                <a:lnTo>
                  <a:pt x="352425" y="1581409"/>
                </a:lnTo>
                <a:lnTo>
                  <a:pt x="361950" y="1552834"/>
                </a:lnTo>
                <a:cubicBezTo>
                  <a:pt x="363538" y="1548071"/>
                  <a:pt x="363163" y="1542096"/>
                  <a:pt x="366713" y="1538546"/>
                </a:cubicBezTo>
                <a:lnTo>
                  <a:pt x="381000" y="1524259"/>
                </a:lnTo>
                <a:cubicBezTo>
                  <a:pt x="392655" y="1489294"/>
                  <a:pt x="383425" y="1502784"/>
                  <a:pt x="404813" y="1481396"/>
                </a:cubicBezTo>
                <a:cubicBezTo>
                  <a:pt x="408686" y="1469776"/>
                  <a:pt x="409868" y="1462053"/>
                  <a:pt x="419100" y="1452821"/>
                </a:cubicBezTo>
                <a:cubicBezTo>
                  <a:pt x="423147" y="1448774"/>
                  <a:pt x="428625" y="1446471"/>
                  <a:pt x="433388" y="1443296"/>
                </a:cubicBezTo>
                <a:cubicBezTo>
                  <a:pt x="457037" y="1407824"/>
                  <a:pt x="426643" y="1451390"/>
                  <a:pt x="457200" y="1414721"/>
                </a:cubicBezTo>
                <a:cubicBezTo>
                  <a:pt x="460864" y="1410324"/>
                  <a:pt x="463061" y="1404831"/>
                  <a:pt x="466725" y="1400434"/>
                </a:cubicBezTo>
                <a:cubicBezTo>
                  <a:pt x="497283" y="1363765"/>
                  <a:pt x="466890" y="1407330"/>
                  <a:pt x="490538" y="1371859"/>
                </a:cubicBezTo>
                <a:cubicBezTo>
                  <a:pt x="502505" y="1335952"/>
                  <a:pt x="486364" y="1380206"/>
                  <a:pt x="504825" y="1343284"/>
                </a:cubicBezTo>
                <a:cubicBezTo>
                  <a:pt x="507070" y="1338794"/>
                  <a:pt x="508267" y="1333839"/>
                  <a:pt x="509588" y="1328996"/>
                </a:cubicBezTo>
                <a:cubicBezTo>
                  <a:pt x="513033" y="1316366"/>
                  <a:pt x="514973" y="1303315"/>
                  <a:pt x="519113" y="1290896"/>
                </a:cubicBezTo>
                <a:lnTo>
                  <a:pt x="528638" y="1262321"/>
                </a:lnTo>
                <a:cubicBezTo>
                  <a:pt x="521440" y="1233531"/>
                  <a:pt x="530085" y="1245341"/>
                  <a:pt x="495300" y="1233746"/>
                </a:cubicBezTo>
                <a:lnTo>
                  <a:pt x="481013" y="1228984"/>
                </a:lnTo>
                <a:cubicBezTo>
                  <a:pt x="482600" y="1219459"/>
                  <a:pt x="483433" y="1209777"/>
                  <a:pt x="485775" y="1200409"/>
                </a:cubicBezTo>
                <a:cubicBezTo>
                  <a:pt x="497920" y="1151827"/>
                  <a:pt x="492506" y="1190569"/>
                  <a:pt x="500063" y="1152784"/>
                </a:cubicBezTo>
                <a:cubicBezTo>
                  <a:pt x="508445" y="1110872"/>
                  <a:pt x="500318" y="1137729"/>
                  <a:pt x="509588" y="1109921"/>
                </a:cubicBezTo>
                <a:cubicBezTo>
                  <a:pt x="511097" y="1096335"/>
                  <a:pt x="511133" y="1068730"/>
                  <a:pt x="519113" y="1052771"/>
                </a:cubicBezTo>
                <a:cubicBezTo>
                  <a:pt x="521673" y="1047652"/>
                  <a:pt x="523784" y="1041517"/>
                  <a:pt x="528638" y="1038484"/>
                </a:cubicBezTo>
                <a:cubicBezTo>
                  <a:pt x="537152" y="1033163"/>
                  <a:pt x="547688" y="1032134"/>
                  <a:pt x="557213" y="1028959"/>
                </a:cubicBezTo>
                <a:lnTo>
                  <a:pt x="571500" y="1024196"/>
                </a:lnTo>
                <a:lnTo>
                  <a:pt x="585788" y="1019434"/>
                </a:lnTo>
                <a:cubicBezTo>
                  <a:pt x="587375" y="1014671"/>
                  <a:pt x="590550" y="1010166"/>
                  <a:pt x="590550" y="1005146"/>
                </a:cubicBezTo>
                <a:cubicBezTo>
                  <a:pt x="590550" y="988291"/>
                  <a:pt x="585856" y="982951"/>
                  <a:pt x="571500" y="976571"/>
                </a:cubicBezTo>
                <a:cubicBezTo>
                  <a:pt x="562325" y="972493"/>
                  <a:pt x="552450" y="970221"/>
                  <a:pt x="542925" y="967046"/>
                </a:cubicBezTo>
                <a:lnTo>
                  <a:pt x="528638" y="962284"/>
                </a:lnTo>
                <a:cubicBezTo>
                  <a:pt x="521416" y="957470"/>
                  <a:pt x="509920" y="947996"/>
                  <a:pt x="500063" y="947996"/>
                </a:cubicBezTo>
                <a:cubicBezTo>
                  <a:pt x="493518" y="947996"/>
                  <a:pt x="487363" y="951171"/>
                  <a:pt x="481013" y="952759"/>
                </a:cubicBezTo>
                <a:cubicBezTo>
                  <a:pt x="479185" y="941791"/>
                  <a:pt x="477348" y="921617"/>
                  <a:pt x="471488" y="909896"/>
                </a:cubicBezTo>
                <a:cubicBezTo>
                  <a:pt x="468928" y="904777"/>
                  <a:pt x="465138" y="900371"/>
                  <a:pt x="461963" y="895609"/>
                </a:cubicBezTo>
                <a:cubicBezTo>
                  <a:pt x="474559" y="845221"/>
                  <a:pt x="457458" y="904554"/>
                  <a:pt x="476250" y="862271"/>
                </a:cubicBezTo>
                <a:cubicBezTo>
                  <a:pt x="480328" y="853096"/>
                  <a:pt x="482600" y="843221"/>
                  <a:pt x="485775" y="833696"/>
                </a:cubicBezTo>
                <a:cubicBezTo>
                  <a:pt x="487363" y="828934"/>
                  <a:pt x="487753" y="823586"/>
                  <a:pt x="490538" y="819409"/>
                </a:cubicBezTo>
                <a:lnTo>
                  <a:pt x="500063" y="805121"/>
                </a:lnTo>
                <a:cubicBezTo>
                  <a:pt x="506051" y="787155"/>
                  <a:pt x="507499" y="778635"/>
                  <a:pt x="523875" y="762259"/>
                </a:cubicBezTo>
                <a:cubicBezTo>
                  <a:pt x="528638" y="757496"/>
                  <a:pt x="534028" y="753288"/>
                  <a:pt x="538163" y="747971"/>
                </a:cubicBezTo>
                <a:cubicBezTo>
                  <a:pt x="545191" y="738935"/>
                  <a:pt x="557213" y="719396"/>
                  <a:pt x="557213" y="719396"/>
                </a:cubicBezTo>
                <a:cubicBezTo>
                  <a:pt x="568548" y="685391"/>
                  <a:pt x="561169" y="699175"/>
                  <a:pt x="576263" y="676534"/>
                </a:cubicBezTo>
                <a:cubicBezTo>
                  <a:pt x="593626" y="624439"/>
                  <a:pt x="565937" y="703337"/>
                  <a:pt x="590550" y="647959"/>
                </a:cubicBezTo>
                <a:cubicBezTo>
                  <a:pt x="599600" y="627596"/>
                  <a:pt x="599298" y="619723"/>
                  <a:pt x="604838" y="600334"/>
                </a:cubicBezTo>
                <a:cubicBezTo>
                  <a:pt x="606217" y="595507"/>
                  <a:pt x="608013" y="590809"/>
                  <a:pt x="609600" y="586046"/>
                </a:cubicBezTo>
                <a:cubicBezTo>
                  <a:pt x="600075" y="584459"/>
                  <a:pt x="589409" y="586075"/>
                  <a:pt x="581025" y="581284"/>
                </a:cubicBezTo>
                <a:cubicBezTo>
                  <a:pt x="576666" y="578793"/>
                  <a:pt x="576850" y="571982"/>
                  <a:pt x="576263" y="566996"/>
                </a:cubicBezTo>
                <a:cubicBezTo>
                  <a:pt x="567463" y="492192"/>
                  <a:pt x="590972" y="513303"/>
                  <a:pt x="557213" y="490796"/>
                </a:cubicBezTo>
                <a:cubicBezTo>
                  <a:pt x="550863" y="492384"/>
                  <a:pt x="543191" y="499749"/>
                  <a:pt x="538163" y="495559"/>
                </a:cubicBezTo>
                <a:cubicBezTo>
                  <a:pt x="530450" y="489131"/>
                  <a:pt x="528638" y="466984"/>
                  <a:pt x="528638" y="466984"/>
                </a:cubicBezTo>
                <a:cubicBezTo>
                  <a:pt x="530225" y="449521"/>
                  <a:pt x="530920" y="431954"/>
                  <a:pt x="533400" y="414596"/>
                </a:cubicBezTo>
                <a:cubicBezTo>
                  <a:pt x="534110" y="409626"/>
                  <a:pt x="535027" y="404229"/>
                  <a:pt x="538163" y="400309"/>
                </a:cubicBezTo>
                <a:cubicBezTo>
                  <a:pt x="544878" y="391916"/>
                  <a:pt x="557326" y="389159"/>
                  <a:pt x="566738" y="386021"/>
                </a:cubicBezTo>
                <a:cubicBezTo>
                  <a:pt x="578708" y="350109"/>
                  <a:pt x="561168" y="392984"/>
                  <a:pt x="585788" y="362209"/>
                </a:cubicBezTo>
                <a:cubicBezTo>
                  <a:pt x="588924" y="358289"/>
                  <a:pt x="589171" y="352748"/>
                  <a:pt x="590550" y="347921"/>
                </a:cubicBezTo>
                <a:cubicBezTo>
                  <a:pt x="604941" y="297551"/>
                  <a:pt x="582210" y="368182"/>
                  <a:pt x="604838" y="300296"/>
                </a:cubicBezTo>
                <a:lnTo>
                  <a:pt x="619125" y="257434"/>
                </a:lnTo>
                <a:lnTo>
                  <a:pt x="623888" y="243146"/>
                </a:lnTo>
                <a:cubicBezTo>
                  <a:pt x="625475" y="233621"/>
                  <a:pt x="625596" y="223732"/>
                  <a:pt x="628650" y="214571"/>
                </a:cubicBezTo>
                <a:cubicBezTo>
                  <a:pt x="630460" y="209141"/>
                  <a:pt x="639563" y="205837"/>
                  <a:pt x="638175" y="200284"/>
                </a:cubicBezTo>
                <a:cubicBezTo>
                  <a:pt x="636958" y="195414"/>
                  <a:pt x="628650" y="197109"/>
                  <a:pt x="623888" y="195521"/>
                </a:cubicBezTo>
                <a:cubicBezTo>
                  <a:pt x="620713" y="190759"/>
                  <a:pt x="615304" y="186880"/>
                  <a:pt x="614363" y="181234"/>
                </a:cubicBezTo>
                <a:cubicBezTo>
                  <a:pt x="611849" y="166154"/>
                  <a:pt x="630580" y="159304"/>
                  <a:pt x="638175" y="152659"/>
                </a:cubicBezTo>
                <a:cubicBezTo>
                  <a:pt x="644933" y="146746"/>
                  <a:pt x="651615" y="140621"/>
                  <a:pt x="657225" y="133609"/>
                </a:cubicBezTo>
                <a:cubicBezTo>
                  <a:pt x="675940" y="110215"/>
                  <a:pt x="674023" y="111790"/>
                  <a:pt x="681038" y="90746"/>
                </a:cubicBezTo>
                <a:cubicBezTo>
                  <a:pt x="676275" y="89159"/>
                  <a:pt x="667968" y="90854"/>
                  <a:pt x="666750" y="85984"/>
                </a:cubicBezTo>
                <a:cubicBezTo>
                  <a:pt x="665074" y="79279"/>
                  <a:pt x="673085" y="44229"/>
                  <a:pt x="676275" y="33596"/>
                </a:cubicBezTo>
                <a:cubicBezTo>
                  <a:pt x="679160" y="23979"/>
                  <a:pt x="685800" y="5021"/>
                  <a:pt x="685800" y="5021"/>
                </a:cubicBezTo>
                <a:cubicBezTo>
                  <a:pt x="663306" y="-602"/>
                  <a:pt x="672604" y="-2668"/>
                  <a:pt x="657225" y="5021"/>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ja-JP" altLang="en-US" sz="1350"/>
          </a:p>
        </p:txBody>
      </p:sp>
      <p:sp>
        <p:nvSpPr>
          <p:cNvPr id="12" name="フリーフォーム 11"/>
          <p:cNvSpPr/>
          <p:nvPr/>
        </p:nvSpPr>
        <p:spPr>
          <a:xfrm>
            <a:off x="1607345" y="2143125"/>
            <a:ext cx="1707356" cy="1968104"/>
          </a:xfrm>
          <a:custGeom>
            <a:avLst/>
            <a:gdLst>
              <a:gd name="connsiteX0" fmla="*/ 681038 w 2276475"/>
              <a:gd name="connsiteY0" fmla="*/ 447675 h 2624138"/>
              <a:gd name="connsiteX1" fmla="*/ 709613 w 2276475"/>
              <a:gd name="connsiteY1" fmla="*/ 395288 h 2624138"/>
              <a:gd name="connsiteX2" fmla="*/ 719138 w 2276475"/>
              <a:gd name="connsiteY2" fmla="*/ 381000 h 2624138"/>
              <a:gd name="connsiteX3" fmla="*/ 733425 w 2276475"/>
              <a:gd name="connsiteY3" fmla="*/ 371475 h 2624138"/>
              <a:gd name="connsiteX4" fmla="*/ 742950 w 2276475"/>
              <a:gd name="connsiteY4" fmla="*/ 357188 h 2624138"/>
              <a:gd name="connsiteX5" fmla="*/ 757238 w 2276475"/>
              <a:gd name="connsiteY5" fmla="*/ 342900 h 2624138"/>
              <a:gd name="connsiteX6" fmla="*/ 776288 w 2276475"/>
              <a:gd name="connsiteY6" fmla="*/ 319088 h 2624138"/>
              <a:gd name="connsiteX7" fmla="*/ 790575 w 2276475"/>
              <a:gd name="connsiteY7" fmla="*/ 290513 h 2624138"/>
              <a:gd name="connsiteX8" fmla="*/ 800100 w 2276475"/>
              <a:gd name="connsiteY8" fmla="*/ 276225 h 2624138"/>
              <a:gd name="connsiteX9" fmla="*/ 819150 w 2276475"/>
              <a:gd name="connsiteY9" fmla="*/ 233363 h 2624138"/>
              <a:gd name="connsiteX10" fmla="*/ 847725 w 2276475"/>
              <a:gd name="connsiteY10" fmla="*/ 219075 h 2624138"/>
              <a:gd name="connsiteX11" fmla="*/ 866775 w 2276475"/>
              <a:gd name="connsiteY11" fmla="*/ 190500 h 2624138"/>
              <a:gd name="connsiteX12" fmla="*/ 876300 w 2276475"/>
              <a:gd name="connsiteY12" fmla="*/ 176213 h 2624138"/>
              <a:gd name="connsiteX13" fmla="*/ 890588 w 2276475"/>
              <a:gd name="connsiteY13" fmla="*/ 133350 h 2624138"/>
              <a:gd name="connsiteX14" fmla="*/ 904875 w 2276475"/>
              <a:gd name="connsiteY14" fmla="*/ 104775 h 2624138"/>
              <a:gd name="connsiteX15" fmla="*/ 933450 w 2276475"/>
              <a:gd name="connsiteY15" fmla="*/ 85725 h 2624138"/>
              <a:gd name="connsiteX16" fmla="*/ 947738 w 2276475"/>
              <a:gd name="connsiteY16" fmla="*/ 76200 h 2624138"/>
              <a:gd name="connsiteX17" fmla="*/ 962025 w 2276475"/>
              <a:gd name="connsiteY17" fmla="*/ 61913 h 2624138"/>
              <a:gd name="connsiteX18" fmla="*/ 976313 w 2276475"/>
              <a:gd name="connsiteY18" fmla="*/ 57150 h 2624138"/>
              <a:gd name="connsiteX19" fmla="*/ 1019175 w 2276475"/>
              <a:gd name="connsiteY19" fmla="*/ 33338 h 2624138"/>
              <a:gd name="connsiteX20" fmla="*/ 1100138 w 2276475"/>
              <a:gd name="connsiteY20" fmla="*/ 23813 h 2624138"/>
              <a:gd name="connsiteX21" fmla="*/ 1152525 w 2276475"/>
              <a:gd name="connsiteY21" fmla="*/ 14288 h 2624138"/>
              <a:gd name="connsiteX22" fmla="*/ 1166813 w 2276475"/>
              <a:gd name="connsiteY22" fmla="*/ 9525 h 2624138"/>
              <a:gd name="connsiteX23" fmla="*/ 1204913 w 2276475"/>
              <a:gd name="connsiteY23" fmla="*/ 0 h 2624138"/>
              <a:gd name="connsiteX24" fmla="*/ 1328738 w 2276475"/>
              <a:gd name="connsiteY24" fmla="*/ 4763 h 2624138"/>
              <a:gd name="connsiteX25" fmla="*/ 1352550 w 2276475"/>
              <a:gd name="connsiteY25" fmla="*/ 9525 h 2624138"/>
              <a:gd name="connsiteX26" fmla="*/ 1428750 w 2276475"/>
              <a:gd name="connsiteY26" fmla="*/ 14288 h 2624138"/>
              <a:gd name="connsiteX27" fmla="*/ 1481138 w 2276475"/>
              <a:gd name="connsiteY27" fmla="*/ 28575 h 2624138"/>
              <a:gd name="connsiteX28" fmla="*/ 1495425 w 2276475"/>
              <a:gd name="connsiteY28" fmla="*/ 33338 h 2624138"/>
              <a:gd name="connsiteX29" fmla="*/ 1552575 w 2276475"/>
              <a:gd name="connsiteY29" fmla="*/ 38100 h 2624138"/>
              <a:gd name="connsiteX30" fmla="*/ 1633538 w 2276475"/>
              <a:gd name="connsiteY30" fmla="*/ 47625 h 2624138"/>
              <a:gd name="connsiteX31" fmla="*/ 1662113 w 2276475"/>
              <a:gd name="connsiteY31" fmla="*/ 61913 h 2624138"/>
              <a:gd name="connsiteX32" fmla="*/ 1666875 w 2276475"/>
              <a:gd name="connsiteY32" fmla="*/ 76200 h 2624138"/>
              <a:gd name="connsiteX33" fmla="*/ 1690688 w 2276475"/>
              <a:gd name="connsiteY33" fmla="*/ 104775 h 2624138"/>
              <a:gd name="connsiteX34" fmla="*/ 1704975 w 2276475"/>
              <a:gd name="connsiteY34" fmla="*/ 133350 h 2624138"/>
              <a:gd name="connsiteX35" fmla="*/ 1728788 w 2276475"/>
              <a:gd name="connsiteY35" fmla="*/ 171450 h 2624138"/>
              <a:gd name="connsiteX36" fmla="*/ 1785938 w 2276475"/>
              <a:gd name="connsiteY36" fmla="*/ 185738 h 2624138"/>
              <a:gd name="connsiteX37" fmla="*/ 1814513 w 2276475"/>
              <a:gd name="connsiteY37" fmla="*/ 204788 h 2624138"/>
              <a:gd name="connsiteX38" fmla="*/ 1828800 w 2276475"/>
              <a:gd name="connsiteY38" fmla="*/ 214313 h 2624138"/>
              <a:gd name="connsiteX39" fmla="*/ 1847850 w 2276475"/>
              <a:gd name="connsiteY39" fmla="*/ 238125 h 2624138"/>
              <a:gd name="connsiteX40" fmla="*/ 1866900 w 2276475"/>
              <a:gd name="connsiteY40" fmla="*/ 266700 h 2624138"/>
              <a:gd name="connsiteX41" fmla="*/ 1876425 w 2276475"/>
              <a:gd name="connsiteY41" fmla="*/ 280988 h 2624138"/>
              <a:gd name="connsiteX42" fmla="*/ 1890713 w 2276475"/>
              <a:gd name="connsiteY42" fmla="*/ 314325 h 2624138"/>
              <a:gd name="connsiteX43" fmla="*/ 1895475 w 2276475"/>
              <a:gd name="connsiteY43" fmla="*/ 328613 h 2624138"/>
              <a:gd name="connsiteX44" fmla="*/ 1905000 w 2276475"/>
              <a:gd name="connsiteY44" fmla="*/ 342900 h 2624138"/>
              <a:gd name="connsiteX45" fmla="*/ 1928813 w 2276475"/>
              <a:gd name="connsiteY45" fmla="*/ 385763 h 2624138"/>
              <a:gd name="connsiteX46" fmla="*/ 1943100 w 2276475"/>
              <a:gd name="connsiteY46" fmla="*/ 390525 h 2624138"/>
              <a:gd name="connsiteX47" fmla="*/ 1957388 w 2276475"/>
              <a:gd name="connsiteY47" fmla="*/ 400050 h 2624138"/>
              <a:gd name="connsiteX48" fmla="*/ 1976438 w 2276475"/>
              <a:gd name="connsiteY48" fmla="*/ 409575 h 2624138"/>
              <a:gd name="connsiteX49" fmla="*/ 1990725 w 2276475"/>
              <a:gd name="connsiteY49" fmla="*/ 423863 h 2624138"/>
              <a:gd name="connsiteX50" fmla="*/ 2009775 w 2276475"/>
              <a:gd name="connsiteY50" fmla="*/ 428625 h 2624138"/>
              <a:gd name="connsiteX51" fmla="*/ 2038350 w 2276475"/>
              <a:gd name="connsiteY51" fmla="*/ 438150 h 2624138"/>
              <a:gd name="connsiteX52" fmla="*/ 2052638 w 2276475"/>
              <a:gd name="connsiteY52" fmla="*/ 442913 h 2624138"/>
              <a:gd name="connsiteX53" fmla="*/ 2076450 w 2276475"/>
              <a:gd name="connsiteY53" fmla="*/ 447675 h 2624138"/>
              <a:gd name="connsiteX54" fmla="*/ 2105025 w 2276475"/>
              <a:gd name="connsiteY54" fmla="*/ 457200 h 2624138"/>
              <a:gd name="connsiteX55" fmla="*/ 2105025 w 2276475"/>
              <a:gd name="connsiteY55" fmla="*/ 500063 h 2624138"/>
              <a:gd name="connsiteX56" fmla="*/ 2090738 w 2276475"/>
              <a:gd name="connsiteY56" fmla="*/ 504825 h 2624138"/>
              <a:gd name="connsiteX57" fmla="*/ 2062163 w 2276475"/>
              <a:gd name="connsiteY57" fmla="*/ 528638 h 2624138"/>
              <a:gd name="connsiteX58" fmla="*/ 2033588 w 2276475"/>
              <a:gd name="connsiteY58" fmla="*/ 538163 h 2624138"/>
              <a:gd name="connsiteX59" fmla="*/ 2019300 w 2276475"/>
              <a:gd name="connsiteY59" fmla="*/ 542925 h 2624138"/>
              <a:gd name="connsiteX60" fmla="*/ 2019300 w 2276475"/>
              <a:gd name="connsiteY60" fmla="*/ 581025 h 2624138"/>
              <a:gd name="connsiteX61" fmla="*/ 2024063 w 2276475"/>
              <a:gd name="connsiteY61" fmla="*/ 595313 h 2624138"/>
              <a:gd name="connsiteX62" fmla="*/ 2038350 w 2276475"/>
              <a:gd name="connsiteY62" fmla="*/ 604838 h 2624138"/>
              <a:gd name="connsiteX63" fmla="*/ 2057400 w 2276475"/>
              <a:gd name="connsiteY63" fmla="*/ 647700 h 2624138"/>
              <a:gd name="connsiteX64" fmla="*/ 2062163 w 2276475"/>
              <a:gd name="connsiteY64" fmla="*/ 661988 h 2624138"/>
              <a:gd name="connsiteX65" fmla="*/ 2062163 w 2276475"/>
              <a:gd name="connsiteY65" fmla="*/ 733425 h 2624138"/>
              <a:gd name="connsiteX66" fmla="*/ 2090738 w 2276475"/>
              <a:gd name="connsiteY66" fmla="*/ 752475 h 2624138"/>
              <a:gd name="connsiteX67" fmla="*/ 2119313 w 2276475"/>
              <a:gd name="connsiteY67" fmla="*/ 762000 h 2624138"/>
              <a:gd name="connsiteX68" fmla="*/ 2138363 w 2276475"/>
              <a:gd name="connsiteY68" fmla="*/ 790575 h 2624138"/>
              <a:gd name="connsiteX69" fmla="*/ 2147888 w 2276475"/>
              <a:gd name="connsiteY69" fmla="*/ 804863 h 2624138"/>
              <a:gd name="connsiteX70" fmla="*/ 2157413 w 2276475"/>
              <a:gd name="connsiteY70" fmla="*/ 838200 h 2624138"/>
              <a:gd name="connsiteX71" fmla="*/ 2166938 w 2276475"/>
              <a:gd name="connsiteY71" fmla="*/ 857250 h 2624138"/>
              <a:gd name="connsiteX72" fmla="*/ 2152650 w 2276475"/>
              <a:gd name="connsiteY72" fmla="*/ 866775 h 2624138"/>
              <a:gd name="connsiteX73" fmla="*/ 2085975 w 2276475"/>
              <a:gd name="connsiteY73" fmla="*/ 852488 h 2624138"/>
              <a:gd name="connsiteX74" fmla="*/ 2076450 w 2276475"/>
              <a:gd name="connsiteY74" fmla="*/ 838200 h 2624138"/>
              <a:gd name="connsiteX75" fmla="*/ 2038350 w 2276475"/>
              <a:gd name="connsiteY75" fmla="*/ 838200 h 2624138"/>
              <a:gd name="connsiteX76" fmla="*/ 2047875 w 2276475"/>
              <a:gd name="connsiteY76" fmla="*/ 852488 h 2624138"/>
              <a:gd name="connsiteX77" fmla="*/ 2062163 w 2276475"/>
              <a:gd name="connsiteY77" fmla="*/ 866775 h 2624138"/>
              <a:gd name="connsiteX78" fmla="*/ 2071688 w 2276475"/>
              <a:gd name="connsiteY78" fmla="*/ 895350 h 2624138"/>
              <a:gd name="connsiteX79" fmla="*/ 2081213 w 2276475"/>
              <a:gd name="connsiteY79" fmla="*/ 914400 h 2624138"/>
              <a:gd name="connsiteX80" fmla="*/ 2095500 w 2276475"/>
              <a:gd name="connsiteY80" fmla="*/ 942975 h 2624138"/>
              <a:gd name="connsiteX81" fmla="*/ 2109788 w 2276475"/>
              <a:gd name="connsiteY81" fmla="*/ 952500 h 2624138"/>
              <a:gd name="connsiteX82" fmla="*/ 2143125 w 2276475"/>
              <a:gd name="connsiteY82" fmla="*/ 995363 h 2624138"/>
              <a:gd name="connsiteX83" fmla="*/ 2157413 w 2276475"/>
              <a:gd name="connsiteY83" fmla="*/ 1004888 h 2624138"/>
              <a:gd name="connsiteX84" fmla="*/ 2171700 w 2276475"/>
              <a:gd name="connsiteY84" fmla="*/ 1009650 h 2624138"/>
              <a:gd name="connsiteX85" fmla="*/ 2200275 w 2276475"/>
              <a:gd name="connsiteY85" fmla="*/ 1033463 h 2624138"/>
              <a:gd name="connsiteX86" fmla="*/ 2228850 w 2276475"/>
              <a:gd name="connsiteY86" fmla="*/ 1052513 h 2624138"/>
              <a:gd name="connsiteX87" fmla="*/ 2257425 w 2276475"/>
              <a:gd name="connsiteY87" fmla="*/ 1076325 h 2624138"/>
              <a:gd name="connsiteX88" fmla="*/ 2271713 w 2276475"/>
              <a:gd name="connsiteY88" fmla="*/ 1090613 h 2624138"/>
              <a:gd name="connsiteX89" fmla="*/ 2276475 w 2276475"/>
              <a:gd name="connsiteY89" fmla="*/ 1104900 h 2624138"/>
              <a:gd name="connsiteX90" fmla="*/ 2219325 w 2276475"/>
              <a:gd name="connsiteY90" fmla="*/ 1138238 h 2624138"/>
              <a:gd name="connsiteX91" fmla="*/ 2190750 w 2276475"/>
              <a:gd name="connsiteY91" fmla="*/ 1123950 h 2624138"/>
              <a:gd name="connsiteX92" fmla="*/ 2176463 w 2276475"/>
              <a:gd name="connsiteY92" fmla="*/ 1119188 h 2624138"/>
              <a:gd name="connsiteX93" fmla="*/ 2152650 w 2276475"/>
              <a:gd name="connsiteY93" fmla="*/ 1138238 h 2624138"/>
              <a:gd name="connsiteX94" fmla="*/ 2138363 w 2276475"/>
              <a:gd name="connsiteY94" fmla="*/ 1143000 h 2624138"/>
              <a:gd name="connsiteX95" fmla="*/ 2062163 w 2276475"/>
              <a:gd name="connsiteY95" fmla="*/ 1147763 h 2624138"/>
              <a:gd name="connsiteX96" fmla="*/ 2095500 w 2276475"/>
              <a:gd name="connsiteY96" fmla="*/ 1190625 h 2624138"/>
              <a:gd name="connsiteX97" fmla="*/ 2105025 w 2276475"/>
              <a:gd name="connsiteY97" fmla="*/ 1219200 h 2624138"/>
              <a:gd name="connsiteX98" fmla="*/ 2109788 w 2276475"/>
              <a:gd name="connsiteY98" fmla="*/ 1262063 h 2624138"/>
              <a:gd name="connsiteX99" fmla="*/ 2090738 w 2276475"/>
              <a:gd name="connsiteY99" fmla="*/ 1495425 h 2624138"/>
              <a:gd name="connsiteX100" fmla="*/ 2057400 w 2276475"/>
              <a:gd name="connsiteY100" fmla="*/ 1528763 h 2624138"/>
              <a:gd name="connsiteX101" fmla="*/ 2047875 w 2276475"/>
              <a:gd name="connsiteY101" fmla="*/ 1557338 h 2624138"/>
              <a:gd name="connsiteX102" fmla="*/ 2033588 w 2276475"/>
              <a:gd name="connsiteY102" fmla="*/ 1585913 h 2624138"/>
              <a:gd name="connsiteX103" fmla="*/ 2005013 w 2276475"/>
              <a:gd name="connsiteY103" fmla="*/ 1600200 h 2624138"/>
              <a:gd name="connsiteX104" fmla="*/ 1962150 w 2276475"/>
              <a:gd name="connsiteY104" fmla="*/ 1614488 h 2624138"/>
              <a:gd name="connsiteX105" fmla="*/ 1943100 w 2276475"/>
              <a:gd name="connsiteY105" fmla="*/ 1619250 h 2624138"/>
              <a:gd name="connsiteX106" fmla="*/ 1900238 w 2276475"/>
              <a:gd name="connsiteY106" fmla="*/ 1628775 h 2624138"/>
              <a:gd name="connsiteX107" fmla="*/ 1871663 w 2276475"/>
              <a:gd name="connsiteY107" fmla="*/ 1657350 h 2624138"/>
              <a:gd name="connsiteX108" fmla="*/ 1857375 w 2276475"/>
              <a:gd name="connsiteY108" fmla="*/ 1662113 h 2624138"/>
              <a:gd name="connsiteX109" fmla="*/ 1843088 w 2276475"/>
              <a:gd name="connsiteY109" fmla="*/ 1671638 h 2624138"/>
              <a:gd name="connsiteX110" fmla="*/ 1828800 w 2276475"/>
              <a:gd name="connsiteY110" fmla="*/ 1676400 h 2624138"/>
              <a:gd name="connsiteX111" fmla="*/ 1781175 w 2276475"/>
              <a:gd name="connsiteY111" fmla="*/ 1695450 h 2624138"/>
              <a:gd name="connsiteX112" fmla="*/ 1752600 w 2276475"/>
              <a:gd name="connsiteY112" fmla="*/ 1700213 h 2624138"/>
              <a:gd name="connsiteX113" fmla="*/ 1738313 w 2276475"/>
              <a:gd name="connsiteY113" fmla="*/ 1704975 h 2624138"/>
              <a:gd name="connsiteX114" fmla="*/ 1714500 w 2276475"/>
              <a:gd name="connsiteY114" fmla="*/ 1709738 h 2624138"/>
              <a:gd name="connsiteX115" fmla="*/ 1685925 w 2276475"/>
              <a:gd name="connsiteY115" fmla="*/ 1719263 h 2624138"/>
              <a:gd name="connsiteX116" fmla="*/ 1666875 w 2276475"/>
              <a:gd name="connsiteY116" fmla="*/ 1724025 h 2624138"/>
              <a:gd name="connsiteX117" fmla="*/ 1638300 w 2276475"/>
              <a:gd name="connsiteY117" fmla="*/ 1738313 h 2624138"/>
              <a:gd name="connsiteX118" fmla="*/ 1624013 w 2276475"/>
              <a:gd name="connsiteY118" fmla="*/ 1747838 h 2624138"/>
              <a:gd name="connsiteX119" fmla="*/ 1595438 w 2276475"/>
              <a:gd name="connsiteY119" fmla="*/ 1757363 h 2624138"/>
              <a:gd name="connsiteX120" fmla="*/ 1566863 w 2276475"/>
              <a:gd name="connsiteY120" fmla="*/ 1766888 h 2624138"/>
              <a:gd name="connsiteX121" fmla="*/ 1538288 w 2276475"/>
              <a:gd name="connsiteY121" fmla="*/ 1776413 h 2624138"/>
              <a:gd name="connsiteX122" fmla="*/ 1524000 w 2276475"/>
              <a:gd name="connsiteY122" fmla="*/ 1781175 h 2624138"/>
              <a:gd name="connsiteX123" fmla="*/ 1495425 w 2276475"/>
              <a:gd name="connsiteY123" fmla="*/ 1804988 h 2624138"/>
              <a:gd name="connsiteX124" fmla="*/ 1466850 w 2276475"/>
              <a:gd name="connsiteY124" fmla="*/ 1828800 h 2624138"/>
              <a:gd name="connsiteX125" fmla="*/ 1457325 w 2276475"/>
              <a:gd name="connsiteY125" fmla="*/ 1843088 h 2624138"/>
              <a:gd name="connsiteX126" fmla="*/ 1452563 w 2276475"/>
              <a:gd name="connsiteY126" fmla="*/ 1862138 h 2624138"/>
              <a:gd name="connsiteX127" fmla="*/ 1438275 w 2276475"/>
              <a:gd name="connsiteY127" fmla="*/ 1871663 h 2624138"/>
              <a:gd name="connsiteX128" fmla="*/ 1404938 w 2276475"/>
              <a:gd name="connsiteY128" fmla="*/ 1909763 h 2624138"/>
              <a:gd name="connsiteX129" fmla="*/ 1376363 w 2276475"/>
              <a:gd name="connsiteY129" fmla="*/ 1919288 h 2624138"/>
              <a:gd name="connsiteX130" fmla="*/ 1362075 w 2276475"/>
              <a:gd name="connsiteY130" fmla="*/ 1924050 h 2624138"/>
              <a:gd name="connsiteX131" fmla="*/ 1333500 w 2276475"/>
              <a:gd name="connsiteY131" fmla="*/ 1952625 h 2624138"/>
              <a:gd name="connsiteX132" fmla="*/ 1319213 w 2276475"/>
              <a:gd name="connsiteY132" fmla="*/ 1966913 h 2624138"/>
              <a:gd name="connsiteX133" fmla="*/ 1304925 w 2276475"/>
              <a:gd name="connsiteY133" fmla="*/ 1971675 h 2624138"/>
              <a:gd name="connsiteX134" fmla="*/ 1276350 w 2276475"/>
              <a:gd name="connsiteY134" fmla="*/ 1990725 h 2624138"/>
              <a:gd name="connsiteX135" fmla="*/ 1262063 w 2276475"/>
              <a:gd name="connsiteY135" fmla="*/ 2000250 h 2624138"/>
              <a:gd name="connsiteX136" fmla="*/ 1204913 w 2276475"/>
              <a:gd name="connsiteY136" fmla="*/ 2009775 h 2624138"/>
              <a:gd name="connsiteX137" fmla="*/ 1185863 w 2276475"/>
              <a:gd name="connsiteY137" fmla="*/ 2014538 h 2624138"/>
              <a:gd name="connsiteX138" fmla="*/ 1166813 w 2276475"/>
              <a:gd name="connsiteY138" fmla="*/ 2024063 h 2624138"/>
              <a:gd name="connsiteX139" fmla="*/ 1152525 w 2276475"/>
              <a:gd name="connsiteY139" fmla="*/ 2028825 h 2624138"/>
              <a:gd name="connsiteX140" fmla="*/ 1109663 w 2276475"/>
              <a:gd name="connsiteY140" fmla="*/ 2052638 h 2624138"/>
              <a:gd name="connsiteX141" fmla="*/ 1062038 w 2276475"/>
              <a:gd name="connsiteY141" fmla="*/ 2047875 h 2624138"/>
              <a:gd name="connsiteX142" fmla="*/ 1033463 w 2276475"/>
              <a:gd name="connsiteY142" fmla="*/ 2033588 h 2624138"/>
              <a:gd name="connsiteX143" fmla="*/ 995363 w 2276475"/>
              <a:gd name="connsiteY143" fmla="*/ 2024063 h 2624138"/>
              <a:gd name="connsiteX144" fmla="*/ 909638 w 2276475"/>
              <a:gd name="connsiteY144" fmla="*/ 2028825 h 2624138"/>
              <a:gd name="connsiteX145" fmla="*/ 842963 w 2276475"/>
              <a:gd name="connsiteY145" fmla="*/ 2038350 h 2624138"/>
              <a:gd name="connsiteX146" fmla="*/ 809625 w 2276475"/>
              <a:gd name="connsiteY146" fmla="*/ 2052638 h 2624138"/>
              <a:gd name="connsiteX147" fmla="*/ 795338 w 2276475"/>
              <a:gd name="connsiteY147" fmla="*/ 2062163 h 2624138"/>
              <a:gd name="connsiteX148" fmla="*/ 785813 w 2276475"/>
              <a:gd name="connsiteY148" fmla="*/ 2143125 h 2624138"/>
              <a:gd name="connsiteX149" fmla="*/ 776288 w 2276475"/>
              <a:gd name="connsiteY149" fmla="*/ 2171700 h 2624138"/>
              <a:gd name="connsiteX150" fmla="*/ 757238 w 2276475"/>
              <a:gd name="connsiteY150" fmla="*/ 2200275 h 2624138"/>
              <a:gd name="connsiteX151" fmla="*/ 733425 w 2276475"/>
              <a:gd name="connsiteY151" fmla="*/ 2209800 h 2624138"/>
              <a:gd name="connsiteX152" fmla="*/ 719138 w 2276475"/>
              <a:gd name="connsiteY152" fmla="*/ 2224088 h 2624138"/>
              <a:gd name="connsiteX153" fmla="*/ 704850 w 2276475"/>
              <a:gd name="connsiteY153" fmla="*/ 2233613 h 2624138"/>
              <a:gd name="connsiteX154" fmla="*/ 695325 w 2276475"/>
              <a:gd name="connsiteY154" fmla="*/ 2247900 h 2624138"/>
              <a:gd name="connsiteX155" fmla="*/ 681038 w 2276475"/>
              <a:gd name="connsiteY155" fmla="*/ 2262188 h 2624138"/>
              <a:gd name="connsiteX156" fmla="*/ 671513 w 2276475"/>
              <a:gd name="connsiteY156" fmla="*/ 2276475 h 2624138"/>
              <a:gd name="connsiteX157" fmla="*/ 657225 w 2276475"/>
              <a:gd name="connsiteY157" fmla="*/ 2281238 h 2624138"/>
              <a:gd name="connsiteX158" fmla="*/ 642938 w 2276475"/>
              <a:gd name="connsiteY158" fmla="*/ 2295525 h 2624138"/>
              <a:gd name="connsiteX159" fmla="*/ 628650 w 2276475"/>
              <a:gd name="connsiteY159" fmla="*/ 2395538 h 2624138"/>
              <a:gd name="connsiteX160" fmla="*/ 595313 w 2276475"/>
              <a:gd name="connsiteY160" fmla="*/ 2428875 h 2624138"/>
              <a:gd name="connsiteX161" fmla="*/ 557213 w 2276475"/>
              <a:gd name="connsiteY161" fmla="*/ 2457450 h 2624138"/>
              <a:gd name="connsiteX162" fmla="*/ 542925 w 2276475"/>
              <a:gd name="connsiteY162" fmla="*/ 2466975 h 2624138"/>
              <a:gd name="connsiteX163" fmla="*/ 528638 w 2276475"/>
              <a:gd name="connsiteY163" fmla="*/ 2471738 h 2624138"/>
              <a:gd name="connsiteX164" fmla="*/ 495300 w 2276475"/>
              <a:gd name="connsiteY164" fmla="*/ 2476500 h 2624138"/>
              <a:gd name="connsiteX165" fmla="*/ 476250 w 2276475"/>
              <a:gd name="connsiteY165" fmla="*/ 2486025 h 2624138"/>
              <a:gd name="connsiteX166" fmla="*/ 447675 w 2276475"/>
              <a:gd name="connsiteY166" fmla="*/ 2495550 h 2624138"/>
              <a:gd name="connsiteX167" fmla="*/ 433388 w 2276475"/>
              <a:gd name="connsiteY167" fmla="*/ 2500313 h 2624138"/>
              <a:gd name="connsiteX168" fmla="*/ 252413 w 2276475"/>
              <a:gd name="connsiteY168" fmla="*/ 2509838 h 2624138"/>
              <a:gd name="connsiteX169" fmla="*/ 214313 w 2276475"/>
              <a:gd name="connsiteY169" fmla="*/ 2519363 h 2624138"/>
              <a:gd name="connsiteX170" fmla="*/ 200025 w 2276475"/>
              <a:gd name="connsiteY170" fmla="*/ 2528888 h 2624138"/>
              <a:gd name="connsiteX171" fmla="*/ 166688 w 2276475"/>
              <a:gd name="connsiteY171" fmla="*/ 2538413 h 2624138"/>
              <a:gd name="connsiteX172" fmla="*/ 152400 w 2276475"/>
              <a:gd name="connsiteY172" fmla="*/ 2547938 h 2624138"/>
              <a:gd name="connsiteX173" fmla="*/ 109538 w 2276475"/>
              <a:gd name="connsiteY173" fmla="*/ 2571750 h 2624138"/>
              <a:gd name="connsiteX174" fmla="*/ 80963 w 2276475"/>
              <a:gd name="connsiteY174" fmla="*/ 2590800 h 2624138"/>
              <a:gd name="connsiteX175" fmla="*/ 23813 w 2276475"/>
              <a:gd name="connsiteY175" fmla="*/ 2619375 h 2624138"/>
              <a:gd name="connsiteX176" fmla="*/ 9525 w 2276475"/>
              <a:gd name="connsiteY176" fmla="*/ 2624138 h 2624138"/>
              <a:gd name="connsiteX177" fmla="*/ 0 w 2276475"/>
              <a:gd name="connsiteY177" fmla="*/ 2609850 h 2624138"/>
              <a:gd name="connsiteX178" fmla="*/ 9525 w 2276475"/>
              <a:gd name="connsiteY178" fmla="*/ 2595563 h 26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2276475" h="2624138">
                <a:moveTo>
                  <a:pt x="681038" y="447675"/>
                </a:moveTo>
                <a:cubicBezTo>
                  <a:pt x="694815" y="413233"/>
                  <a:pt x="685821" y="430977"/>
                  <a:pt x="709613" y="395288"/>
                </a:cubicBezTo>
                <a:cubicBezTo>
                  <a:pt x="712788" y="390525"/>
                  <a:pt x="714375" y="384175"/>
                  <a:pt x="719138" y="381000"/>
                </a:cubicBezTo>
                <a:lnTo>
                  <a:pt x="733425" y="371475"/>
                </a:lnTo>
                <a:cubicBezTo>
                  <a:pt x="736600" y="366713"/>
                  <a:pt x="739286" y="361585"/>
                  <a:pt x="742950" y="357188"/>
                </a:cubicBezTo>
                <a:cubicBezTo>
                  <a:pt x="747262" y="352014"/>
                  <a:pt x="753502" y="348504"/>
                  <a:pt x="757238" y="342900"/>
                </a:cubicBezTo>
                <a:cubicBezTo>
                  <a:pt x="775641" y="315296"/>
                  <a:pt x="744333" y="340391"/>
                  <a:pt x="776288" y="319088"/>
                </a:cubicBezTo>
                <a:cubicBezTo>
                  <a:pt x="803586" y="278139"/>
                  <a:pt x="770858" y="329949"/>
                  <a:pt x="790575" y="290513"/>
                </a:cubicBezTo>
                <a:cubicBezTo>
                  <a:pt x="793135" y="285393"/>
                  <a:pt x="797775" y="281456"/>
                  <a:pt x="800100" y="276225"/>
                </a:cubicBezTo>
                <a:cubicBezTo>
                  <a:pt x="807645" y="259249"/>
                  <a:pt x="806216" y="246296"/>
                  <a:pt x="819150" y="233363"/>
                </a:cubicBezTo>
                <a:cubicBezTo>
                  <a:pt x="828382" y="224132"/>
                  <a:pt x="836106" y="222949"/>
                  <a:pt x="847725" y="219075"/>
                </a:cubicBezTo>
                <a:lnTo>
                  <a:pt x="866775" y="190500"/>
                </a:lnTo>
                <a:cubicBezTo>
                  <a:pt x="869950" y="185738"/>
                  <a:pt x="874490" y="181643"/>
                  <a:pt x="876300" y="176213"/>
                </a:cubicBezTo>
                <a:lnTo>
                  <a:pt x="890588" y="133350"/>
                </a:lnTo>
                <a:cubicBezTo>
                  <a:pt x="893985" y="123158"/>
                  <a:pt x="896185" y="112378"/>
                  <a:pt x="904875" y="104775"/>
                </a:cubicBezTo>
                <a:cubicBezTo>
                  <a:pt x="913490" y="97237"/>
                  <a:pt x="923925" y="92075"/>
                  <a:pt x="933450" y="85725"/>
                </a:cubicBezTo>
                <a:cubicBezTo>
                  <a:pt x="938213" y="82550"/>
                  <a:pt x="943691" y="80247"/>
                  <a:pt x="947738" y="76200"/>
                </a:cubicBezTo>
                <a:cubicBezTo>
                  <a:pt x="952500" y="71438"/>
                  <a:pt x="956421" y="65649"/>
                  <a:pt x="962025" y="61913"/>
                </a:cubicBezTo>
                <a:cubicBezTo>
                  <a:pt x="966202" y="59128"/>
                  <a:pt x="971924" y="59588"/>
                  <a:pt x="976313" y="57150"/>
                </a:cubicBezTo>
                <a:cubicBezTo>
                  <a:pt x="1005338" y="41025"/>
                  <a:pt x="995662" y="39216"/>
                  <a:pt x="1019175" y="33338"/>
                </a:cubicBezTo>
                <a:cubicBezTo>
                  <a:pt x="1048970" y="25889"/>
                  <a:pt x="1065059" y="26736"/>
                  <a:pt x="1100138" y="23813"/>
                </a:cubicBezTo>
                <a:cubicBezTo>
                  <a:pt x="1112863" y="21692"/>
                  <a:pt x="1139224" y="17613"/>
                  <a:pt x="1152525" y="14288"/>
                </a:cubicBezTo>
                <a:cubicBezTo>
                  <a:pt x="1157395" y="13070"/>
                  <a:pt x="1161970" y="10846"/>
                  <a:pt x="1166813" y="9525"/>
                </a:cubicBezTo>
                <a:cubicBezTo>
                  <a:pt x="1179443" y="6080"/>
                  <a:pt x="1204913" y="0"/>
                  <a:pt x="1204913" y="0"/>
                </a:cubicBezTo>
                <a:cubicBezTo>
                  <a:pt x="1246188" y="1588"/>
                  <a:pt x="1287518" y="2104"/>
                  <a:pt x="1328738" y="4763"/>
                </a:cubicBezTo>
                <a:cubicBezTo>
                  <a:pt x="1336816" y="5284"/>
                  <a:pt x="1344492" y="8758"/>
                  <a:pt x="1352550" y="9525"/>
                </a:cubicBezTo>
                <a:cubicBezTo>
                  <a:pt x="1377885" y="11938"/>
                  <a:pt x="1403350" y="12700"/>
                  <a:pt x="1428750" y="14288"/>
                </a:cubicBezTo>
                <a:cubicBezTo>
                  <a:pt x="1490065" y="34726"/>
                  <a:pt x="1427275" y="15109"/>
                  <a:pt x="1481138" y="28575"/>
                </a:cubicBezTo>
                <a:cubicBezTo>
                  <a:pt x="1486008" y="29793"/>
                  <a:pt x="1490449" y="32675"/>
                  <a:pt x="1495425" y="33338"/>
                </a:cubicBezTo>
                <a:cubicBezTo>
                  <a:pt x="1514373" y="35864"/>
                  <a:pt x="1533537" y="36369"/>
                  <a:pt x="1552575" y="38100"/>
                </a:cubicBezTo>
                <a:cubicBezTo>
                  <a:pt x="1601065" y="42508"/>
                  <a:pt x="1591656" y="41643"/>
                  <a:pt x="1633538" y="47625"/>
                </a:cubicBezTo>
                <a:cubicBezTo>
                  <a:pt x="1642949" y="50762"/>
                  <a:pt x="1655399" y="53521"/>
                  <a:pt x="1662113" y="61913"/>
                </a:cubicBezTo>
                <a:cubicBezTo>
                  <a:pt x="1665249" y="65833"/>
                  <a:pt x="1664630" y="71710"/>
                  <a:pt x="1666875" y="76200"/>
                </a:cubicBezTo>
                <a:cubicBezTo>
                  <a:pt x="1673506" y="89463"/>
                  <a:pt x="1680153" y="94241"/>
                  <a:pt x="1690688" y="104775"/>
                </a:cubicBezTo>
                <a:cubicBezTo>
                  <a:pt x="1708051" y="156870"/>
                  <a:pt x="1680362" y="77972"/>
                  <a:pt x="1704975" y="133350"/>
                </a:cubicBezTo>
                <a:cubicBezTo>
                  <a:pt x="1713839" y="153294"/>
                  <a:pt x="1707555" y="164372"/>
                  <a:pt x="1728788" y="171450"/>
                </a:cubicBezTo>
                <a:cubicBezTo>
                  <a:pt x="1750211" y="178591"/>
                  <a:pt x="1765936" y="172403"/>
                  <a:pt x="1785938" y="185738"/>
                </a:cubicBezTo>
                <a:lnTo>
                  <a:pt x="1814513" y="204788"/>
                </a:lnTo>
                <a:lnTo>
                  <a:pt x="1828800" y="214313"/>
                </a:lnTo>
                <a:cubicBezTo>
                  <a:pt x="1839526" y="246488"/>
                  <a:pt x="1824651" y="211611"/>
                  <a:pt x="1847850" y="238125"/>
                </a:cubicBezTo>
                <a:cubicBezTo>
                  <a:pt x="1855388" y="246740"/>
                  <a:pt x="1860550" y="257175"/>
                  <a:pt x="1866900" y="266700"/>
                </a:cubicBezTo>
                <a:lnTo>
                  <a:pt x="1876425" y="280988"/>
                </a:lnTo>
                <a:cubicBezTo>
                  <a:pt x="1886339" y="320641"/>
                  <a:pt x="1874267" y="281431"/>
                  <a:pt x="1890713" y="314325"/>
                </a:cubicBezTo>
                <a:cubicBezTo>
                  <a:pt x="1892958" y="318815"/>
                  <a:pt x="1893230" y="324123"/>
                  <a:pt x="1895475" y="328613"/>
                </a:cubicBezTo>
                <a:cubicBezTo>
                  <a:pt x="1898035" y="333732"/>
                  <a:pt x="1902440" y="337781"/>
                  <a:pt x="1905000" y="342900"/>
                </a:cubicBezTo>
                <a:cubicBezTo>
                  <a:pt x="1911709" y="356318"/>
                  <a:pt x="1910795" y="379757"/>
                  <a:pt x="1928813" y="385763"/>
                </a:cubicBezTo>
                <a:lnTo>
                  <a:pt x="1943100" y="390525"/>
                </a:lnTo>
                <a:cubicBezTo>
                  <a:pt x="1947863" y="393700"/>
                  <a:pt x="1952418" y="397210"/>
                  <a:pt x="1957388" y="400050"/>
                </a:cubicBezTo>
                <a:cubicBezTo>
                  <a:pt x="1963552" y="403572"/>
                  <a:pt x="1970661" y="405448"/>
                  <a:pt x="1976438" y="409575"/>
                </a:cubicBezTo>
                <a:cubicBezTo>
                  <a:pt x="1981919" y="413490"/>
                  <a:pt x="1984877" y="420521"/>
                  <a:pt x="1990725" y="423863"/>
                </a:cubicBezTo>
                <a:cubicBezTo>
                  <a:pt x="1996408" y="427110"/>
                  <a:pt x="2003506" y="426744"/>
                  <a:pt x="2009775" y="428625"/>
                </a:cubicBezTo>
                <a:cubicBezTo>
                  <a:pt x="2019392" y="431510"/>
                  <a:pt x="2028825" y="434975"/>
                  <a:pt x="2038350" y="438150"/>
                </a:cubicBezTo>
                <a:cubicBezTo>
                  <a:pt x="2043113" y="439738"/>
                  <a:pt x="2047715" y="441929"/>
                  <a:pt x="2052638" y="442913"/>
                </a:cubicBezTo>
                <a:cubicBezTo>
                  <a:pt x="2060575" y="444500"/>
                  <a:pt x="2068641" y="445545"/>
                  <a:pt x="2076450" y="447675"/>
                </a:cubicBezTo>
                <a:cubicBezTo>
                  <a:pt x="2086136" y="450317"/>
                  <a:pt x="2105025" y="457200"/>
                  <a:pt x="2105025" y="457200"/>
                </a:cubicBezTo>
                <a:cubicBezTo>
                  <a:pt x="2110242" y="472851"/>
                  <a:pt x="2115613" y="481534"/>
                  <a:pt x="2105025" y="500063"/>
                </a:cubicBezTo>
                <a:cubicBezTo>
                  <a:pt x="2102534" y="504421"/>
                  <a:pt x="2095500" y="503238"/>
                  <a:pt x="2090738" y="504825"/>
                </a:cubicBezTo>
                <a:cubicBezTo>
                  <a:pt x="2081767" y="513796"/>
                  <a:pt x="2074097" y="523334"/>
                  <a:pt x="2062163" y="528638"/>
                </a:cubicBezTo>
                <a:cubicBezTo>
                  <a:pt x="2052988" y="532716"/>
                  <a:pt x="2043113" y="534988"/>
                  <a:pt x="2033588" y="538163"/>
                </a:cubicBezTo>
                <a:lnTo>
                  <a:pt x="2019300" y="542925"/>
                </a:lnTo>
                <a:cubicBezTo>
                  <a:pt x="2012488" y="563364"/>
                  <a:pt x="2012732" y="554754"/>
                  <a:pt x="2019300" y="581025"/>
                </a:cubicBezTo>
                <a:cubicBezTo>
                  <a:pt x="2020518" y="585895"/>
                  <a:pt x="2020927" y="591393"/>
                  <a:pt x="2024063" y="595313"/>
                </a:cubicBezTo>
                <a:cubicBezTo>
                  <a:pt x="2027639" y="599782"/>
                  <a:pt x="2033588" y="601663"/>
                  <a:pt x="2038350" y="604838"/>
                </a:cubicBezTo>
                <a:cubicBezTo>
                  <a:pt x="2053445" y="627479"/>
                  <a:pt x="2046064" y="613694"/>
                  <a:pt x="2057400" y="647700"/>
                </a:cubicBezTo>
                <a:lnTo>
                  <a:pt x="2062163" y="661988"/>
                </a:lnTo>
                <a:cubicBezTo>
                  <a:pt x="2059484" y="680741"/>
                  <a:pt x="2051568" y="715262"/>
                  <a:pt x="2062163" y="733425"/>
                </a:cubicBezTo>
                <a:cubicBezTo>
                  <a:pt x="2067931" y="743313"/>
                  <a:pt x="2079878" y="748855"/>
                  <a:pt x="2090738" y="752475"/>
                </a:cubicBezTo>
                <a:lnTo>
                  <a:pt x="2119313" y="762000"/>
                </a:lnTo>
                <a:lnTo>
                  <a:pt x="2138363" y="790575"/>
                </a:lnTo>
                <a:lnTo>
                  <a:pt x="2147888" y="804863"/>
                </a:lnTo>
                <a:cubicBezTo>
                  <a:pt x="2150306" y="814538"/>
                  <a:pt x="2153311" y="828629"/>
                  <a:pt x="2157413" y="838200"/>
                </a:cubicBezTo>
                <a:cubicBezTo>
                  <a:pt x="2160210" y="844725"/>
                  <a:pt x="2163763" y="850900"/>
                  <a:pt x="2166938" y="857250"/>
                </a:cubicBezTo>
                <a:cubicBezTo>
                  <a:pt x="2162175" y="860425"/>
                  <a:pt x="2158359" y="866367"/>
                  <a:pt x="2152650" y="866775"/>
                </a:cubicBezTo>
                <a:cubicBezTo>
                  <a:pt x="2107339" y="870012"/>
                  <a:pt x="2110682" y="868959"/>
                  <a:pt x="2085975" y="852488"/>
                </a:cubicBezTo>
                <a:cubicBezTo>
                  <a:pt x="2082800" y="847725"/>
                  <a:pt x="2080920" y="841776"/>
                  <a:pt x="2076450" y="838200"/>
                </a:cubicBezTo>
                <a:cubicBezTo>
                  <a:pt x="2064736" y="828828"/>
                  <a:pt x="2050554" y="835760"/>
                  <a:pt x="2038350" y="838200"/>
                </a:cubicBezTo>
                <a:cubicBezTo>
                  <a:pt x="2041525" y="842963"/>
                  <a:pt x="2044211" y="848091"/>
                  <a:pt x="2047875" y="852488"/>
                </a:cubicBezTo>
                <a:cubicBezTo>
                  <a:pt x="2052187" y="857662"/>
                  <a:pt x="2058892" y="860887"/>
                  <a:pt x="2062163" y="866775"/>
                </a:cubicBezTo>
                <a:cubicBezTo>
                  <a:pt x="2067039" y="875552"/>
                  <a:pt x="2067198" y="886370"/>
                  <a:pt x="2071688" y="895350"/>
                </a:cubicBezTo>
                <a:cubicBezTo>
                  <a:pt x="2074863" y="901700"/>
                  <a:pt x="2078416" y="907874"/>
                  <a:pt x="2081213" y="914400"/>
                </a:cubicBezTo>
                <a:cubicBezTo>
                  <a:pt x="2087023" y="927958"/>
                  <a:pt x="2084058" y="931534"/>
                  <a:pt x="2095500" y="942975"/>
                </a:cubicBezTo>
                <a:cubicBezTo>
                  <a:pt x="2099548" y="947022"/>
                  <a:pt x="2105025" y="949325"/>
                  <a:pt x="2109788" y="952500"/>
                </a:cubicBezTo>
                <a:cubicBezTo>
                  <a:pt x="2123060" y="972409"/>
                  <a:pt x="2126341" y="981376"/>
                  <a:pt x="2143125" y="995363"/>
                </a:cubicBezTo>
                <a:cubicBezTo>
                  <a:pt x="2147522" y="999027"/>
                  <a:pt x="2152293" y="1002328"/>
                  <a:pt x="2157413" y="1004888"/>
                </a:cubicBezTo>
                <a:cubicBezTo>
                  <a:pt x="2161903" y="1007133"/>
                  <a:pt x="2166938" y="1008063"/>
                  <a:pt x="2171700" y="1009650"/>
                </a:cubicBezTo>
                <a:cubicBezTo>
                  <a:pt x="2222750" y="1043682"/>
                  <a:pt x="2145279" y="990687"/>
                  <a:pt x="2200275" y="1033463"/>
                </a:cubicBezTo>
                <a:cubicBezTo>
                  <a:pt x="2209311" y="1040491"/>
                  <a:pt x="2220755" y="1044419"/>
                  <a:pt x="2228850" y="1052513"/>
                </a:cubicBezTo>
                <a:cubicBezTo>
                  <a:pt x="2270603" y="1094263"/>
                  <a:pt x="2217633" y="1043165"/>
                  <a:pt x="2257425" y="1076325"/>
                </a:cubicBezTo>
                <a:cubicBezTo>
                  <a:pt x="2262599" y="1080637"/>
                  <a:pt x="2266950" y="1085850"/>
                  <a:pt x="2271713" y="1090613"/>
                </a:cubicBezTo>
                <a:cubicBezTo>
                  <a:pt x="2273300" y="1095375"/>
                  <a:pt x="2276475" y="1099880"/>
                  <a:pt x="2276475" y="1104900"/>
                </a:cubicBezTo>
                <a:cubicBezTo>
                  <a:pt x="2276475" y="1161030"/>
                  <a:pt x="2274956" y="1143295"/>
                  <a:pt x="2219325" y="1138238"/>
                </a:cubicBezTo>
                <a:cubicBezTo>
                  <a:pt x="2183408" y="1126264"/>
                  <a:pt x="2227686" y="1142418"/>
                  <a:pt x="2190750" y="1123950"/>
                </a:cubicBezTo>
                <a:cubicBezTo>
                  <a:pt x="2186260" y="1121705"/>
                  <a:pt x="2181225" y="1120775"/>
                  <a:pt x="2176463" y="1119188"/>
                </a:cubicBezTo>
                <a:cubicBezTo>
                  <a:pt x="2140552" y="1131157"/>
                  <a:pt x="2183423" y="1113619"/>
                  <a:pt x="2152650" y="1138238"/>
                </a:cubicBezTo>
                <a:cubicBezTo>
                  <a:pt x="2148730" y="1141374"/>
                  <a:pt x="2143355" y="1142474"/>
                  <a:pt x="2138363" y="1143000"/>
                </a:cubicBezTo>
                <a:cubicBezTo>
                  <a:pt x="2113053" y="1145664"/>
                  <a:pt x="2087563" y="1146175"/>
                  <a:pt x="2062163" y="1147763"/>
                </a:cubicBezTo>
                <a:cubicBezTo>
                  <a:pt x="2074491" y="1160091"/>
                  <a:pt x="2089804" y="1173536"/>
                  <a:pt x="2095500" y="1190625"/>
                </a:cubicBezTo>
                <a:lnTo>
                  <a:pt x="2105025" y="1219200"/>
                </a:lnTo>
                <a:cubicBezTo>
                  <a:pt x="2106613" y="1233488"/>
                  <a:pt x="2109788" y="1247687"/>
                  <a:pt x="2109788" y="1262063"/>
                </a:cubicBezTo>
                <a:cubicBezTo>
                  <a:pt x="2109788" y="1488366"/>
                  <a:pt x="2166745" y="1444752"/>
                  <a:pt x="2090738" y="1495425"/>
                </a:cubicBezTo>
                <a:cubicBezTo>
                  <a:pt x="2068903" y="1528177"/>
                  <a:pt x="2082548" y="1520380"/>
                  <a:pt x="2057400" y="1528763"/>
                </a:cubicBezTo>
                <a:lnTo>
                  <a:pt x="2047875" y="1557338"/>
                </a:lnTo>
                <a:cubicBezTo>
                  <a:pt x="2044002" y="1568958"/>
                  <a:pt x="2042820" y="1576681"/>
                  <a:pt x="2033588" y="1585913"/>
                </a:cubicBezTo>
                <a:cubicBezTo>
                  <a:pt x="2024356" y="1595145"/>
                  <a:pt x="2016633" y="1596327"/>
                  <a:pt x="2005013" y="1600200"/>
                </a:cubicBezTo>
                <a:cubicBezTo>
                  <a:pt x="1981242" y="1616047"/>
                  <a:pt x="1998814" y="1607155"/>
                  <a:pt x="1962150" y="1614488"/>
                </a:cubicBezTo>
                <a:cubicBezTo>
                  <a:pt x="1955732" y="1615772"/>
                  <a:pt x="1949490" y="1617830"/>
                  <a:pt x="1943100" y="1619250"/>
                </a:cubicBezTo>
                <a:cubicBezTo>
                  <a:pt x="1888685" y="1631342"/>
                  <a:pt x="1946697" y="1617161"/>
                  <a:pt x="1900238" y="1628775"/>
                </a:cubicBezTo>
                <a:cubicBezTo>
                  <a:pt x="1849438" y="1654175"/>
                  <a:pt x="1909763" y="1619250"/>
                  <a:pt x="1871663" y="1657350"/>
                </a:cubicBezTo>
                <a:cubicBezTo>
                  <a:pt x="1868113" y="1660900"/>
                  <a:pt x="1861865" y="1659868"/>
                  <a:pt x="1857375" y="1662113"/>
                </a:cubicBezTo>
                <a:cubicBezTo>
                  <a:pt x="1852256" y="1664673"/>
                  <a:pt x="1848207" y="1669078"/>
                  <a:pt x="1843088" y="1671638"/>
                </a:cubicBezTo>
                <a:cubicBezTo>
                  <a:pt x="1838598" y="1673883"/>
                  <a:pt x="1833414" y="1674423"/>
                  <a:pt x="1828800" y="1676400"/>
                </a:cubicBezTo>
                <a:cubicBezTo>
                  <a:pt x="1809011" y="1684881"/>
                  <a:pt x="1804830" y="1691507"/>
                  <a:pt x="1781175" y="1695450"/>
                </a:cubicBezTo>
                <a:cubicBezTo>
                  <a:pt x="1771650" y="1697038"/>
                  <a:pt x="1762026" y="1698118"/>
                  <a:pt x="1752600" y="1700213"/>
                </a:cubicBezTo>
                <a:cubicBezTo>
                  <a:pt x="1747700" y="1701302"/>
                  <a:pt x="1743183" y="1703757"/>
                  <a:pt x="1738313" y="1704975"/>
                </a:cubicBezTo>
                <a:cubicBezTo>
                  <a:pt x="1730460" y="1706938"/>
                  <a:pt x="1722310" y="1707608"/>
                  <a:pt x="1714500" y="1709738"/>
                </a:cubicBezTo>
                <a:cubicBezTo>
                  <a:pt x="1704814" y="1712380"/>
                  <a:pt x="1695666" y="1716828"/>
                  <a:pt x="1685925" y="1719263"/>
                </a:cubicBezTo>
                <a:lnTo>
                  <a:pt x="1666875" y="1724025"/>
                </a:lnTo>
                <a:cubicBezTo>
                  <a:pt x="1625932" y="1751321"/>
                  <a:pt x="1677734" y="1718595"/>
                  <a:pt x="1638300" y="1738313"/>
                </a:cubicBezTo>
                <a:cubicBezTo>
                  <a:pt x="1633181" y="1740873"/>
                  <a:pt x="1629243" y="1745513"/>
                  <a:pt x="1624013" y="1747838"/>
                </a:cubicBezTo>
                <a:cubicBezTo>
                  <a:pt x="1614838" y="1751916"/>
                  <a:pt x="1604963" y="1754188"/>
                  <a:pt x="1595438" y="1757363"/>
                </a:cubicBezTo>
                <a:lnTo>
                  <a:pt x="1566863" y="1766888"/>
                </a:lnTo>
                <a:lnTo>
                  <a:pt x="1538288" y="1776413"/>
                </a:lnTo>
                <a:lnTo>
                  <a:pt x="1524000" y="1781175"/>
                </a:lnTo>
                <a:cubicBezTo>
                  <a:pt x="1482271" y="1822907"/>
                  <a:pt x="1535199" y="1771843"/>
                  <a:pt x="1495425" y="1804988"/>
                </a:cubicBezTo>
                <a:cubicBezTo>
                  <a:pt x="1458755" y="1835546"/>
                  <a:pt x="1502325" y="1805151"/>
                  <a:pt x="1466850" y="1828800"/>
                </a:cubicBezTo>
                <a:cubicBezTo>
                  <a:pt x="1463675" y="1833563"/>
                  <a:pt x="1459580" y="1837827"/>
                  <a:pt x="1457325" y="1843088"/>
                </a:cubicBezTo>
                <a:cubicBezTo>
                  <a:pt x="1454747" y="1849104"/>
                  <a:pt x="1456194" y="1856692"/>
                  <a:pt x="1452563" y="1862138"/>
                </a:cubicBezTo>
                <a:cubicBezTo>
                  <a:pt x="1449388" y="1866901"/>
                  <a:pt x="1443038" y="1868488"/>
                  <a:pt x="1438275" y="1871663"/>
                </a:cubicBezTo>
                <a:cubicBezTo>
                  <a:pt x="1426077" y="1889960"/>
                  <a:pt x="1423736" y="1901408"/>
                  <a:pt x="1404938" y="1909763"/>
                </a:cubicBezTo>
                <a:cubicBezTo>
                  <a:pt x="1395763" y="1913841"/>
                  <a:pt x="1385888" y="1916113"/>
                  <a:pt x="1376363" y="1919288"/>
                </a:cubicBezTo>
                <a:lnTo>
                  <a:pt x="1362075" y="1924050"/>
                </a:lnTo>
                <a:lnTo>
                  <a:pt x="1333500" y="1952625"/>
                </a:lnTo>
                <a:cubicBezTo>
                  <a:pt x="1328738" y="1957388"/>
                  <a:pt x="1325603" y="1964783"/>
                  <a:pt x="1319213" y="1966913"/>
                </a:cubicBezTo>
                <a:lnTo>
                  <a:pt x="1304925" y="1971675"/>
                </a:lnTo>
                <a:cubicBezTo>
                  <a:pt x="1277841" y="1998761"/>
                  <a:pt x="1303920" y="1976940"/>
                  <a:pt x="1276350" y="1990725"/>
                </a:cubicBezTo>
                <a:cubicBezTo>
                  <a:pt x="1271231" y="1993285"/>
                  <a:pt x="1267422" y="1998240"/>
                  <a:pt x="1262063" y="2000250"/>
                </a:cubicBezTo>
                <a:cubicBezTo>
                  <a:pt x="1252767" y="2003736"/>
                  <a:pt x="1210869" y="2008692"/>
                  <a:pt x="1204913" y="2009775"/>
                </a:cubicBezTo>
                <a:cubicBezTo>
                  <a:pt x="1198473" y="2010946"/>
                  <a:pt x="1191992" y="2012240"/>
                  <a:pt x="1185863" y="2014538"/>
                </a:cubicBezTo>
                <a:cubicBezTo>
                  <a:pt x="1179216" y="2017031"/>
                  <a:pt x="1173339" y="2021266"/>
                  <a:pt x="1166813" y="2024063"/>
                </a:cubicBezTo>
                <a:cubicBezTo>
                  <a:pt x="1162199" y="2026040"/>
                  <a:pt x="1157288" y="2027238"/>
                  <a:pt x="1152525" y="2028825"/>
                </a:cubicBezTo>
                <a:cubicBezTo>
                  <a:pt x="1119773" y="2050660"/>
                  <a:pt x="1134810" y="2044254"/>
                  <a:pt x="1109663" y="2052638"/>
                </a:cubicBezTo>
                <a:cubicBezTo>
                  <a:pt x="1093788" y="2051050"/>
                  <a:pt x="1077807" y="2050301"/>
                  <a:pt x="1062038" y="2047875"/>
                </a:cubicBezTo>
                <a:cubicBezTo>
                  <a:pt x="1044744" y="2045214"/>
                  <a:pt x="1049164" y="2041439"/>
                  <a:pt x="1033463" y="2033588"/>
                </a:cubicBezTo>
                <a:cubicBezTo>
                  <a:pt x="1023698" y="2028705"/>
                  <a:pt x="1004424" y="2025875"/>
                  <a:pt x="995363" y="2024063"/>
                </a:cubicBezTo>
                <a:lnTo>
                  <a:pt x="909638" y="2028825"/>
                </a:lnTo>
                <a:cubicBezTo>
                  <a:pt x="857016" y="2032454"/>
                  <a:pt x="872521" y="2028498"/>
                  <a:pt x="842963" y="2038350"/>
                </a:cubicBezTo>
                <a:cubicBezTo>
                  <a:pt x="807090" y="2062265"/>
                  <a:pt x="852683" y="2034184"/>
                  <a:pt x="809625" y="2052638"/>
                </a:cubicBezTo>
                <a:cubicBezTo>
                  <a:pt x="804364" y="2054893"/>
                  <a:pt x="800100" y="2058988"/>
                  <a:pt x="795338" y="2062163"/>
                </a:cubicBezTo>
                <a:cubicBezTo>
                  <a:pt x="793668" y="2080527"/>
                  <a:pt x="791272" y="2121287"/>
                  <a:pt x="785813" y="2143125"/>
                </a:cubicBezTo>
                <a:cubicBezTo>
                  <a:pt x="783378" y="2152865"/>
                  <a:pt x="781857" y="2163346"/>
                  <a:pt x="776288" y="2171700"/>
                </a:cubicBezTo>
                <a:cubicBezTo>
                  <a:pt x="769938" y="2181225"/>
                  <a:pt x="767867" y="2196024"/>
                  <a:pt x="757238" y="2200275"/>
                </a:cubicBezTo>
                <a:lnTo>
                  <a:pt x="733425" y="2209800"/>
                </a:lnTo>
                <a:cubicBezTo>
                  <a:pt x="728663" y="2214563"/>
                  <a:pt x="724312" y="2219776"/>
                  <a:pt x="719138" y="2224088"/>
                </a:cubicBezTo>
                <a:cubicBezTo>
                  <a:pt x="714741" y="2227752"/>
                  <a:pt x="708898" y="2229566"/>
                  <a:pt x="704850" y="2233613"/>
                </a:cubicBezTo>
                <a:cubicBezTo>
                  <a:pt x="700803" y="2237660"/>
                  <a:pt x="698989" y="2243503"/>
                  <a:pt x="695325" y="2247900"/>
                </a:cubicBezTo>
                <a:cubicBezTo>
                  <a:pt x="691013" y="2253074"/>
                  <a:pt x="685350" y="2257014"/>
                  <a:pt x="681038" y="2262188"/>
                </a:cubicBezTo>
                <a:cubicBezTo>
                  <a:pt x="677374" y="2266585"/>
                  <a:pt x="675982" y="2272899"/>
                  <a:pt x="671513" y="2276475"/>
                </a:cubicBezTo>
                <a:cubicBezTo>
                  <a:pt x="667593" y="2279611"/>
                  <a:pt x="661988" y="2279650"/>
                  <a:pt x="657225" y="2281238"/>
                </a:cubicBezTo>
                <a:cubicBezTo>
                  <a:pt x="652463" y="2286000"/>
                  <a:pt x="644198" y="2288909"/>
                  <a:pt x="642938" y="2295525"/>
                </a:cubicBezTo>
                <a:cubicBezTo>
                  <a:pt x="620586" y="2412874"/>
                  <a:pt x="657504" y="2352255"/>
                  <a:pt x="628650" y="2395538"/>
                </a:cubicBezTo>
                <a:cubicBezTo>
                  <a:pt x="619736" y="2422281"/>
                  <a:pt x="629278" y="2403401"/>
                  <a:pt x="595313" y="2428875"/>
                </a:cubicBezTo>
                <a:cubicBezTo>
                  <a:pt x="582613" y="2438400"/>
                  <a:pt x="570422" y="2448644"/>
                  <a:pt x="557213" y="2457450"/>
                </a:cubicBezTo>
                <a:cubicBezTo>
                  <a:pt x="552450" y="2460625"/>
                  <a:pt x="548045" y="2464415"/>
                  <a:pt x="542925" y="2466975"/>
                </a:cubicBezTo>
                <a:cubicBezTo>
                  <a:pt x="538435" y="2469220"/>
                  <a:pt x="533561" y="2470753"/>
                  <a:pt x="528638" y="2471738"/>
                </a:cubicBezTo>
                <a:cubicBezTo>
                  <a:pt x="517631" y="2473939"/>
                  <a:pt x="506413" y="2474913"/>
                  <a:pt x="495300" y="2476500"/>
                </a:cubicBezTo>
                <a:cubicBezTo>
                  <a:pt x="488950" y="2479675"/>
                  <a:pt x="482842" y="2483388"/>
                  <a:pt x="476250" y="2486025"/>
                </a:cubicBezTo>
                <a:cubicBezTo>
                  <a:pt x="466928" y="2489754"/>
                  <a:pt x="457200" y="2492375"/>
                  <a:pt x="447675" y="2495550"/>
                </a:cubicBezTo>
                <a:lnTo>
                  <a:pt x="433388" y="2500313"/>
                </a:lnTo>
                <a:cubicBezTo>
                  <a:pt x="366377" y="2522650"/>
                  <a:pt x="424005" y="2504935"/>
                  <a:pt x="252413" y="2509838"/>
                </a:cubicBezTo>
                <a:cubicBezTo>
                  <a:pt x="239713" y="2513013"/>
                  <a:pt x="225205" y="2512102"/>
                  <a:pt x="214313" y="2519363"/>
                </a:cubicBezTo>
                <a:cubicBezTo>
                  <a:pt x="209550" y="2522538"/>
                  <a:pt x="205145" y="2526328"/>
                  <a:pt x="200025" y="2528888"/>
                </a:cubicBezTo>
                <a:cubicBezTo>
                  <a:pt x="193196" y="2532303"/>
                  <a:pt x="172787" y="2536888"/>
                  <a:pt x="166688" y="2538413"/>
                </a:cubicBezTo>
                <a:cubicBezTo>
                  <a:pt x="161925" y="2541588"/>
                  <a:pt x="157520" y="2545378"/>
                  <a:pt x="152400" y="2547938"/>
                </a:cubicBezTo>
                <a:cubicBezTo>
                  <a:pt x="128445" y="2559915"/>
                  <a:pt x="139572" y="2541716"/>
                  <a:pt x="109538" y="2571750"/>
                </a:cubicBezTo>
                <a:cubicBezTo>
                  <a:pt x="91700" y="2589588"/>
                  <a:pt x="101640" y="2583908"/>
                  <a:pt x="80963" y="2590800"/>
                </a:cubicBezTo>
                <a:cubicBezTo>
                  <a:pt x="44033" y="2615420"/>
                  <a:pt x="63249" y="2606229"/>
                  <a:pt x="23813" y="2619375"/>
                </a:cubicBezTo>
                <a:lnTo>
                  <a:pt x="9525" y="2624138"/>
                </a:lnTo>
                <a:cubicBezTo>
                  <a:pt x="6350" y="2619375"/>
                  <a:pt x="0" y="2615574"/>
                  <a:pt x="0" y="2609850"/>
                </a:cubicBezTo>
                <a:cubicBezTo>
                  <a:pt x="0" y="2604126"/>
                  <a:pt x="9525" y="2595563"/>
                  <a:pt x="9525" y="2595563"/>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ja-JP" altLang="en-US" sz="1350"/>
          </a:p>
        </p:txBody>
      </p:sp>
      <p:sp>
        <p:nvSpPr>
          <p:cNvPr id="14" name="フリーフォーム 13"/>
          <p:cNvSpPr/>
          <p:nvPr/>
        </p:nvSpPr>
        <p:spPr>
          <a:xfrm>
            <a:off x="5247085" y="2628064"/>
            <a:ext cx="1878879" cy="1969019"/>
          </a:xfrm>
          <a:custGeom>
            <a:avLst/>
            <a:gdLst>
              <a:gd name="connsiteX0" fmla="*/ 933450 w 2505172"/>
              <a:gd name="connsiteY0" fmla="*/ 2444277 h 2625358"/>
              <a:gd name="connsiteX1" fmla="*/ 971550 w 2505172"/>
              <a:gd name="connsiteY1" fmla="*/ 2453802 h 2625358"/>
              <a:gd name="connsiteX2" fmla="*/ 990600 w 2505172"/>
              <a:gd name="connsiteY2" fmla="*/ 2463327 h 2625358"/>
              <a:gd name="connsiteX3" fmla="*/ 1019175 w 2505172"/>
              <a:gd name="connsiteY3" fmla="*/ 2472852 h 2625358"/>
              <a:gd name="connsiteX4" fmla="*/ 1047750 w 2505172"/>
              <a:gd name="connsiteY4" fmla="*/ 2491902 h 2625358"/>
              <a:gd name="connsiteX5" fmla="*/ 1076325 w 2505172"/>
              <a:gd name="connsiteY5" fmla="*/ 2501427 h 2625358"/>
              <a:gd name="connsiteX6" fmla="*/ 1109662 w 2505172"/>
              <a:gd name="connsiteY6" fmla="*/ 2539527 h 2625358"/>
              <a:gd name="connsiteX7" fmla="*/ 1123950 w 2505172"/>
              <a:gd name="connsiteY7" fmla="*/ 2553814 h 2625358"/>
              <a:gd name="connsiteX8" fmla="*/ 1157287 w 2505172"/>
              <a:gd name="connsiteY8" fmla="*/ 2563339 h 2625358"/>
              <a:gd name="connsiteX9" fmla="*/ 1171575 w 2505172"/>
              <a:gd name="connsiteY9" fmla="*/ 2568102 h 2625358"/>
              <a:gd name="connsiteX10" fmla="*/ 1214437 w 2505172"/>
              <a:gd name="connsiteY10" fmla="*/ 2577627 h 2625358"/>
              <a:gd name="connsiteX11" fmla="*/ 1243012 w 2505172"/>
              <a:gd name="connsiteY11" fmla="*/ 2587152 h 2625358"/>
              <a:gd name="connsiteX12" fmla="*/ 1276350 w 2505172"/>
              <a:gd name="connsiteY12" fmla="*/ 2596677 h 2625358"/>
              <a:gd name="connsiteX13" fmla="*/ 1304925 w 2505172"/>
              <a:gd name="connsiteY13" fmla="*/ 2610964 h 2625358"/>
              <a:gd name="connsiteX14" fmla="*/ 1319212 w 2505172"/>
              <a:gd name="connsiteY14" fmla="*/ 2620489 h 2625358"/>
              <a:gd name="connsiteX15" fmla="*/ 1395412 w 2505172"/>
              <a:gd name="connsiteY15" fmla="*/ 2620489 h 2625358"/>
              <a:gd name="connsiteX16" fmla="*/ 1423987 w 2505172"/>
              <a:gd name="connsiteY16" fmla="*/ 2610964 h 2625358"/>
              <a:gd name="connsiteX17" fmla="*/ 1438275 w 2505172"/>
              <a:gd name="connsiteY17" fmla="*/ 2606202 h 2625358"/>
              <a:gd name="connsiteX18" fmla="*/ 1481137 w 2505172"/>
              <a:gd name="connsiteY18" fmla="*/ 2568102 h 2625358"/>
              <a:gd name="connsiteX19" fmla="*/ 1504950 w 2505172"/>
              <a:gd name="connsiteY19" fmla="*/ 2539527 h 2625358"/>
              <a:gd name="connsiteX20" fmla="*/ 1514475 w 2505172"/>
              <a:gd name="connsiteY20" fmla="*/ 2520477 h 2625358"/>
              <a:gd name="connsiteX21" fmla="*/ 1524000 w 2505172"/>
              <a:gd name="connsiteY21" fmla="*/ 2506189 h 2625358"/>
              <a:gd name="connsiteX22" fmla="*/ 1528762 w 2505172"/>
              <a:gd name="connsiteY22" fmla="*/ 2491902 h 2625358"/>
              <a:gd name="connsiteX23" fmla="*/ 1538287 w 2505172"/>
              <a:gd name="connsiteY23" fmla="*/ 2477614 h 2625358"/>
              <a:gd name="connsiteX24" fmla="*/ 1543050 w 2505172"/>
              <a:gd name="connsiteY24" fmla="*/ 2463327 h 2625358"/>
              <a:gd name="connsiteX25" fmla="*/ 1557337 w 2505172"/>
              <a:gd name="connsiteY25" fmla="*/ 2453802 h 2625358"/>
              <a:gd name="connsiteX26" fmla="*/ 1576387 w 2505172"/>
              <a:gd name="connsiteY26" fmla="*/ 2420464 h 2625358"/>
              <a:gd name="connsiteX27" fmla="*/ 1590675 w 2505172"/>
              <a:gd name="connsiteY27" fmla="*/ 2406177 h 2625358"/>
              <a:gd name="connsiteX28" fmla="*/ 1609725 w 2505172"/>
              <a:gd name="connsiteY28" fmla="*/ 2377602 h 2625358"/>
              <a:gd name="connsiteX29" fmla="*/ 1633537 w 2505172"/>
              <a:gd name="connsiteY29" fmla="*/ 2353789 h 2625358"/>
              <a:gd name="connsiteX30" fmla="*/ 1662112 w 2505172"/>
              <a:gd name="connsiteY30" fmla="*/ 2310927 h 2625358"/>
              <a:gd name="connsiteX31" fmla="*/ 1671637 w 2505172"/>
              <a:gd name="connsiteY31" fmla="*/ 2296639 h 2625358"/>
              <a:gd name="connsiteX32" fmla="*/ 1685925 w 2505172"/>
              <a:gd name="connsiteY32" fmla="*/ 2268064 h 2625358"/>
              <a:gd name="connsiteX33" fmla="*/ 1695450 w 2505172"/>
              <a:gd name="connsiteY33" fmla="*/ 2229964 h 2625358"/>
              <a:gd name="connsiteX34" fmla="*/ 1704975 w 2505172"/>
              <a:gd name="connsiteY34" fmla="*/ 2201389 h 2625358"/>
              <a:gd name="connsiteX35" fmla="*/ 1709737 w 2505172"/>
              <a:gd name="connsiteY35" fmla="*/ 2177577 h 2625358"/>
              <a:gd name="connsiteX36" fmla="*/ 1719262 w 2505172"/>
              <a:gd name="connsiteY36" fmla="*/ 2163289 h 2625358"/>
              <a:gd name="connsiteX37" fmla="*/ 1747837 w 2505172"/>
              <a:gd name="connsiteY37" fmla="*/ 2139477 h 2625358"/>
              <a:gd name="connsiteX38" fmla="*/ 1762125 w 2505172"/>
              <a:gd name="connsiteY38" fmla="*/ 2110902 h 2625358"/>
              <a:gd name="connsiteX39" fmla="*/ 1752600 w 2505172"/>
              <a:gd name="connsiteY39" fmla="*/ 2053752 h 2625358"/>
              <a:gd name="connsiteX40" fmla="*/ 1743075 w 2505172"/>
              <a:gd name="connsiteY40" fmla="*/ 2025177 h 2625358"/>
              <a:gd name="connsiteX41" fmla="*/ 1733550 w 2505172"/>
              <a:gd name="connsiteY41" fmla="*/ 1996602 h 2625358"/>
              <a:gd name="connsiteX42" fmla="*/ 1724025 w 2505172"/>
              <a:gd name="connsiteY42" fmla="*/ 1948977 h 2625358"/>
              <a:gd name="connsiteX43" fmla="*/ 1695450 w 2505172"/>
              <a:gd name="connsiteY43" fmla="*/ 1934689 h 2625358"/>
              <a:gd name="connsiteX44" fmla="*/ 1690687 w 2505172"/>
              <a:gd name="connsiteY44" fmla="*/ 1920402 h 2625358"/>
              <a:gd name="connsiteX45" fmla="*/ 1695450 w 2505172"/>
              <a:gd name="connsiteY45" fmla="*/ 1891827 h 2625358"/>
              <a:gd name="connsiteX46" fmla="*/ 1724025 w 2505172"/>
              <a:gd name="connsiteY46" fmla="*/ 1877539 h 2625358"/>
              <a:gd name="connsiteX47" fmla="*/ 1800225 w 2505172"/>
              <a:gd name="connsiteY47" fmla="*/ 1887064 h 2625358"/>
              <a:gd name="connsiteX48" fmla="*/ 1828800 w 2505172"/>
              <a:gd name="connsiteY48" fmla="*/ 1906114 h 2625358"/>
              <a:gd name="connsiteX49" fmla="*/ 1857375 w 2505172"/>
              <a:gd name="connsiteY49" fmla="*/ 1925164 h 2625358"/>
              <a:gd name="connsiteX50" fmla="*/ 1885950 w 2505172"/>
              <a:gd name="connsiteY50" fmla="*/ 1934689 h 2625358"/>
              <a:gd name="connsiteX51" fmla="*/ 2005012 w 2505172"/>
              <a:gd name="connsiteY51" fmla="*/ 1929927 h 2625358"/>
              <a:gd name="connsiteX52" fmla="*/ 2009775 w 2505172"/>
              <a:gd name="connsiteY52" fmla="*/ 1901352 h 2625358"/>
              <a:gd name="connsiteX53" fmla="*/ 2000250 w 2505172"/>
              <a:gd name="connsiteY53" fmla="*/ 1844202 h 2625358"/>
              <a:gd name="connsiteX54" fmla="*/ 1995487 w 2505172"/>
              <a:gd name="connsiteY54" fmla="*/ 1806102 h 2625358"/>
              <a:gd name="connsiteX55" fmla="*/ 1990725 w 2505172"/>
              <a:gd name="connsiteY55" fmla="*/ 1791814 h 2625358"/>
              <a:gd name="connsiteX56" fmla="*/ 1985962 w 2505172"/>
              <a:gd name="connsiteY56" fmla="*/ 1772764 h 2625358"/>
              <a:gd name="connsiteX57" fmla="*/ 1990725 w 2505172"/>
              <a:gd name="connsiteY57" fmla="*/ 1729902 h 2625358"/>
              <a:gd name="connsiteX58" fmla="*/ 1995487 w 2505172"/>
              <a:gd name="connsiteY58" fmla="*/ 1682277 h 2625358"/>
              <a:gd name="connsiteX59" fmla="*/ 2000250 w 2505172"/>
              <a:gd name="connsiteY59" fmla="*/ 1667989 h 2625358"/>
              <a:gd name="connsiteX60" fmla="*/ 2005012 w 2505172"/>
              <a:gd name="connsiteY60" fmla="*/ 1648939 h 2625358"/>
              <a:gd name="connsiteX61" fmla="*/ 2009775 w 2505172"/>
              <a:gd name="connsiteY61" fmla="*/ 1615602 h 2625358"/>
              <a:gd name="connsiteX62" fmla="*/ 2005012 w 2505172"/>
              <a:gd name="connsiteY62" fmla="*/ 1563214 h 2625358"/>
              <a:gd name="connsiteX63" fmla="*/ 1990725 w 2505172"/>
              <a:gd name="connsiteY63" fmla="*/ 1548927 h 2625358"/>
              <a:gd name="connsiteX64" fmla="*/ 2005012 w 2505172"/>
              <a:gd name="connsiteY64" fmla="*/ 1501302 h 2625358"/>
              <a:gd name="connsiteX65" fmla="*/ 2019300 w 2505172"/>
              <a:gd name="connsiteY65" fmla="*/ 1496539 h 2625358"/>
              <a:gd name="connsiteX66" fmla="*/ 2028825 w 2505172"/>
              <a:gd name="connsiteY66" fmla="*/ 1482252 h 2625358"/>
              <a:gd name="connsiteX67" fmla="*/ 2043112 w 2505172"/>
              <a:gd name="connsiteY67" fmla="*/ 1467964 h 2625358"/>
              <a:gd name="connsiteX68" fmla="*/ 2057400 w 2505172"/>
              <a:gd name="connsiteY68" fmla="*/ 1439389 h 2625358"/>
              <a:gd name="connsiteX69" fmla="*/ 2071687 w 2505172"/>
              <a:gd name="connsiteY69" fmla="*/ 1434627 h 2625358"/>
              <a:gd name="connsiteX70" fmla="*/ 2095500 w 2505172"/>
              <a:gd name="connsiteY70" fmla="*/ 1391764 h 2625358"/>
              <a:gd name="connsiteX71" fmla="*/ 2105025 w 2505172"/>
              <a:gd name="connsiteY71" fmla="*/ 1377477 h 2625358"/>
              <a:gd name="connsiteX72" fmla="*/ 2109787 w 2505172"/>
              <a:gd name="connsiteY72" fmla="*/ 1363189 h 2625358"/>
              <a:gd name="connsiteX73" fmla="*/ 2124075 w 2505172"/>
              <a:gd name="connsiteY73" fmla="*/ 1353664 h 2625358"/>
              <a:gd name="connsiteX74" fmla="*/ 2147887 w 2505172"/>
              <a:gd name="connsiteY74" fmla="*/ 1315564 h 2625358"/>
              <a:gd name="connsiteX75" fmla="*/ 2157412 w 2505172"/>
              <a:gd name="connsiteY75" fmla="*/ 1301277 h 2625358"/>
              <a:gd name="connsiteX76" fmla="*/ 2162175 w 2505172"/>
              <a:gd name="connsiteY76" fmla="*/ 1286989 h 2625358"/>
              <a:gd name="connsiteX77" fmla="*/ 2171700 w 2505172"/>
              <a:gd name="connsiteY77" fmla="*/ 1234602 h 2625358"/>
              <a:gd name="connsiteX78" fmla="*/ 2176462 w 2505172"/>
              <a:gd name="connsiteY78" fmla="*/ 1220314 h 2625358"/>
              <a:gd name="connsiteX79" fmla="*/ 2181225 w 2505172"/>
              <a:gd name="connsiteY79" fmla="*/ 1191739 h 2625358"/>
              <a:gd name="connsiteX80" fmla="*/ 2190750 w 2505172"/>
              <a:gd name="connsiteY80" fmla="*/ 1163164 h 2625358"/>
              <a:gd name="connsiteX81" fmla="*/ 2205037 w 2505172"/>
              <a:gd name="connsiteY81" fmla="*/ 1120302 h 2625358"/>
              <a:gd name="connsiteX82" fmla="*/ 2209800 w 2505172"/>
              <a:gd name="connsiteY82" fmla="*/ 1106014 h 2625358"/>
              <a:gd name="connsiteX83" fmla="*/ 2219325 w 2505172"/>
              <a:gd name="connsiteY83" fmla="*/ 1063152 h 2625358"/>
              <a:gd name="connsiteX84" fmla="*/ 2224087 w 2505172"/>
              <a:gd name="connsiteY84" fmla="*/ 1010764 h 2625358"/>
              <a:gd name="connsiteX85" fmla="*/ 2228850 w 2505172"/>
              <a:gd name="connsiteY85" fmla="*/ 939327 h 2625358"/>
              <a:gd name="connsiteX86" fmla="*/ 2233612 w 2505172"/>
              <a:gd name="connsiteY86" fmla="*/ 925039 h 2625358"/>
              <a:gd name="connsiteX87" fmla="*/ 2238375 w 2505172"/>
              <a:gd name="connsiteY87" fmla="*/ 905989 h 2625358"/>
              <a:gd name="connsiteX88" fmla="*/ 2243137 w 2505172"/>
              <a:gd name="connsiteY88" fmla="*/ 891702 h 2625358"/>
              <a:gd name="connsiteX89" fmla="*/ 2247900 w 2505172"/>
              <a:gd name="connsiteY89" fmla="*/ 867889 h 2625358"/>
              <a:gd name="connsiteX90" fmla="*/ 2252662 w 2505172"/>
              <a:gd name="connsiteY90" fmla="*/ 853602 h 2625358"/>
              <a:gd name="connsiteX91" fmla="*/ 2257425 w 2505172"/>
              <a:gd name="connsiteY91" fmla="*/ 829789 h 2625358"/>
              <a:gd name="connsiteX92" fmla="*/ 2271712 w 2505172"/>
              <a:gd name="connsiteY92" fmla="*/ 782164 h 2625358"/>
              <a:gd name="connsiteX93" fmla="*/ 2276475 w 2505172"/>
              <a:gd name="connsiteY93" fmla="*/ 767877 h 2625358"/>
              <a:gd name="connsiteX94" fmla="*/ 2305050 w 2505172"/>
              <a:gd name="connsiteY94" fmla="*/ 753589 h 2625358"/>
              <a:gd name="connsiteX95" fmla="*/ 2319337 w 2505172"/>
              <a:gd name="connsiteY95" fmla="*/ 758352 h 2625358"/>
              <a:gd name="connsiteX96" fmla="*/ 2309812 w 2505172"/>
              <a:gd name="connsiteY96" fmla="*/ 744064 h 2625358"/>
              <a:gd name="connsiteX97" fmla="*/ 2305050 w 2505172"/>
              <a:gd name="connsiteY97" fmla="*/ 715489 h 2625358"/>
              <a:gd name="connsiteX98" fmla="*/ 2300287 w 2505172"/>
              <a:gd name="connsiteY98" fmla="*/ 701202 h 2625358"/>
              <a:gd name="connsiteX99" fmla="*/ 2295525 w 2505172"/>
              <a:gd name="connsiteY99" fmla="*/ 682152 h 2625358"/>
              <a:gd name="connsiteX100" fmla="*/ 2300287 w 2505172"/>
              <a:gd name="connsiteY100" fmla="*/ 667864 h 2625358"/>
              <a:gd name="connsiteX101" fmla="*/ 2314575 w 2505172"/>
              <a:gd name="connsiteY101" fmla="*/ 658339 h 2625358"/>
              <a:gd name="connsiteX102" fmla="*/ 2347912 w 2505172"/>
              <a:gd name="connsiteY102" fmla="*/ 648814 h 2625358"/>
              <a:gd name="connsiteX103" fmla="*/ 2376487 w 2505172"/>
              <a:gd name="connsiteY103" fmla="*/ 639289 h 2625358"/>
              <a:gd name="connsiteX104" fmla="*/ 2400300 w 2505172"/>
              <a:gd name="connsiteY104" fmla="*/ 634527 h 2625358"/>
              <a:gd name="connsiteX105" fmla="*/ 2428875 w 2505172"/>
              <a:gd name="connsiteY105" fmla="*/ 620239 h 2625358"/>
              <a:gd name="connsiteX106" fmla="*/ 2443162 w 2505172"/>
              <a:gd name="connsiteY106" fmla="*/ 615477 h 2625358"/>
              <a:gd name="connsiteX107" fmla="*/ 2457450 w 2505172"/>
              <a:gd name="connsiteY107" fmla="*/ 605952 h 2625358"/>
              <a:gd name="connsiteX108" fmla="*/ 2471737 w 2505172"/>
              <a:gd name="connsiteY108" fmla="*/ 601189 h 2625358"/>
              <a:gd name="connsiteX109" fmla="*/ 2490787 w 2505172"/>
              <a:gd name="connsiteY109" fmla="*/ 582139 h 2625358"/>
              <a:gd name="connsiteX110" fmla="*/ 2505075 w 2505172"/>
              <a:gd name="connsiteY110" fmla="*/ 553564 h 2625358"/>
              <a:gd name="connsiteX111" fmla="*/ 2495550 w 2505172"/>
              <a:gd name="connsiteY111" fmla="*/ 539277 h 2625358"/>
              <a:gd name="connsiteX112" fmla="*/ 2333625 w 2505172"/>
              <a:gd name="connsiteY112" fmla="*/ 539277 h 2625358"/>
              <a:gd name="connsiteX113" fmla="*/ 2324100 w 2505172"/>
              <a:gd name="connsiteY113" fmla="*/ 524989 h 2625358"/>
              <a:gd name="connsiteX114" fmla="*/ 2314575 w 2505172"/>
              <a:gd name="connsiteY114" fmla="*/ 486889 h 2625358"/>
              <a:gd name="connsiteX115" fmla="*/ 2305050 w 2505172"/>
              <a:gd name="connsiteY115" fmla="*/ 472602 h 2625358"/>
              <a:gd name="connsiteX116" fmla="*/ 2300287 w 2505172"/>
              <a:gd name="connsiteY116" fmla="*/ 458314 h 2625358"/>
              <a:gd name="connsiteX117" fmla="*/ 2286000 w 2505172"/>
              <a:gd name="connsiteY117" fmla="*/ 453552 h 2625358"/>
              <a:gd name="connsiteX118" fmla="*/ 2266950 w 2505172"/>
              <a:gd name="connsiteY118" fmla="*/ 429739 h 2625358"/>
              <a:gd name="connsiteX119" fmla="*/ 2257425 w 2505172"/>
              <a:gd name="connsiteY119" fmla="*/ 410689 h 2625358"/>
              <a:gd name="connsiteX120" fmla="*/ 2247900 w 2505172"/>
              <a:gd name="connsiteY120" fmla="*/ 324964 h 2625358"/>
              <a:gd name="connsiteX121" fmla="*/ 2238375 w 2505172"/>
              <a:gd name="connsiteY121" fmla="*/ 310677 h 2625358"/>
              <a:gd name="connsiteX122" fmla="*/ 2228850 w 2505172"/>
              <a:gd name="connsiteY122" fmla="*/ 277339 h 2625358"/>
              <a:gd name="connsiteX123" fmla="*/ 2214562 w 2505172"/>
              <a:gd name="connsiteY123" fmla="*/ 258289 h 2625358"/>
              <a:gd name="connsiteX124" fmla="*/ 2195512 w 2505172"/>
              <a:gd name="connsiteY124" fmla="*/ 224952 h 2625358"/>
              <a:gd name="connsiteX125" fmla="*/ 2185987 w 2505172"/>
              <a:gd name="connsiteY125" fmla="*/ 201139 h 2625358"/>
              <a:gd name="connsiteX126" fmla="*/ 2171700 w 2505172"/>
              <a:gd name="connsiteY126" fmla="*/ 186852 h 2625358"/>
              <a:gd name="connsiteX127" fmla="*/ 2143125 w 2505172"/>
              <a:gd name="connsiteY127" fmla="*/ 158277 h 2625358"/>
              <a:gd name="connsiteX128" fmla="*/ 2128837 w 2505172"/>
              <a:gd name="connsiteY128" fmla="*/ 143989 h 2625358"/>
              <a:gd name="connsiteX129" fmla="*/ 2090737 w 2505172"/>
              <a:gd name="connsiteY129" fmla="*/ 134464 h 2625358"/>
              <a:gd name="connsiteX130" fmla="*/ 2066925 w 2505172"/>
              <a:gd name="connsiteY130" fmla="*/ 124939 h 2625358"/>
              <a:gd name="connsiteX131" fmla="*/ 2052637 w 2505172"/>
              <a:gd name="connsiteY131" fmla="*/ 115414 h 2625358"/>
              <a:gd name="connsiteX132" fmla="*/ 2033587 w 2505172"/>
              <a:gd name="connsiteY132" fmla="*/ 110652 h 2625358"/>
              <a:gd name="connsiteX133" fmla="*/ 2005012 w 2505172"/>
              <a:gd name="connsiteY133" fmla="*/ 101127 h 2625358"/>
              <a:gd name="connsiteX134" fmla="*/ 1990725 w 2505172"/>
              <a:gd name="connsiteY134" fmla="*/ 96364 h 2625358"/>
              <a:gd name="connsiteX135" fmla="*/ 1976437 w 2505172"/>
              <a:gd name="connsiteY135" fmla="*/ 86839 h 2625358"/>
              <a:gd name="connsiteX136" fmla="*/ 1947862 w 2505172"/>
              <a:gd name="connsiteY136" fmla="*/ 82077 h 2625358"/>
              <a:gd name="connsiteX137" fmla="*/ 1843087 w 2505172"/>
              <a:gd name="connsiteY137" fmla="*/ 72552 h 2625358"/>
              <a:gd name="connsiteX138" fmla="*/ 1781175 w 2505172"/>
              <a:gd name="connsiteY138" fmla="*/ 63027 h 2625358"/>
              <a:gd name="connsiteX139" fmla="*/ 1762125 w 2505172"/>
              <a:gd name="connsiteY139" fmla="*/ 58264 h 2625358"/>
              <a:gd name="connsiteX140" fmla="*/ 1647825 w 2505172"/>
              <a:gd name="connsiteY140" fmla="*/ 48739 h 2625358"/>
              <a:gd name="connsiteX141" fmla="*/ 1490662 w 2505172"/>
              <a:gd name="connsiteY141" fmla="*/ 39214 h 2625358"/>
              <a:gd name="connsiteX142" fmla="*/ 1462087 w 2505172"/>
              <a:gd name="connsiteY142" fmla="*/ 29689 h 2625358"/>
              <a:gd name="connsiteX143" fmla="*/ 1395412 w 2505172"/>
              <a:gd name="connsiteY143" fmla="*/ 24927 h 2625358"/>
              <a:gd name="connsiteX144" fmla="*/ 1347787 w 2505172"/>
              <a:gd name="connsiteY144" fmla="*/ 20164 h 2625358"/>
              <a:gd name="connsiteX145" fmla="*/ 971550 w 2505172"/>
              <a:gd name="connsiteY145" fmla="*/ 15402 h 2625358"/>
              <a:gd name="connsiteX146" fmla="*/ 900112 w 2505172"/>
              <a:gd name="connsiteY146" fmla="*/ 24927 h 2625358"/>
              <a:gd name="connsiteX147" fmla="*/ 823912 w 2505172"/>
              <a:gd name="connsiteY147" fmla="*/ 34452 h 2625358"/>
              <a:gd name="connsiteX148" fmla="*/ 766762 w 2505172"/>
              <a:gd name="connsiteY148" fmla="*/ 48739 h 2625358"/>
              <a:gd name="connsiteX149" fmla="*/ 747712 w 2505172"/>
              <a:gd name="connsiteY149" fmla="*/ 53502 h 2625358"/>
              <a:gd name="connsiteX150" fmla="*/ 723900 w 2505172"/>
              <a:gd name="connsiteY150" fmla="*/ 58264 h 2625358"/>
              <a:gd name="connsiteX151" fmla="*/ 695325 w 2505172"/>
              <a:gd name="connsiteY151" fmla="*/ 67789 h 2625358"/>
              <a:gd name="connsiteX152" fmla="*/ 652462 w 2505172"/>
              <a:gd name="connsiteY152" fmla="*/ 101127 h 2625358"/>
              <a:gd name="connsiteX153" fmla="*/ 638175 w 2505172"/>
              <a:gd name="connsiteY153" fmla="*/ 110652 h 2625358"/>
              <a:gd name="connsiteX154" fmla="*/ 623887 w 2505172"/>
              <a:gd name="connsiteY154" fmla="*/ 124939 h 2625358"/>
              <a:gd name="connsiteX155" fmla="*/ 595312 w 2505172"/>
              <a:gd name="connsiteY155" fmla="*/ 134464 h 2625358"/>
              <a:gd name="connsiteX156" fmla="*/ 585787 w 2505172"/>
              <a:gd name="connsiteY156" fmla="*/ 148752 h 2625358"/>
              <a:gd name="connsiteX157" fmla="*/ 566737 w 2505172"/>
              <a:gd name="connsiteY157" fmla="*/ 153514 h 2625358"/>
              <a:gd name="connsiteX158" fmla="*/ 538162 w 2505172"/>
              <a:gd name="connsiteY158" fmla="*/ 163039 h 2625358"/>
              <a:gd name="connsiteX159" fmla="*/ 523875 w 2505172"/>
              <a:gd name="connsiteY159" fmla="*/ 167802 h 2625358"/>
              <a:gd name="connsiteX160" fmla="*/ 509587 w 2505172"/>
              <a:gd name="connsiteY160" fmla="*/ 177327 h 2625358"/>
              <a:gd name="connsiteX161" fmla="*/ 471487 w 2505172"/>
              <a:gd name="connsiteY161" fmla="*/ 182089 h 2625358"/>
              <a:gd name="connsiteX162" fmla="*/ 447675 w 2505172"/>
              <a:gd name="connsiteY162" fmla="*/ 201139 h 2625358"/>
              <a:gd name="connsiteX163" fmla="*/ 433387 w 2505172"/>
              <a:gd name="connsiteY163" fmla="*/ 205902 h 2625358"/>
              <a:gd name="connsiteX164" fmla="*/ 400050 w 2505172"/>
              <a:gd name="connsiteY164" fmla="*/ 239239 h 2625358"/>
              <a:gd name="connsiteX165" fmla="*/ 385762 w 2505172"/>
              <a:gd name="connsiteY165" fmla="*/ 258289 h 2625358"/>
              <a:gd name="connsiteX166" fmla="*/ 366712 w 2505172"/>
              <a:gd name="connsiteY166" fmla="*/ 272577 h 2625358"/>
              <a:gd name="connsiteX167" fmla="*/ 352425 w 2505172"/>
              <a:gd name="connsiteY167" fmla="*/ 286864 h 2625358"/>
              <a:gd name="connsiteX168" fmla="*/ 323850 w 2505172"/>
              <a:gd name="connsiteY168" fmla="*/ 310677 h 2625358"/>
              <a:gd name="connsiteX169" fmla="*/ 314325 w 2505172"/>
              <a:gd name="connsiteY169" fmla="*/ 329727 h 2625358"/>
              <a:gd name="connsiteX170" fmla="*/ 304800 w 2505172"/>
              <a:gd name="connsiteY170" fmla="*/ 344014 h 2625358"/>
              <a:gd name="connsiteX171" fmla="*/ 295275 w 2505172"/>
              <a:gd name="connsiteY171" fmla="*/ 363064 h 2625358"/>
              <a:gd name="connsiteX172" fmla="*/ 261937 w 2505172"/>
              <a:gd name="connsiteY172" fmla="*/ 415452 h 2625358"/>
              <a:gd name="connsiteX173" fmla="*/ 242887 w 2505172"/>
              <a:gd name="connsiteY173" fmla="*/ 463077 h 2625358"/>
              <a:gd name="connsiteX174" fmla="*/ 233362 w 2505172"/>
              <a:gd name="connsiteY174" fmla="*/ 482127 h 2625358"/>
              <a:gd name="connsiteX175" fmla="*/ 228600 w 2505172"/>
              <a:gd name="connsiteY175" fmla="*/ 496414 h 2625358"/>
              <a:gd name="connsiteX176" fmla="*/ 219075 w 2505172"/>
              <a:gd name="connsiteY176" fmla="*/ 520227 h 2625358"/>
              <a:gd name="connsiteX177" fmla="*/ 209550 w 2505172"/>
              <a:gd name="connsiteY177" fmla="*/ 567852 h 2625358"/>
              <a:gd name="connsiteX178" fmla="*/ 190500 w 2505172"/>
              <a:gd name="connsiteY178" fmla="*/ 605952 h 2625358"/>
              <a:gd name="connsiteX179" fmla="*/ 185737 w 2505172"/>
              <a:gd name="connsiteY179" fmla="*/ 620239 h 2625358"/>
              <a:gd name="connsiteX180" fmla="*/ 180975 w 2505172"/>
              <a:gd name="connsiteY180" fmla="*/ 639289 h 2625358"/>
              <a:gd name="connsiteX181" fmla="*/ 171450 w 2505172"/>
              <a:gd name="connsiteY181" fmla="*/ 658339 h 2625358"/>
              <a:gd name="connsiteX182" fmla="*/ 166687 w 2505172"/>
              <a:gd name="connsiteY182" fmla="*/ 677389 h 2625358"/>
              <a:gd name="connsiteX183" fmla="*/ 147637 w 2505172"/>
              <a:gd name="connsiteY183" fmla="*/ 715489 h 2625358"/>
              <a:gd name="connsiteX184" fmla="*/ 128587 w 2505172"/>
              <a:gd name="connsiteY184" fmla="*/ 767877 h 2625358"/>
              <a:gd name="connsiteX185" fmla="*/ 119062 w 2505172"/>
              <a:gd name="connsiteY185" fmla="*/ 786927 h 2625358"/>
              <a:gd name="connsiteX186" fmla="*/ 85725 w 2505172"/>
              <a:gd name="connsiteY186" fmla="*/ 853602 h 2625358"/>
              <a:gd name="connsiteX187" fmla="*/ 66675 w 2505172"/>
              <a:gd name="connsiteY187" fmla="*/ 901227 h 2625358"/>
              <a:gd name="connsiteX188" fmla="*/ 28575 w 2505172"/>
              <a:gd name="connsiteY188" fmla="*/ 991714 h 2625358"/>
              <a:gd name="connsiteX189" fmla="*/ 23812 w 2505172"/>
              <a:gd name="connsiteY189" fmla="*/ 1006002 h 2625358"/>
              <a:gd name="connsiteX190" fmla="*/ 4762 w 2505172"/>
              <a:gd name="connsiteY190" fmla="*/ 1101252 h 2625358"/>
              <a:gd name="connsiteX191" fmla="*/ 0 w 2505172"/>
              <a:gd name="connsiteY191" fmla="*/ 1125064 h 2625358"/>
              <a:gd name="connsiteX192" fmla="*/ 4762 w 2505172"/>
              <a:gd name="connsiteY192" fmla="*/ 1367952 h 2625358"/>
              <a:gd name="connsiteX193" fmla="*/ 14287 w 2505172"/>
              <a:gd name="connsiteY193" fmla="*/ 1396527 h 2625358"/>
              <a:gd name="connsiteX194" fmla="*/ 19050 w 2505172"/>
              <a:gd name="connsiteY194" fmla="*/ 1434627 h 2625358"/>
              <a:gd name="connsiteX195" fmla="*/ 23812 w 2505172"/>
              <a:gd name="connsiteY195" fmla="*/ 1448914 h 2625358"/>
              <a:gd name="connsiteX196" fmla="*/ 33337 w 2505172"/>
              <a:gd name="connsiteY196" fmla="*/ 1496539 h 2625358"/>
              <a:gd name="connsiteX197" fmla="*/ 38100 w 2505172"/>
              <a:gd name="connsiteY197" fmla="*/ 1539402 h 2625358"/>
              <a:gd name="connsiteX198" fmla="*/ 42862 w 2505172"/>
              <a:gd name="connsiteY198" fmla="*/ 1591789 h 2625358"/>
              <a:gd name="connsiteX199" fmla="*/ 57150 w 2505172"/>
              <a:gd name="connsiteY199" fmla="*/ 1672752 h 2625358"/>
              <a:gd name="connsiteX200" fmla="*/ 61912 w 2505172"/>
              <a:gd name="connsiteY200" fmla="*/ 1687039 h 2625358"/>
              <a:gd name="connsiteX201" fmla="*/ 76200 w 2505172"/>
              <a:gd name="connsiteY201" fmla="*/ 1744189 h 2625358"/>
              <a:gd name="connsiteX202" fmla="*/ 80962 w 2505172"/>
              <a:gd name="connsiteY202" fmla="*/ 1758477 h 2625358"/>
              <a:gd name="connsiteX203" fmla="*/ 90487 w 2505172"/>
              <a:gd name="connsiteY203" fmla="*/ 1796577 h 2625358"/>
              <a:gd name="connsiteX204" fmla="*/ 104775 w 2505172"/>
              <a:gd name="connsiteY204" fmla="*/ 1815627 h 2625358"/>
              <a:gd name="connsiteX205" fmla="*/ 114300 w 2505172"/>
              <a:gd name="connsiteY205" fmla="*/ 1829914 h 2625358"/>
              <a:gd name="connsiteX206" fmla="*/ 123825 w 2505172"/>
              <a:gd name="connsiteY206" fmla="*/ 1858489 h 2625358"/>
              <a:gd name="connsiteX207" fmla="*/ 128587 w 2505172"/>
              <a:gd name="connsiteY207" fmla="*/ 1877539 h 2625358"/>
              <a:gd name="connsiteX208" fmla="*/ 142875 w 2505172"/>
              <a:gd name="connsiteY208" fmla="*/ 1887064 h 2625358"/>
              <a:gd name="connsiteX209" fmla="*/ 166687 w 2505172"/>
              <a:gd name="connsiteY209" fmla="*/ 1915639 h 2625358"/>
              <a:gd name="connsiteX210" fmla="*/ 176212 w 2505172"/>
              <a:gd name="connsiteY210" fmla="*/ 1929927 h 2625358"/>
              <a:gd name="connsiteX211" fmla="*/ 190500 w 2505172"/>
              <a:gd name="connsiteY211" fmla="*/ 1934689 h 2625358"/>
              <a:gd name="connsiteX212" fmla="*/ 204787 w 2505172"/>
              <a:gd name="connsiteY212" fmla="*/ 1944214 h 2625358"/>
              <a:gd name="connsiteX213" fmla="*/ 252412 w 2505172"/>
              <a:gd name="connsiteY213" fmla="*/ 1972789 h 2625358"/>
              <a:gd name="connsiteX214" fmla="*/ 266700 w 2505172"/>
              <a:gd name="connsiteY214" fmla="*/ 1987077 h 2625358"/>
              <a:gd name="connsiteX215" fmla="*/ 300037 w 2505172"/>
              <a:gd name="connsiteY215" fmla="*/ 2001364 h 2625358"/>
              <a:gd name="connsiteX216" fmla="*/ 338137 w 2505172"/>
              <a:gd name="connsiteY216" fmla="*/ 2034702 h 2625358"/>
              <a:gd name="connsiteX217" fmla="*/ 357187 w 2505172"/>
              <a:gd name="connsiteY217" fmla="*/ 2053752 h 2625358"/>
              <a:gd name="connsiteX218" fmla="*/ 381000 w 2505172"/>
              <a:gd name="connsiteY218" fmla="*/ 2068039 h 2625358"/>
              <a:gd name="connsiteX219" fmla="*/ 438150 w 2505172"/>
              <a:gd name="connsiteY219" fmla="*/ 2106139 h 2625358"/>
              <a:gd name="connsiteX220" fmla="*/ 466725 w 2505172"/>
              <a:gd name="connsiteY220" fmla="*/ 2115664 h 2625358"/>
              <a:gd name="connsiteX221" fmla="*/ 519112 w 2505172"/>
              <a:gd name="connsiteY221" fmla="*/ 2149002 h 2625358"/>
              <a:gd name="connsiteX222" fmla="*/ 576262 w 2505172"/>
              <a:gd name="connsiteY222" fmla="*/ 2177577 h 2625358"/>
              <a:gd name="connsiteX223" fmla="*/ 604837 w 2505172"/>
              <a:gd name="connsiteY223" fmla="*/ 2196627 h 2625358"/>
              <a:gd name="connsiteX224" fmla="*/ 628650 w 2505172"/>
              <a:gd name="connsiteY224" fmla="*/ 2210914 h 2625358"/>
              <a:gd name="connsiteX225" fmla="*/ 661987 w 2505172"/>
              <a:gd name="connsiteY225" fmla="*/ 2229964 h 2625358"/>
              <a:gd name="connsiteX226" fmla="*/ 690562 w 2505172"/>
              <a:gd name="connsiteY226" fmla="*/ 2249014 h 2625358"/>
              <a:gd name="connsiteX227" fmla="*/ 700087 w 2505172"/>
              <a:gd name="connsiteY227" fmla="*/ 2263302 h 2625358"/>
              <a:gd name="connsiteX228" fmla="*/ 733425 w 2505172"/>
              <a:gd name="connsiteY228" fmla="*/ 2277589 h 2625358"/>
              <a:gd name="connsiteX229" fmla="*/ 747712 w 2505172"/>
              <a:gd name="connsiteY229" fmla="*/ 2287114 h 2625358"/>
              <a:gd name="connsiteX230" fmla="*/ 795337 w 2505172"/>
              <a:gd name="connsiteY230" fmla="*/ 2315689 h 2625358"/>
              <a:gd name="connsiteX231" fmla="*/ 819150 w 2505172"/>
              <a:gd name="connsiteY231" fmla="*/ 2334739 h 2625358"/>
              <a:gd name="connsiteX232" fmla="*/ 866775 w 2505172"/>
              <a:gd name="connsiteY232" fmla="*/ 2358552 h 2625358"/>
              <a:gd name="connsiteX233" fmla="*/ 895350 w 2505172"/>
              <a:gd name="connsiteY233" fmla="*/ 2368077 h 2625358"/>
              <a:gd name="connsiteX234" fmla="*/ 909637 w 2505172"/>
              <a:gd name="connsiteY234" fmla="*/ 2377602 h 2625358"/>
              <a:gd name="connsiteX235" fmla="*/ 923925 w 2505172"/>
              <a:gd name="connsiteY235" fmla="*/ 2382364 h 2625358"/>
              <a:gd name="connsiteX236" fmla="*/ 942975 w 2505172"/>
              <a:gd name="connsiteY236" fmla="*/ 2391889 h 2625358"/>
              <a:gd name="connsiteX237" fmla="*/ 971550 w 2505172"/>
              <a:gd name="connsiteY237" fmla="*/ 2410939 h 2625358"/>
              <a:gd name="connsiteX238" fmla="*/ 1000125 w 2505172"/>
              <a:gd name="connsiteY238" fmla="*/ 2429989 h 2625358"/>
              <a:gd name="connsiteX239" fmla="*/ 1014412 w 2505172"/>
              <a:gd name="connsiteY239" fmla="*/ 2439514 h 2625358"/>
              <a:gd name="connsiteX240" fmla="*/ 1023937 w 2505172"/>
              <a:gd name="connsiteY240" fmla="*/ 2453802 h 2625358"/>
              <a:gd name="connsiteX241" fmla="*/ 1052512 w 2505172"/>
              <a:gd name="connsiteY241" fmla="*/ 2472852 h 2625358"/>
              <a:gd name="connsiteX242" fmla="*/ 1062037 w 2505172"/>
              <a:gd name="connsiteY242" fmla="*/ 2482377 h 262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2505172" h="2625358">
                <a:moveTo>
                  <a:pt x="933450" y="2444277"/>
                </a:moveTo>
                <a:cubicBezTo>
                  <a:pt x="947431" y="2447073"/>
                  <a:pt x="958733" y="2448309"/>
                  <a:pt x="971550" y="2453802"/>
                </a:cubicBezTo>
                <a:cubicBezTo>
                  <a:pt x="978075" y="2456599"/>
                  <a:pt x="984008" y="2460690"/>
                  <a:pt x="990600" y="2463327"/>
                </a:cubicBezTo>
                <a:cubicBezTo>
                  <a:pt x="999922" y="2467056"/>
                  <a:pt x="1010821" y="2467283"/>
                  <a:pt x="1019175" y="2472852"/>
                </a:cubicBezTo>
                <a:cubicBezTo>
                  <a:pt x="1028700" y="2479202"/>
                  <a:pt x="1036890" y="2488282"/>
                  <a:pt x="1047750" y="2491902"/>
                </a:cubicBezTo>
                <a:lnTo>
                  <a:pt x="1076325" y="2501427"/>
                </a:lnTo>
                <a:cubicBezTo>
                  <a:pt x="1110453" y="2552619"/>
                  <a:pt x="1079899" y="2514725"/>
                  <a:pt x="1109662" y="2539527"/>
                </a:cubicBezTo>
                <a:cubicBezTo>
                  <a:pt x="1114836" y="2543839"/>
                  <a:pt x="1118346" y="2550078"/>
                  <a:pt x="1123950" y="2553814"/>
                </a:cubicBezTo>
                <a:cubicBezTo>
                  <a:pt x="1128236" y="2556671"/>
                  <a:pt x="1154503" y="2562544"/>
                  <a:pt x="1157287" y="2563339"/>
                </a:cubicBezTo>
                <a:cubicBezTo>
                  <a:pt x="1162114" y="2564718"/>
                  <a:pt x="1166705" y="2566884"/>
                  <a:pt x="1171575" y="2568102"/>
                </a:cubicBezTo>
                <a:cubicBezTo>
                  <a:pt x="1198788" y="2574905"/>
                  <a:pt x="1189975" y="2570288"/>
                  <a:pt x="1214437" y="2577627"/>
                </a:cubicBezTo>
                <a:cubicBezTo>
                  <a:pt x="1224054" y="2580512"/>
                  <a:pt x="1233271" y="2584717"/>
                  <a:pt x="1243012" y="2587152"/>
                </a:cubicBezTo>
                <a:cubicBezTo>
                  <a:pt x="1249120" y="2588679"/>
                  <a:pt x="1269515" y="2593259"/>
                  <a:pt x="1276350" y="2596677"/>
                </a:cubicBezTo>
                <a:cubicBezTo>
                  <a:pt x="1313272" y="2615138"/>
                  <a:pt x="1269018" y="2598997"/>
                  <a:pt x="1304925" y="2610964"/>
                </a:cubicBezTo>
                <a:cubicBezTo>
                  <a:pt x="1309687" y="2614139"/>
                  <a:pt x="1313853" y="2618479"/>
                  <a:pt x="1319212" y="2620489"/>
                </a:cubicBezTo>
                <a:cubicBezTo>
                  <a:pt x="1344817" y="2630091"/>
                  <a:pt x="1368324" y="2622952"/>
                  <a:pt x="1395412" y="2620489"/>
                </a:cubicBezTo>
                <a:lnTo>
                  <a:pt x="1423987" y="2610964"/>
                </a:lnTo>
                <a:lnTo>
                  <a:pt x="1438275" y="2606202"/>
                </a:lnTo>
                <a:cubicBezTo>
                  <a:pt x="1455452" y="2594750"/>
                  <a:pt x="1468089" y="2587674"/>
                  <a:pt x="1481137" y="2568102"/>
                </a:cubicBezTo>
                <a:cubicBezTo>
                  <a:pt x="1494398" y="2548210"/>
                  <a:pt x="1486614" y="2557861"/>
                  <a:pt x="1504950" y="2539527"/>
                </a:cubicBezTo>
                <a:cubicBezTo>
                  <a:pt x="1508125" y="2533177"/>
                  <a:pt x="1510953" y="2526641"/>
                  <a:pt x="1514475" y="2520477"/>
                </a:cubicBezTo>
                <a:cubicBezTo>
                  <a:pt x="1517315" y="2515507"/>
                  <a:pt x="1521440" y="2511309"/>
                  <a:pt x="1524000" y="2506189"/>
                </a:cubicBezTo>
                <a:cubicBezTo>
                  <a:pt x="1526245" y="2501699"/>
                  <a:pt x="1526517" y="2496392"/>
                  <a:pt x="1528762" y="2491902"/>
                </a:cubicBezTo>
                <a:cubicBezTo>
                  <a:pt x="1531322" y="2486782"/>
                  <a:pt x="1535727" y="2482734"/>
                  <a:pt x="1538287" y="2477614"/>
                </a:cubicBezTo>
                <a:cubicBezTo>
                  <a:pt x="1540532" y="2473124"/>
                  <a:pt x="1539914" y="2467247"/>
                  <a:pt x="1543050" y="2463327"/>
                </a:cubicBezTo>
                <a:cubicBezTo>
                  <a:pt x="1546626" y="2458858"/>
                  <a:pt x="1552575" y="2456977"/>
                  <a:pt x="1557337" y="2453802"/>
                </a:cubicBezTo>
                <a:cubicBezTo>
                  <a:pt x="1563159" y="2442159"/>
                  <a:pt x="1567974" y="2430560"/>
                  <a:pt x="1576387" y="2420464"/>
                </a:cubicBezTo>
                <a:cubicBezTo>
                  <a:pt x="1580699" y="2415290"/>
                  <a:pt x="1585912" y="2410939"/>
                  <a:pt x="1590675" y="2406177"/>
                </a:cubicBezTo>
                <a:cubicBezTo>
                  <a:pt x="1599044" y="2381067"/>
                  <a:pt x="1589905" y="2401385"/>
                  <a:pt x="1609725" y="2377602"/>
                </a:cubicBezTo>
                <a:cubicBezTo>
                  <a:pt x="1629571" y="2353787"/>
                  <a:pt x="1607342" y="2371253"/>
                  <a:pt x="1633537" y="2353789"/>
                </a:cubicBezTo>
                <a:lnTo>
                  <a:pt x="1662112" y="2310927"/>
                </a:lnTo>
                <a:cubicBezTo>
                  <a:pt x="1665287" y="2306164"/>
                  <a:pt x="1669827" y="2302069"/>
                  <a:pt x="1671637" y="2296639"/>
                </a:cubicBezTo>
                <a:cubicBezTo>
                  <a:pt x="1678210" y="2276922"/>
                  <a:pt x="1673615" y="2286529"/>
                  <a:pt x="1685925" y="2268064"/>
                </a:cubicBezTo>
                <a:cubicBezTo>
                  <a:pt x="1700377" y="2224706"/>
                  <a:pt x="1678205" y="2293194"/>
                  <a:pt x="1695450" y="2229964"/>
                </a:cubicBezTo>
                <a:cubicBezTo>
                  <a:pt x="1698092" y="2220278"/>
                  <a:pt x="1703006" y="2211234"/>
                  <a:pt x="1704975" y="2201389"/>
                </a:cubicBezTo>
                <a:cubicBezTo>
                  <a:pt x="1706562" y="2193452"/>
                  <a:pt x="1706895" y="2185156"/>
                  <a:pt x="1709737" y="2177577"/>
                </a:cubicBezTo>
                <a:cubicBezTo>
                  <a:pt x="1711747" y="2172217"/>
                  <a:pt x="1715598" y="2167686"/>
                  <a:pt x="1719262" y="2163289"/>
                </a:cubicBezTo>
                <a:cubicBezTo>
                  <a:pt x="1730719" y="2149540"/>
                  <a:pt x="1733791" y="2148841"/>
                  <a:pt x="1747837" y="2139477"/>
                </a:cubicBezTo>
                <a:cubicBezTo>
                  <a:pt x="1752651" y="2132255"/>
                  <a:pt x="1762125" y="2120759"/>
                  <a:pt x="1762125" y="2110902"/>
                </a:cubicBezTo>
                <a:cubicBezTo>
                  <a:pt x="1762125" y="2095150"/>
                  <a:pt x="1757615" y="2070469"/>
                  <a:pt x="1752600" y="2053752"/>
                </a:cubicBezTo>
                <a:cubicBezTo>
                  <a:pt x="1749715" y="2044135"/>
                  <a:pt x="1746250" y="2034702"/>
                  <a:pt x="1743075" y="2025177"/>
                </a:cubicBezTo>
                <a:lnTo>
                  <a:pt x="1733550" y="1996602"/>
                </a:lnTo>
                <a:cubicBezTo>
                  <a:pt x="1730375" y="1980727"/>
                  <a:pt x="1737496" y="1957957"/>
                  <a:pt x="1724025" y="1948977"/>
                </a:cubicBezTo>
                <a:cubicBezTo>
                  <a:pt x="1705560" y="1936667"/>
                  <a:pt x="1715167" y="1941262"/>
                  <a:pt x="1695450" y="1934689"/>
                </a:cubicBezTo>
                <a:cubicBezTo>
                  <a:pt x="1693862" y="1929927"/>
                  <a:pt x="1690687" y="1925422"/>
                  <a:pt x="1690687" y="1920402"/>
                </a:cubicBezTo>
                <a:cubicBezTo>
                  <a:pt x="1690687" y="1910746"/>
                  <a:pt x="1691132" y="1900464"/>
                  <a:pt x="1695450" y="1891827"/>
                </a:cubicBezTo>
                <a:cubicBezTo>
                  <a:pt x="1699143" y="1884441"/>
                  <a:pt x="1717263" y="1879793"/>
                  <a:pt x="1724025" y="1877539"/>
                </a:cubicBezTo>
                <a:cubicBezTo>
                  <a:pt x="1725991" y="1877690"/>
                  <a:pt x="1782054" y="1876969"/>
                  <a:pt x="1800225" y="1887064"/>
                </a:cubicBezTo>
                <a:cubicBezTo>
                  <a:pt x="1810232" y="1892623"/>
                  <a:pt x="1819275" y="1899764"/>
                  <a:pt x="1828800" y="1906114"/>
                </a:cubicBezTo>
                <a:lnTo>
                  <a:pt x="1857375" y="1925164"/>
                </a:lnTo>
                <a:lnTo>
                  <a:pt x="1885950" y="1934689"/>
                </a:lnTo>
                <a:cubicBezTo>
                  <a:pt x="1925637" y="1933102"/>
                  <a:pt x="1966659" y="1940253"/>
                  <a:pt x="2005012" y="1929927"/>
                </a:cubicBezTo>
                <a:cubicBezTo>
                  <a:pt x="2014336" y="1927417"/>
                  <a:pt x="2009775" y="1911008"/>
                  <a:pt x="2009775" y="1901352"/>
                </a:cubicBezTo>
                <a:cubicBezTo>
                  <a:pt x="2009775" y="1859451"/>
                  <a:pt x="2005265" y="1874291"/>
                  <a:pt x="2000250" y="1844202"/>
                </a:cubicBezTo>
                <a:cubicBezTo>
                  <a:pt x="1998146" y="1831577"/>
                  <a:pt x="1997777" y="1818694"/>
                  <a:pt x="1995487" y="1806102"/>
                </a:cubicBezTo>
                <a:cubicBezTo>
                  <a:pt x="1994589" y="1801163"/>
                  <a:pt x="1992104" y="1796641"/>
                  <a:pt x="1990725" y="1791814"/>
                </a:cubicBezTo>
                <a:cubicBezTo>
                  <a:pt x="1988927" y="1785520"/>
                  <a:pt x="1987550" y="1779114"/>
                  <a:pt x="1985962" y="1772764"/>
                </a:cubicBezTo>
                <a:cubicBezTo>
                  <a:pt x="1987550" y="1758477"/>
                  <a:pt x="1989220" y="1744198"/>
                  <a:pt x="1990725" y="1729902"/>
                </a:cubicBezTo>
                <a:cubicBezTo>
                  <a:pt x="1992395" y="1714036"/>
                  <a:pt x="1993061" y="1698046"/>
                  <a:pt x="1995487" y="1682277"/>
                </a:cubicBezTo>
                <a:cubicBezTo>
                  <a:pt x="1996250" y="1677315"/>
                  <a:pt x="1998871" y="1672816"/>
                  <a:pt x="2000250" y="1667989"/>
                </a:cubicBezTo>
                <a:cubicBezTo>
                  <a:pt x="2002048" y="1661695"/>
                  <a:pt x="2003841" y="1655379"/>
                  <a:pt x="2005012" y="1648939"/>
                </a:cubicBezTo>
                <a:cubicBezTo>
                  <a:pt x="2007020" y="1637895"/>
                  <a:pt x="2008187" y="1626714"/>
                  <a:pt x="2009775" y="1615602"/>
                </a:cubicBezTo>
                <a:cubicBezTo>
                  <a:pt x="2008187" y="1598139"/>
                  <a:pt x="2009829" y="1580074"/>
                  <a:pt x="2005012" y="1563214"/>
                </a:cubicBezTo>
                <a:cubicBezTo>
                  <a:pt x="2003162" y="1556738"/>
                  <a:pt x="1992046" y="1555531"/>
                  <a:pt x="1990725" y="1548927"/>
                </a:cubicBezTo>
                <a:cubicBezTo>
                  <a:pt x="1988497" y="1537786"/>
                  <a:pt x="1993237" y="1510722"/>
                  <a:pt x="2005012" y="1501302"/>
                </a:cubicBezTo>
                <a:cubicBezTo>
                  <a:pt x="2008932" y="1498166"/>
                  <a:pt x="2014537" y="1498127"/>
                  <a:pt x="2019300" y="1496539"/>
                </a:cubicBezTo>
                <a:cubicBezTo>
                  <a:pt x="2022475" y="1491777"/>
                  <a:pt x="2025161" y="1486649"/>
                  <a:pt x="2028825" y="1482252"/>
                </a:cubicBezTo>
                <a:cubicBezTo>
                  <a:pt x="2033137" y="1477078"/>
                  <a:pt x="2039376" y="1473568"/>
                  <a:pt x="2043112" y="1467964"/>
                </a:cubicBezTo>
                <a:cubicBezTo>
                  <a:pt x="2052971" y="1453176"/>
                  <a:pt x="2041344" y="1452234"/>
                  <a:pt x="2057400" y="1439389"/>
                </a:cubicBezTo>
                <a:cubicBezTo>
                  <a:pt x="2061320" y="1436253"/>
                  <a:pt x="2066925" y="1436214"/>
                  <a:pt x="2071687" y="1434627"/>
                </a:cubicBezTo>
                <a:cubicBezTo>
                  <a:pt x="2080070" y="1409479"/>
                  <a:pt x="2073665" y="1424515"/>
                  <a:pt x="2095500" y="1391764"/>
                </a:cubicBezTo>
                <a:lnTo>
                  <a:pt x="2105025" y="1377477"/>
                </a:lnTo>
                <a:cubicBezTo>
                  <a:pt x="2106612" y="1372714"/>
                  <a:pt x="2106651" y="1367109"/>
                  <a:pt x="2109787" y="1363189"/>
                </a:cubicBezTo>
                <a:cubicBezTo>
                  <a:pt x="2113363" y="1358719"/>
                  <a:pt x="2121041" y="1358518"/>
                  <a:pt x="2124075" y="1353664"/>
                </a:cubicBezTo>
                <a:cubicBezTo>
                  <a:pt x="2152414" y="1308323"/>
                  <a:pt x="2115553" y="1337121"/>
                  <a:pt x="2147887" y="1315564"/>
                </a:cubicBezTo>
                <a:cubicBezTo>
                  <a:pt x="2151062" y="1310802"/>
                  <a:pt x="2154852" y="1306396"/>
                  <a:pt x="2157412" y="1301277"/>
                </a:cubicBezTo>
                <a:cubicBezTo>
                  <a:pt x="2159657" y="1296787"/>
                  <a:pt x="2160796" y="1291816"/>
                  <a:pt x="2162175" y="1286989"/>
                </a:cubicBezTo>
                <a:cubicBezTo>
                  <a:pt x="2171584" y="1254058"/>
                  <a:pt x="2162711" y="1279548"/>
                  <a:pt x="2171700" y="1234602"/>
                </a:cubicBezTo>
                <a:cubicBezTo>
                  <a:pt x="2172685" y="1229679"/>
                  <a:pt x="2175373" y="1225215"/>
                  <a:pt x="2176462" y="1220314"/>
                </a:cubicBezTo>
                <a:cubicBezTo>
                  <a:pt x="2178557" y="1210888"/>
                  <a:pt x="2178883" y="1201107"/>
                  <a:pt x="2181225" y="1191739"/>
                </a:cubicBezTo>
                <a:cubicBezTo>
                  <a:pt x="2183660" y="1181999"/>
                  <a:pt x="2187575" y="1172689"/>
                  <a:pt x="2190750" y="1163164"/>
                </a:cubicBezTo>
                <a:lnTo>
                  <a:pt x="2205037" y="1120302"/>
                </a:lnTo>
                <a:cubicBezTo>
                  <a:pt x="2206625" y="1115539"/>
                  <a:pt x="2208711" y="1110915"/>
                  <a:pt x="2209800" y="1106014"/>
                </a:cubicBezTo>
                <a:lnTo>
                  <a:pt x="2219325" y="1063152"/>
                </a:lnTo>
                <a:cubicBezTo>
                  <a:pt x="2220912" y="1045689"/>
                  <a:pt x="2222742" y="1028247"/>
                  <a:pt x="2224087" y="1010764"/>
                </a:cubicBezTo>
                <a:cubicBezTo>
                  <a:pt x="2225917" y="986969"/>
                  <a:pt x="2226215" y="963046"/>
                  <a:pt x="2228850" y="939327"/>
                </a:cubicBezTo>
                <a:cubicBezTo>
                  <a:pt x="2229404" y="934337"/>
                  <a:pt x="2232233" y="929866"/>
                  <a:pt x="2233612" y="925039"/>
                </a:cubicBezTo>
                <a:cubicBezTo>
                  <a:pt x="2235410" y="918745"/>
                  <a:pt x="2236577" y="912283"/>
                  <a:pt x="2238375" y="905989"/>
                </a:cubicBezTo>
                <a:cubicBezTo>
                  <a:pt x="2239754" y="901162"/>
                  <a:pt x="2241919" y="896572"/>
                  <a:pt x="2243137" y="891702"/>
                </a:cubicBezTo>
                <a:cubicBezTo>
                  <a:pt x="2245100" y="883849"/>
                  <a:pt x="2245937" y="875742"/>
                  <a:pt x="2247900" y="867889"/>
                </a:cubicBezTo>
                <a:cubicBezTo>
                  <a:pt x="2249118" y="863019"/>
                  <a:pt x="2251444" y="858472"/>
                  <a:pt x="2252662" y="853602"/>
                </a:cubicBezTo>
                <a:cubicBezTo>
                  <a:pt x="2254625" y="845749"/>
                  <a:pt x="2255669" y="837691"/>
                  <a:pt x="2257425" y="829789"/>
                </a:cubicBezTo>
                <a:cubicBezTo>
                  <a:pt x="2262224" y="808192"/>
                  <a:pt x="2263795" y="805914"/>
                  <a:pt x="2271712" y="782164"/>
                </a:cubicBezTo>
                <a:cubicBezTo>
                  <a:pt x="2273300" y="777402"/>
                  <a:pt x="2272298" y="770662"/>
                  <a:pt x="2276475" y="767877"/>
                </a:cubicBezTo>
                <a:cubicBezTo>
                  <a:pt x="2294939" y="755567"/>
                  <a:pt x="2285332" y="760162"/>
                  <a:pt x="2305050" y="753589"/>
                </a:cubicBezTo>
                <a:cubicBezTo>
                  <a:pt x="2309812" y="755177"/>
                  <a:pt x="2317092" y="762842"/>
                  <a:pt x="2319337" y="758352"/>
                </a:cubicBezTo>
                <a:cubicBezTo>
                  <a:pt x="2321897" y="753232"/>
                  <a:pt x="2311622" y="749494"/>
                  <a:pt x="2309812" y="744064"/>
                </a:cubicBezTo>
                <a:cubicBezTo>
                  <a:pt x="2306759" y="734903"/>
                  <a:pt x="2307145" y="724915"/>
                  <a:pt x="2305050" y="715489"/>
                </a:cubicBezTo>
                <a:cubicBezTo>
                  <a:pt x="2303961" y="710589"/>
                  <a:pt x="2301666" y="706029"/>
                  <a:pt x="2300287" y="701202"/>
                </a:cubicBezTo>
                <a:cubicBezTo>
                  <a:pt x="2298489" y="694908"/>
                  <a:pt x="2297112" y="688502"/>
                  <a:pt x="2295525" y="682152"/>
                </a:cubicBezTo>
                <a:cubicBezTo>
                  <a:pt x="2297112" y="677389"/>
                  <a:pt x="2297151" y="671784"/>
                  <a:pt x="2300287" y="667864"/>
                </a:cubicBezTo>
                <a:cubicBezTo>
                  <a:pt x="2303863" y="663394"/>
                  <a:pt x="2309455" y="660899"/>
                  <a:pt x="2314575" y="658339"/>
                </a:cubicBezTo>
                <a:cubicBezTo>
                  <a:pt x="2322574" y="654340"/>
                  <a:pt x="2340288" y="651101"/>
                  <a:pt x="2347912" y="648814"/>
                </a:cubicBezTo>
                <a:cubicBezTo>
                  <a:pt x="2357529" y="645929"/>
                  <a:pt x="2366642" y="641258"/>
                  <a:pt x="2376487" y="639289"/>
                </a:cubicBezTo>
                <a:cubicBezTo>
                  <a:pt x="2384425" y="637702"/>
                  <a:pt x="2392447" y="636490"/>
                  <a:pt x="2400300" y="634527"/>
                </a:cubicBezTo>
                <a:cubicBezTo>
                  <a:pt x="2424237" y="628543"/>
                  <a:pt x="2405598" y="631877"/>
                  <a:pt x="2428875" y="620239"/>
                </a:cubicBezTo>
                <a:cubicBezTo>
                  <a:pt x="2433365" y="617994"/>
                  <a:pt x="2438400" y="617064"/>
                  <a:pt x="2443162" y="615477"/>
                </a:cubicBezTo>
                <a:cubicBezTo>
                  <a:pt x="2447925" y="612302"/>
                  <a:pt x="2452330" y="608512"/>
                  <a:pt x="2457450" y="605952"/>
                </a:cubicBezTo>
                <a:cubicBezTo>
                  <a:pt x="2461940" y="603707"/>
                  <a:pt x="2468187" y="604739"/>
                  <a:pt x="2471737" y="601189"/>
                </a:cubicBezTo>
                <a:cubicBezTo>
                  <a:pt x="2497137" y="575789"/>
                  <a:pt x="2452688" y="594840"/>
                  <a:pt x="2490787" y="582139"/>
                </a:cubicBezTo>
                <a:cubicBezTo>
                  <a:pt x="2494104" y="577163"/>
                  <a:pt x="2506389" y="561451"/>
                  <a:pt x="2505075" y="553564"/>
                </a:cubicBezTo>
                <a:cubicBezTo>
                  <a:pt x="2504134" y="547918"/>
                  <a:pt x="2498725" y="544039"/>
                  <a:pt x="2495550" y="539277"/>
                </a:cubicBezTo>
                <a:cubicBezTo>
                  <a:pt x="2436401" y="544206"/>
                  <a:pt x="2397433" y="549912"/>
                  <a:pt x="2333625" y="539277"/>
                </a:cubicBezTo>
                <a:cubicBezTo>
                  <a:pt x="2327979" y="538336"/>
                  <a:pt x="2327275" y="529752"/>
                  <a:pt x="2324100" y="524989"/>
                </a:cubicBezTo>
                <a:cubicBezTo>
                  <a:pt x="2322290" y="515938"/>
                  <a:pt x="2319455" y="496648"/>
                  <a:pt x="2314575" y="486889"/>
                </a:cubicBezTo>
                <a:cubicBezTo>
                  <a:pt x="2312015" y="481770"/>
                  <a:pt x="2307610" y="477721"/>
                  <a:pt x="2305050" y="472602"/>
                </a:cubicBezTo>
                <a:cubicBezTo>
                  <a:pt x="2302805" y="468112"/>
                  <a:pt x="2303837" y="461864"/>
                  <a:pt x="2300287" y="458314"/>
                </a:cubicBezTo>
                <a:cubicBezTo>
                  <a:pt x="2296737" y="454764"/>
                  <a:pt x="2290762" y="455139"/>
                  <a:pt x="2286000" y="453552"/>
                </a:cubicBezTo>
                <a:cubicBezTo>
                  <a:pt x="2274628" y="419437"/>
                  <a:pt x="2290886" y="458462"/>
                  <a:pt x="2266950" y="429739"/>
                </a:cubicBezTo>
                <a:cubicBezTo>
                  <a:pt x="2262405" y="424285"/>
                  <a:pt x="2260600" y="417039"/>
                  <a:pt x="2257425" y="410689"/>
                </a:cubicBezTo>
                <a:cubicBezTo>
                  <a:pt x="2257141" y="406713"/>
                  <a:pt x="2256613" y="345294"/>
                  <a:pt x="2247900" y="324964"/>
                </a:cubicBezTo>
                <a:cubicBezTo>
                  <a:pt x="2245645" y="319703"/>
                  <a:pt x="2241550" y="315439"/>
                  <a:pt x="2238375" y="310677"/>
                </a:cubicBezTo>
                <a:cubicBezTo>
                  <a:pt x="2237345" y="306559"/>
                  <a:pt x="2231884" y="282649"/>
                  <a:pt x="2228850" y="277339"/>
                </a:cubicBezTo>
                <a:cubicBezTo>
                  <a:pt x="2224912" y="270447"/>
                  <a:pt x="2219325" y="264639"/>
                  <a:pt x="2214562" y="258289"/>
                </a:cubicBezTo>
                <a:cubicBezTo>
                  <a:pt x="2203036" y="223708"/>
                  <a:pt x="2219539" y="268200"/>
                  <a:pt x="2195512" y="224952"/>
                </a:cubicBezTo>
                <a:cubicBezTo>
                  <a:pt x="2191360" y="217479"/>
                  <a:pt x="2190518" y="208389"/>
                  <a:pt x="2185987" y="201139"/>
                </a:cubicBezTo>
                <a:cubicBezTo>
                  <a:pt x="2182418" y="195428"/>
                  <a:pt x="2176083" y="191966"/>
                  <a:pt x="2171700" y="186852"/>
                </a:cubicBezTo>
                <a:cubicBezTo>
                  <a:pt x="2130630" y="138938"/>
                  <a:pt x="2180852" y="189717"/>
                  <a:pt x="2143125" y="158277"/>
                </a:cubicBezTo>
                <a:cubicBezTo>
                  <a:pt x="2137951" y="153965"/>
                  <a:pt x="2134969" y="146776"/>
                  <a:pt x="2128837" y="143989"/>
                </a:cubicBezTo>
                <a:cubicBezTo>
                  <a:pt x="2116920" y="138572"/>
                  <a:pt x="2102892" y="139326"/>
                  <a:pt x="2090737" y="134464"/>
                </a:cubicBezTo>
                <a:cubicBezTo>
                  <a:pt x="2082800" y="131289"/>
                  <a:pt x="2074571" y="128762"/>
                  <a:pt x="2066925" y="124939"/>
                </a:cubicBezTo>
                <a:cubicBezTo>
                  <a:pt x="2061805" y="122379"/>
                  <a:pt x="2057898" y="117669"/>
                  <a:pt x="2052637" y="115414"/>
                </a:cubicBezTo>
                <a:cubicBezTo>
                  <a:pt x="2046621" y="112836"/>
                  <a:pt x="2039856" y="112533"/>
                  <a:pt x="2033587" y="110652"/>
                </a:cubicBezTo>
                <a:cubicBezTo>
                  <a:pt x="2023970" y="107767"/>
                  <a:pt x="2014537" y="104302"/>
                  <a:pt x="2005012" y="101127"/>
                </a:cubicBezTo>
                <a:cubicBezTo>
                  <a:pt x="2000250" y="99539"/>
                  <a:pt x="1994902" y="99149"/>
                  <a:pt x="1990725" y="96364"/>
                </a:cubicBezTo>
                <a:cubicBezTo>
                  <a:pt x="1985962" y="93189"/>
                  <a:pt x="1981867" y="88649"/>
                  <a:pt x="1976437" y="86839"/>
                </a:cubicBezTo>
                <a:cubicBezTo>
                  <a:pt x="1967276" y="83786"/>
                  <a:pt x="1957444" y="83275"/>
                  <a:pt x="1947862" y="82077"/>
                </a:cubicBezTo>
                <a:cubicBezTo>
                  <a:pt x="1921178" y="78742"/>
                  <a:pt x="1868254" y="74649"/>
                  <a:pt x="1843087" y="72552"/>
                </a:cubicBezTo>
                <a:cubicBezTo>
                  <a:pt x="1770271" y="57987"/>
                  <a:pt x="1884947" y="80322"/>
                  <a:pt x="1781175" y="63027"/>
                </a:cubicBezTo>
                <a:cubicBezTo>
                  <a:pt x="1774719" y="61951"/>
                  <a:pt x="1768594" y="59259"/>
                  <a:pt x="1762125" y="58264"/>
                </a:cubicBezTo>
                <a:cubicBezTo>
                  <a:pt x="1729062" y="53177"/>
                  <a:pt x="1677960" y="50622"/>
                  <a:pt x="1647825" y="48739"/>
                </a:cubicBezTo>
                <a:lnTo>
                  <a:pt x="1490662" y="39214"/>
                </a:lnTo>
                <a:cubicBezTo>
                  <a:pt x="1481137" y="36039"/>
                  <a:pt x="1472016" y="31178"/>
                  <a:pt x="1462087" y="29689"/>
                </a:cubicBezTo>
                <a:cubicBezTo>
                  <a:pt x="1440052" y="26384"/>
                  <a:pt x="1417617" y="26777"/>
                  <a:pt x="1395412" y="24927"/>
                </a:cubicBezTo>
                <a:cubicBezTo>
                  <a:pt x="1379513" y="23602"/>
                  <a:pt x="1363662" y="21752"/>
                  <a:pt x="1347787" y="20164"/>
                </a:cubicBezTo>
                <a:cubicBezTo>
                  <a:pt x="1224479" y="-20936"/>
                  <a:pt x="1134043" y="13145"/>
                  <a:pt x="971550" y="15402"/>
                </a:cubicBezTo>
                <a:cubicBezTo>
                  <a:pt x="944464" y="19271"/>
                  <a:pt x="927777" y="21853"/>
                  <a:pt x="900112" y="24927"/>
                </a:cubicBezTo>
                <a:cubicBezTo>
                  <a:pt x="873744" y="27857"/>
                  <a:pt x="849542" y="28756"/>
                  <a:pt x="823912" y="34452"/>
                </a:cubicBezTo>
                <a:cubicBezTo>
                  <a:pt x="804743" y="38712"/>
                  <a:pt x="785812" y="43977"/>
                  <a:pt x="766762" y="48739"/>
                </a:cubicBezTo>
                <a:cubicBezTo>
                  <a:pt x="760412" y="50327"/>
                  <a:pt x="754130" y="52218"/>
                  <a:pt x="747712" y="53502"/>
                </a:cubicBezTo>
                <a:cubicBezTo>
                  <a:pt x="739775" y="55089"/>
                  <a:pt x="731709" y="56134"/>
                  <a:pt x="723900" y="58264"/>
                </a:cubicBezTo>
                <a:cubicBezTo>
                  <a:pt x="714214" y="60906"/>
                  <a:pt x="695325" y="67789"/>
                  <a:pt x="695325" y="67789"/>
                </a:cubicBezTo>
                <a:cubicBezTo>
                  <a:pt x="623112" y="115931"/>
                  <a:pt x="697223" y="63826"/>
                  <a:pt x="652462" y="101127"/>
                </a:cubicBezTo>
                <a:cubicBezTo>
                  <a:pt x="648065" y="104791"/>
                  <a:pt x="642572" y="106988"/>
                  <a:pt x="638175" y="110652"/>
                </a:cubicBezTo>
                <a:cubicBezTo>
                  <a:pt x="633001" y="114964"/>
                  <a:pt x="629775" y="121668"/>
                  <a:pt x="623887" y="124939"/>
                </a:cubicBezTo>
                <a:cubicBezTo>
                  <a:pt x="615110" y="129815"/>
                  <a:pt x="595312" y="134464"/>
                  <a:pt x="595312" y="134464"/>
                </a:cubicBezTo>
                <a:cubicBezTo>
                  <a:pt x="592137" y="139227"/>
                  <a:pt x="590550" y="145577"/>
                  <a:pt x="585787" y="148752"/>
                </a:cubicBezTo>
                <a:cubicBezTo>
                  <a:pt x="580341" y="152383"/>
                  <a:pt x="573006" y="151633"/>
                  <a:pt x="566737" y="153514"/>
                </a:cubicBezTo>
                <a:cubicBezTo>
                  <a:pt x="557120" y="156399"/>
                  <a:pt x="547687" y="159864"/>
                  <a:pt x="538162" y="163039"/>
                </a:cubicBezTo>
                <a:cubicBezTo>
                  <a:pt x="533400" y="164627"/>
                  <a:pt x="528052" y="165017"/>
                  <a:pt x="523875" y="167802"/>
                </a:cubicBezTo>
                <a:cubicBezTo>
                  <a:pt x="519112" y="170977"/>
                  <a:pt x="515109" y="175821"/>
                  <a:pt x="509587" y="177327"/>
                </a:cubicBezTo>
                <a:cubicBezTo>
                  <a:pt x="497239" y="180694"/>
                  <a:pt x="484187" y="180502"/>
                  <a:pt x="471487" y="182089"/>
                </a:cubicBezTo>
                <a:cubicBezTo>
                  <a:pt x="435574" y="194062"/>
                  <a:pt x="478451" y="176519"/>
                  <a:pt x="447675" y="201139"/>
                </a:cubicBezTo>
                <a:cubicBezTo>
                  <a:pt x="443755" y="204275"/>
                  <a:pt x="438150" y="204314"/>
                  <a:pt x="433387" y="205902"/>
                </a:cubicBezTo>
                <a:cubicBezTo>
                  <a:pt x="422275" y="217014"/>
                  <a:pt x="409479" y="226667"/>
                  <a:pt x="400050" y="239239"/>
                </a:cubicBezTo>
                <a:cubicBezTo>
                  <a:pt x="395287" y="245589"/>
                  <a:pt x="391375" y="252676"/>
                  <a:pt x="385762" y="258289"/>
                </a:cubicBezTo>
                <a:cubicBezTo>
                  <a:pt x="380149" y="263902"/>
                  <a:pt x="372739" y="267411"/>
                  <a:pt x="366712" y="272577"/>
                </a:cubicBezTo>
                <a:cubicBezTo>
                  <a:pt x="361598" y="276960"/>
                  <a:pt x="357599" y="282552"/>
                  <a:pt x="352425" y="286864"/>
                </a:cubicBezTo>
                <a:cubicBezTo>
                  <a:pt x="337680" y="299152"/>
                  <a:pt x="336128" y="293487"/>
                  <a:pt x="323850" y="310677"/>
                </a:cubicBezTo>
                <a:cubicBezTo>
                  <a:pt x="319724" y="316454"/>
                  <a:pt x="317847" y="323563"/>
                  <a:pt x="314325" y="329727"/>
                </a:cubicBezTo>
                <a:cubicBezTo>
                  <a:pt x="311485" y="334697"/>
                  <a:pt x="307640" y="339044"/>
                  <a:pt x="304800" y="344014"/>
                </a:cubicBezTo>
                <a:cubicBezTo>
                  <a:pt x="301278" y="350178"/>
                  <a:pt x="298928" y="356976"/>
                  <a:pt x="295275" y="363064"/>
                </a:cubicBezTo>
                <a:cubicBezTo>
                  <a:pt x="287580" y="375890"/>
                  <a:pt x="268781" y="400786"/>
                  <a:pt x="261937" y="415452"/>
                </a:cubicBezTo>
                <a:cubicBezTo>
                  <a:pt x="254706" y="430946"/>
                  <a:pt x="250533" y="447784"/>
                  <a:pt x="242887" y="463077"/>
                </a:cubicBezTo>
                <a:cubicBezTo>
                  <a:pt x="239712" y="469427"/>
                  <a:pt x="236159" y="475601"/>
                  <a:pt x="233362" y="482127"/>
                </a:cubicBezTo>
                <a:cubicBezTo>
                  <a:pt x="231385" y="486741"/>
                  <a:pt x="230363" y="491714"/>
                  <a:pt x="228600" y="496414"/>
                </a:cubicBezTo>
                <a:cubicBezTo>
                  <a:pt x="225598" y="504419"/>
                  <a:pt x="222250" y="512289"/>
                  <a:pt x="219075" y="520227"/>
                </a:cubicBezTo>
                <a:cubicBezTo>
                  <a:pt x="216701" y="536841"/>
                  <a:pt x="216475" y="552616"/>
                  <a:pt x="209550" y="567852"/>
                </a:cubicBezTo>
                <a:cubicBezTo>
                  <a:pt x="203675" y="580778"/>
                  <a:pt x="194991" y="592482"/>
                  <a:pt x="190500" y="605952"/>
                </a:cubicBezTo>
                <a:cubicBezTo>
                  <a:pt x="188912" y="610714"/>
                  <a:pt x="187116" y="615412"/>
                  <a:pt x="185737" y="620239"/>
                </a:cubicBezTo>
                <a:cubicBezTo>
                  <a:pt x="183939" y="626533"/>
                  <a:pt x="183273" y="633160"/>
                  <a:pt x="180975" y="639289"/>
                </a:cubicBezTo>
                <a:cubicBezTo>
                  <a:pt x="178482" y="645937"/>
                  <a:pt x="173943" y="651692"/>
                  <a:pt x="171450" y="658339"/>
                </a:cubicBezTo>
                <a:cubicBezTo>
                  <a:pt x="169152" y="664468"/>
                  <a:pt x="169205" y="671347"/>
                  <a:pt x="166687" y="677389"/>
                </a:cubicBezTo>
                <a:cubicBezTo>
                  <a:pt x="161226" y="690496"/>
                  <a:pt x="152489" y="702145"/>
                  <a:pt x="147637" y="715489"/>
                </a:cubicBezTo>
                <a:cubicBezTo>
                  <a:pt x="141287" y="732952"/>
                  <a:pt x="135488" y="750625"/>
                  <a:pt x="128587" y="767877"/>
                </a:cubicBezTo>
                <a:cubicBezTo>
                  <a:pt x="125950" y="774469"/>
                  <a:pt x="121859" y="780402"/>
                  <a:pt x="119062" y="786927"/>
                </a:cubicBezTo>
                <a:cubicBezTo>
                  <a:pt x="93398" y="846811"/>
                  <a:pt x="111973" y="818604"/>
                  <a:pt x="85725" y="853602"/>
                </a:cubicBezTo>
                <a:cubicBezTo>
                  <a:pt x="76197" y="901237"/>
                  <a:pt x="88500" y="853609"/>
                  <a:pt x="66675" y="901227"/>
                </a:cubicBezTo>
                <a:cubicBezTo>
                  <a:pt x="53039" y="930978"/>
                  <a:pt x="38925" y="960667"/>
                  <a:pt x="28575" y="991714"/>
                </a:cubicBezTo>
                <a:cubicBezTo>
                  <a:pt x="26987" y="996477"/>
                  <a:pt x="24878" y="1001096"/>
                  <a:pt x="23812" y="1006002"/>
                </a:cubicBezTo>
                <a:cubicBezTo>
                  <a:pt x="16934" y="1037642"/>
                  <a:pt x="11112" y="1069502"/>
                  <a:pt x="4762" y="1101252"/>
                </a:cubicBezTo>
                <a:lnTo>
                  <a:pt x="0" y="1125064"/>
                </a:lnTo>
                <a:cubicBezTo>
                  <a:pt x="1587" y="1206027"/>
                  <a:pt x="506" y="1287086"/>
                  <a:pt x="4762" y="1367952"/>
                </a:cubicBezTo>
                <a:cubicBezTo>
                  <a:pt x="5290" y="1377978"/>
                  <a:pt x="14287" y="1396527"/>
                  <a:pt x="14287" y="1396527"/>
                </a:cubicBezTo>
                <a:cubicBezTo>
                  <a:pt x="15875" y="1409227"/>
                  <a:pt x="16760" y="1422035"/>
                  <a:pt x="19050" y="1434627"/>
                </a:cubicBezTo>
                <a:cubicBezTo>
                  <a:pt x="19948" y="1439566"/>
                  <a:pt x="22683" y="1444023"/>
                  <a:pt x="23812" y="1448914"/>
                </a:cubicBezTo>
                <a:cubicBezTo>
                  <a:pt x="27452" y="1464689"/>
                  <a:pt x="31549" y="1480449"/>
                  <a:pt x="33337" y="1496539"/>
                </a:cubicBezTo>
                <a:cubicBezTo>
                  <a:pt x="34925" y="1510827"/>
                  <a:pt x="36670" y="1525098"/>
                  <a:pt x="38100" y="1539402"/>
                </a:cubicBezTo>
                <a:cubicBezTo>
                  <a:pt x="39845" y="1556849"/>
                  <a:pt x="40594" y="1574402"/>
                  <a:pt x="42862" y="1591789"/>
                </a:cubicBezTo>
                <a:cubicBezTo>
                  <a:pt x="43222" y="1594548"/>
                  <a:pt x="52998" y="1656146"/>
                  <a:pt x="57150" y="1672752"/>
                </a:cubicBezTo>
                <a:cubicBezTo>
                  <a:pt x="58368" y="1677622"/>
                  <a:pt x="60694" y="1682169"/>
                  <a:pt x="61912" y="1687039"/>
                </a:cubicBezTo>
                <a:cubicBezTo>
                  <a:pt x="77428" y="1749103"/>
                  <a:pt x="52335" y="1664637"/>
                  <a:pt x="76200" y="1744189"/>
                </a:cubicBezTo>
                <a:cubicBezTo>
                  <a:pt x="77643" y="1748998"/>
                  <a:pt x="79744" y="1753607"/>
                  <a:pt x="80962" y="1758477"/>
                </a:cubicBezTo>
                <a:cubicBezTo>
                  <a:pt x="82702" y="1765438"/>
                  <a:pt x="85651" y="1788114"/>
                  <a:pt x="90487" y="1796577"/>
                </a:cubicBezTo>
                <a:cubicBezTo>
                  <a:pt x="94425" y="1803469"/>
                  <a:pt x="100161" y="1809168"/>
                  <a:pt x="104775" y="1815627"/>
                </a:cubicBezTo>
                <a:cubicBezTo>
                  <a:pt x="108102" y="1820284"/>
                  <a:pt x="111125" y="1825152"/>
                  <a:pt x="114300" y="1829914"/>
                </a:cubicBezTo>
                <a:cubicBezTo>
                  <a:pt x="117475" y="1839439"/>
                  <a:pt x="121390" y="1848748"/>
                  <a:pt x="123825" y="1858489"/>
                </a:cubicBezTo>
                <a:cubicBezTo>
                  <a:pt x="125412" y="1864839"/>
                  <a:pt x="124956" y="1872093"/>
                  <a:pt x="128587" y="1877539"/>
                </a:cubicBezTo>
                <a:cubicBezTo>
                  <a:pt x="131762" y="1882302"/>
                  <a:pt x="138112" y="1883889"/>
                  <a:pt x="142875" y="1887064"/>
                </a:cubicBezTo>
                <a:cubicBezTo>
                  <a:pt x="166524" y="1922539"/>
                  <a:pt x="136129" y="1878969"/>
                  <a:pt x="166687" y="1915639"/>
                </a:cubicBezTo>
                <a:cubicBezTo>
                  <a:pt x="170351" y="1920036"/>
                  <a:pt x="171742" y="1926351"/>
                  <a:pt x="176212" y="1929927"/>
                </a:cubicBezTo>
                <a:cubicBezTo>
                  <a:pt x="180132" y="1933063"/>
                  <a:pt x="185737" y="1933102"/>
                  <a:pt x="190500" y="1934689"/>
                </a:cubicBezTo>
                <a:cubicBezTo>
                  <a:pt x="195262" y="1937864"/>
                  <a:pt x="199817" y="1941374"/>
                  <a:pt x="204787" y="1944214"/>
                </a:cubicBezTo>
                <a:cubicBezTo>
                  <a:pt x="222325" y="1954236"/>
                  <a:pt x="236878" y="1957255"/>
                  <a:pt x="252412" y="1972789"/>
                </a:cubicBezTo>
                <a:cubicBezTo>
                  <a:pt x="257175" y="1977552"/>
                  <a:pt x="261219" y="1983162"/>
                  <a:pt x="266700" y="1987077"/>
                </a:cubicBezTo>
                <a:cubicBezTo>
                  <a:pt x="276999" y="1994434"/>
                  <a:pt x="288377" y="1997478"/>
                  <a:pt x="300037" y="2001364"/>
                </a:cubicBezTo>
                <a:cubicBezTo>
                  <a:pt x="312737" y="2012477"/>
                  <a:pt x="325697" y="2023299"/>
                  <a:pt x="338137" y="2034702"/>
                </a:cubicBezTo>
                <a:cubicBezTo>
                  <a:pt x="344757" y="2040770"/>
                  <a:pt x="350098" y="2048239"/>
                  <a:pt x="357187" y="2053752"/>
                </a:cubicBezTo>
                <a:cubicBezTo>
                  <a:pt x="364494" y="2059435"/>
                  <a:pt x="373298" y="2062904"/>
                  <a:pt x="381000" y="2068039"/>
                </a:cubicBezTo>
                <a:cubicBezTo>
                  <a:pt x="409733" y="2087194"/>
                  <a:pt x="397655" y="2085892"/>
                  <a:pt x="438150" y="2106139"/>
                </a:cubicBezTo>
                <a:cubicBezTo>
                  <a:pt x="447130" y="2110629"/>
                  <a:pt x="457200" y="2112489"/>
                  <a:pt x="466725" y="2115664"/>
                </a:cubicBezTo>
                <a:cubicBezTo>
                  <a:pt x="505798" y="2154737"/>
                  <a:pt x="462074" y="2115729"/>
                  <a:pt x="519112" y="2149002"/>
                </a:cubicBezTo>
                <a:cubicBezTo>
                  <a:pt x="575852" y="2182101"/>
                  <a:pt x="505975" y="2157495"/>
                  <a:pt x="576262" y="2177577"/>
                </a:cubicBezTo>
                <a:cubicBezTo>
                  <a:pt x="585787" y="2183927"/>
                  <a:pt x="595179" y="2190481"/>
                  <a:pt x="604837" y="2196627"/>
                </a:cubicBezTo>
                <a:cubicBezTo>
                  <a:pt x="612647" y="2201597"/>
                  <a:pt x="620948" y="2205779"/>
                  <a:pt x="628650" y="2210914"/>
                </a:cubicBezTo>
                <a:cubicBezTo>
                  <a:pt x="657484" y="2230137"/>
                  <a:pt x="636522" y="2221476"/>
                  <a:pt x="661987" y="2229964"/>
                </a:cubicBezTo>
                <a:cubicBezTo>
                  <a:pt x="671512" y="2236314"/>
                  <a:pt x="684212" y="2239489"/>
                  <a:pt x="690562" y="2249014"/>
                </a:cubicBezTo>
                <a:cubicBezTo>
                  <a:pt x="693737" y="2253777"/>
                  <a:pt x="695324" y="2260127"/>
                  <a:pt x="700087" y="2263302"/>
                </a:cubicBezTo>
                <a:cubicBezTo>
                  <a:pt x="710147" y="2270008"/>
                  <a:pt x="722611" y="2272182"/>
                  <a:pt x="733425" y="2277589"/>
                </a:cubicBezTo>
                <a:cubicBezTo>
                  <a:pt x="738544" y="2280149"/>
                  <a:pt x="742837" y="2284114"/>
                  <a:pt x="747712" y="2287114"/>
                </a:cubicBezTo>
                <a:cubicBezTo>
                  <a:pt x="763479" y="2296817"/>
                  <a:pt x="780880" y="2304124"/>
                  <a:pt x="795337" y="2315689"/>
                </a:cubicBezTo>
                <a:cubicBezTo>
                  <a:pt x="803275" y="2322039"/>
                  <a:pt x="810434" y="2329509"/>
                  <a:pt x="819150" y="2334739"/>
                </a:cubicBezTo>
                <a:cubicBezTo>
                  <a:pt x="834370" y="2343871"/>
                  <a:pt x="849937" y="2352939"/>
                  <a:pt x="866775" y="2358552"/>
                </a:cubicBezTo>
                <a:cubicBezTo>
                  <a:pt x="876300" y="2361727"/>
                  <a:pt x="886996" y="2362508"/>
                  <a:pt x="895350" y="2368077"/>
                </a:cubicBezTo>
                <a:cubicBezTo>
                  <a:pt x="900112" y="2371252"/>
                  <a:pt x="904518" y="2375042"/>
                  <a:pt x="909637" y="2377602"/>
                </a:cubicBezTo>
                <a:cubicBezTo>
                  <a:pt x="914127" y="2379847"/>
                  <a:pt x="919311" y="2380387"/>
                  <a:pt x="923925" y="2382364"/>
                </a:cubicBezTo>
                <a:cubicBezTo>
                  <a:pt x="930451" y="2385161"/>
                  <a:pt x="936625" y="2388714"/>
                  <a:pt x="942975" y="2391889"/>
                </a:cubicBezTo>
                <a:cubicBezTo>
                  <a:pt x="988551" y="2437468"/>
                  <a:pt x="930196" y="2383370"/>
                  <a:pt x="971550" y="2410939"/>
                </a:cubicBezTo>
                <a:cubicBezTo>
                  <a:pt x="1007225" y="2434722"/>
                  <a:pt x="966151" y="2418666"/>
                  <a:pt x="1000125" y="2429989"/>
                </a:cubicBezTo>
                <a:cubicBezTo>
                  <a:pt x="1004887" y="2433164"/>
                  <a:pt x="1010365" y="2435467"/>
                  <a:pt x="1014412" y="2439514"/>
                </a:cubicBezTo>
                <a:cubicBezTo>
                  <a:pt x="1018459" y="2443562"/>
                  <a:pt x="1019629" y="2450033"/>
                  <a:pt x="1023937" y="2453802"/>
                </a:cubicBezTo>
                <a:cubicBezTo>
                  <a:pt x="1032552" y="2461340"/>
                  <a:pt x="1044417" y="2464757"/>
                  <a:pt x="1052512" y="2472852"/>
                </a:cubicBezTo>
                <a:lnTo>
                  <a:pt x="1062037" y="2482377"/>
                </a:ln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ja-JP" altLang="en-US" sz="1350"/>
          </a:p>
        </p:txBody>
      </p:sp>
      <p:sp>
        <p:nvSpPr>
          <p:cNvPr id="15" name="角丸四角形 14"/>
          <p:cNvSpPr/>
          <p:nvPr/>
        </p:nvSpPr>
        <p:spPr>
          <a:xfrm>
            <a:off x="2141730" y="2349713"/>
            <a:ext cx="4577862" cy="25642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t>多義図形</a:t>
            </a:r>
          </a:p>
        </p:txBody>
      </p:sp>
      <p:sp>
        <p:nvSpPr>
          <p:cNvPr id="16" name="正方形/長方形 15"/>
          <p:cNvSpPr/>
          <p:nvPr/>
        </p:nvSpPr>
        <p:spPr>
          <a:xfrm>
            <a:off x="1331641" y="5496996"/>
            <a:ext cx="5398039" cy="461665"/>
          </a:xfrm>
          <a:prstGeom prst="rect">
            <a:avLst/>
          </a:prstGeom>
        </p:spPr>
        <p:txBody>
          <a:bodyPr wrap="square">
            <a:spAutoFit/>
          </a:bodyPr>
          <a:lstStyle/>
          <a:p>
            <a:r>
              <a:rPr lang="en-US" altLang="ja-JP" sz="1200" dirty="0">
                <a:latin typeface="CMR10"/>
              </a:rPr>
              <a:t>Robert Max Williams and Roman V. </a:t>
            </a:r>
            <a:r>
              <a:rPr lang="en-US" altLang="ja-JP" sz="1200" dirty="0" err="1">
                <a:latin typeface="CMR10"/>
              </a:rPr>
              <a:t>Yampolskiy</a:t>
            </a:r>
            <a:r>
              <a:rPr lang="en-US" altLang="ja-JP" sz="1200" dirty="0">
                <a:latin typeface="CMR10"/>
              </a:rPr>
              <a:t>.</a:t>
            </a:r>
            <a:r>
              <a:rPr lang="ja-JP" altLang="en-US" sz="1200" dirty="0">
                <a:latin typeface="CMR10"/>
              </a:rPr>
              <a:t>　</a:t>
            </a:r>
            <a:r>
              <a:rPr lang="fr-FR" altLang="ja-JP" sz="1200" dirty="0">
                <a:latin typeface="CMR10"/>
              </a:rPr>
              <a:t>Optical illusions images dataset. </a:t>
            </a:r>
            <a:r>
              <a:rPr lang="fr-FR" altLang="ja-JP" sz="1200" i="1" dirty="0">
                <a:latin typeface="CMTI10"/>
              </a:rPr>
              <a:t>CoRR</a:t>
            </a:r>
            <a:r>
              <a:rPr lang="fr-FR" altLang="ja-JP" sz="1200" dirty="0">
                <a:latin typeface="CMR10"/>
              </a:rPr>
              <a:t>, Vol.</a:t>
            </a:r>
            <a:r>
              <a:rPr lang="en-US" altLang="ja-JP" sz="1200" dirty="0">
                <a:latin typeface="CMR10"/>
              </a:rPr>
              <a:t>abs/1810.00415, , 2018.</a:t>
            </a:r>
            <a:endParaRPr lang="ja-JP" altLang="en-US" sz="1200" dirty="0"/>
          </a:p>
        </p:txBody>
      </p:sp>
    </p:spTree>
    <p:extLst>
      <p:ext uri="{BB962C8B-B14F-4D97-AF65-F5344CB8AC3E}">
        <p14:creationId xmlns:p14="http://schemas.microsoft.com/office/powerpoint/2010/main" val="27242059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実験目的</a:t>
            </a:r>
          </a:p>
        </p:txBody>
      </p:sp>
      <p:sp>
        <p:nvSpPr>
          <p:cNvPr id="3" name="コンテンツ プレースホルダー 2"/>
          <p:cNvSpPr>
            <a:spLocks noGrp="1"/>
          </p:cNvSpPr>
          <p:nvPr>
            <p:ph idx="1"/>
          </p:nvPr>
        </p:nvSpPr>
        <p:spPr>
          <a:xfrm>
            <a:off x="1485900" y="2057400"/>
            <a:ext cx="6515100" cy="3655314"/>
          </a:xfrm>
        </p:spPr>
        <p:txBody>
          <a:bodyPr>
            <a:normAutofit/>
          </a:bodyPr>
          <a:lstStyle/>
          <a:p>
            <a:r>
              <a:rPr lang="ja-JP" altLang="en-US" sz="3000" dirty="0"/>
              <a:t>だまし絵画像らしさを人工知能に</a:t>
            </a:r>
            <a:endParaRPr lang="en-US" altLang="ja-JP" sz="3000" dirty="0"/>
          </a:p>
          <a:p>
            <a:pPr marL="0" indent="0">
              <a:buNone/>
            </a:pPr>
            <a:r>
              <a:rPr lang="ja-JP" altLang="en-US" sz="3000" dirty="0"/>
              <a:t>  理解させたい</a:t>
            </a:r>
            <a:endParaRPr lang="en-US" altLang="ja-JP" sz="3000" dirty="0"/>
          </a:p>
          <a:p>
            <a:r>
              <a:rPr lang="en-US" altLang="ja-JP" sz="3000" dirty="0"/>
              <a:t>CNN</a:t>
            </a:r>
            <a:r>
              <a:rPr lang="ja-JP" altLang="en-US" sz="3000" dirty="0"/>
              <a:t>に自作データセットを学習させる</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175</a:t>
            </a:fld>
            <a:endParaRPr kumimoji="1" lang="ja-JP" altLang="en-US" dirty="0"/>
          </a:p>
        </p:txBody>
      </p:sp>
    </p:spTree>
    <p:extLst>
      <p:ext uri="{BB962C8B-B14F-4D97-AF65-F5344CB8AC3E}">
        <p14:creationId xmlns:p14="http://schemas.microsoft.com/office/powerpoint/2010/main" val="1083367976"/>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br>
              <a:rPr lang="en-US" altLang="ja-JP" dirty="0"/>
            </a:br>
            <a:br>
              <a:rPr lang="en-US" altLang="ja-JP" dirty="0"/>
            </a:br>
            <a:br>
              <a:rPr lang="en-US" altLang="ja-JP" dirty="0"/>
            </a:br>
            <a:r>
              <a:rPr lang="ja-JP" altLang="en-US" dirty="0"/>
              <a:t>発表の流れ</a:t>
            </a:r>
            <a:endParaRPr kumimoji="1" lang="ja-JP" altLang="en-US" dirty="0"/>
          </a:p>
        </p:txBody>
      </p:sp>
      <p:sp>
        <p:nvSpPr>
          <p:cNvPr id="3" name="コンテンツ プレースホルダ 2"/>
          <p:cNvSpPr>
            <a:spLocks noGrp="1"/>
          </p:cNvSpPr>
          <p:nvPr>
            <p:ph idx="1"/>
          </p:nvPr>
        </p:nvSpPr>
        <p:spPr>
          <a:xfrm>
            <a:off x="1439652" y="2095944"/>
            <a:ext cx="6326460" cy="3655314"/>
          </a:xfrm>
        </p:spPr>
        <p:txBody>
          <a:bodyPr>
            <a:normAutofit lnSpcReduction="10000"/>
          </a:bodyPr>
          <a:lstStyle/>
          <a:p>
            <a:r>
              <a:rPr lang="ja-JP" altLang="en-US" sz="3300" dirty="0"/>
              <a:t>はじめに</a:t>
            </a:r>
            <a:endParaRPr lang="en-US" altLang="ja-JP" sz="3300" dirty="0"/>
          </a:p>
          <a:p>
            <a:pPr marL="0" indent="0">
              <a:buNone/>
            </a:pPr>
            <a:endParaRPr lang="en-US" altLang="ja-JP" sz="750" dirty="0"/>
          </a:p>
          <a:p>
            <a:r>
              <a:rPr lang="ja-JP" altLang="en-US" sz="3300" dirty="0"/>
              <a:t>要素技術</a:t>
            </a:r>
            <a:endParaRPr lang="en-US" altLang="ja-JP" sz="3300" dirty="0"/>
          </a:p>
          <a:p>
            <a:pPr marL="0" indent="0">
              <a:buNone/>
            </a:pPr>
            <a:endParaRPr lang="en-US" altLang="ja-JP" sz="750" dirty="0"/>
          </a:p>
          <a:p>
            <a:r>
              <a:rPr lang="ja-JP" altLang="en-US" sz="3300" dirty="0"/>
              <a:t>データセット</a:t>
            </a:r>
            <a:endParaRPr lang="en-US" altLang="ja-JP" sz="3300" dirty="0"/>
          </a:p>
          <a:p>
            <a:endParaRPr lang="en-US" altLang="ja-JP" sz="750" dirty="0"/>
          </a:p>
          <a:p>
            <a:r>
              <a:rPr lang="ja-JP" altLang="en-US" sz="3300" dirty="0">
                <a:solidFill>
                  <a:srgbClr val="FF0000"/>
                </a:solidFill>
              </a:rPr>
              <a:t>実験</a:t>
            </a:r>
            <a:r>
              <a:rPr lang="en-US" altLang="ja-JP" sz="3300" dirty="0">
                <a:solidFill>
                  <a:srgbClr val="FF0000"/>
                </a:solidFill>
              </a:rPr>
              <a:t>-</a:t>
            </a:r>
            <a:r>
              <a:rPr lang="ja-JP" altLang="en-US" sz="3300" dirty="0">
                <a:solidFill>
                  <a:srgbClr val="FF0000"/>
                </a:solidFill>
              </a:rPr>
              <a:t>実験条件</a:t>
            </a:r>
            <a:endParaRPr lang="en-US" altLang="ja-JP" sz="3300" dirty="0">
              <a:solidFill>
                <a:srgbClr val="FF0000"/>
              </a:solidFill>
            </a:endParaRPr>
          </a:p>
          <a:p>
            <a:endParaRPr lang="en-US" altLang="ja-JP" sz="750" dirty="0"/>
          </a:p>
          <a:p>
            <a:r>
              <a:rPr lang="ja-JP" altLang="en-US" sz="3300" dirty="0"/>
              <a:t>まとめと今後の課題</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176</a:t>
            </a:fld>
            <a:endParaRPr kumimoji="1" lang="ja-JP" altLang="en-US" dirty="0"/>
          </a:p>
        </p:txBody>
      </p:sp>
    </p:spTree>
    <p:extLst>
      <p:ext uri="{BB962C8B-B14F-4D97-AF65-F5344CB8AC3E}">
        <p14:creationId xmlns:p14="http://schemas.microsoft.com/office/powerpoint/2010/main" val="366413667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177</a:t>
            </a:fld>
            <a:endParaRPr kumimoji="1" lang="ja-JP" altLang="en-US" dirty="0"/>
          </a:p>
        </p:txBody>
      </p:sp>
      <p:sp>
        <p:nvSpPr>
          <p:cNvPr id="5" name="タイトル 1"/>
          <p:cNvSpPr txBox="1">
            <a:spLocks/>
          </p:cNvSpPr>
          <p:nvPr/>
        </p:nvSpPr>
        <p:spPr>
          <a:xfrm>
            <a:off x="1485900" y="1063229"/>
            <a:ext cx="5600700" cy="857250"/>
          </a:xfrm>
          <a:prstGeom prst="rect">
            <a:avLst/>
          </a:prstGeom>
        </p:spPr>
        <p:txBody>
          <a:bodyPr vert="horz" anchor="b">
            <a:normAutofit/>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ja-JP" altLang="en-US" sz="3600" dirty="0"/>
              <a:t>実験条件</a:t>
            </a:r>
          </a:p>
        </p:txBody>
      </p:sp>
      <p:graphicFrame>
        <p:nvGraphicFramePr>
          <p:cNvPr id="2" name="表 1"/>
          <p:cNvGraphicFramePr>
            <a:graphicFrameLocks noGrp="1"/>
          </p:cNvGraphicFramePr>
          <p:nvPr/>
        </p:nvGraphicFramePr>
        <p:xfrm>
          <a:off x="1933110" y="1979358"/>
          <a:ext cx="5393196" cy="3771900"/>
        </p:xfrm>
        <a:graphic>
          <a:graphicData uri="http://schemas.openxmlformats.org/drawingml/2006/table">
            <a:tbl>
              <a:tblPr firstRow="1" bandRow="1">
                <a:tableStyleId>{5940675A-B579-460E-94D1-54222C63F5DA}</a:tableStyleId>
              </a:tblPr>
              <a:tblGrid>
                <a:gridCol w="1741005">
                  <a:extLst>
                    <a:ext uri="{9D8B030D-6E8A-4147-A177-3AD203B41FA5}">
                      <a16:colId xmlns:a16="http://schemas.microsoft.com/office/drawing/2014/main" val="1789005688"/>
                    </a:ext>
                  </a:extLst>
                </a:gridCol>
                <a:gridCol w="3652191">
                  <a:extLst>
                    <a:ext uri="{9D8B030D-6E8A-4147-A177-3AD203B41FA5}">
                      <a16:colId xmlns:a16="http://schemas.microsoft.com/office/drawing/2014/main" val="2929638953"/>
                    </a:ext>
                  </a:extLst>
                </a:gridCol>
              </a:tblGrid>
              <a:tr h="342900">
                <a:tc>
                  <a:txBody>
                    <a:bodyPr/>
                    <a:lstStyle/>
                    <a:p>
                      <a:pPr algn="ctr"/>
                      <a:r>
                        <a:rPr kumimoji="1" lang="ja-JP" altLang="en-US" sz="1800" dirty="0"/>
                        <a:t>モデル</a:t>
                      </a:r>
                    </a:p>
                  </a:txBody>
                  <a:tcPr marL="68580" marR="68580" marT="34290" marB="34290"/>
                </a:tc>
                <a:tc>
                  <a:txBody>
                    <a:bodyPr/>
                    <a:lstStyle/>
                    <a:p>
                      <a:pPr algn="ctr"/>
                      <a:r>
                        <a:rPr kumimoji="1" lang="en-US" altLang="ja-JP" sz="1800" dirty="0"/>
                        <a:t>VGG16</a:t>
                      </a:r>
                      <a:endParaRPr kumimoji="1" lang="ja-JP" altLang="en-US" sz="1800" dirty="0"/>
                    </a:p>
                  </a:txBody>
                  <a:tcPr marL="68580" marR="68580" marT="34290" marB="34290"/>
                </a:tc>
                <a:extLst>
                  <a:ext uri="{0D108BD9-81ED-4DB2-BD59-A6C34878D82A}">
                    <a16:rowId xmlns:a16="http://schemas.microsoft.com/office/drawing/2014/main" val="974208878"/>
                  </a:ext>
                </a:extLst>
              </a:tr>
              <a:tr h="342900">
                <a:tc>
                  <a:txBody>
                    <a:bodyPr/>
                    <a:lstStyle/>
                    <a:p>
                      <a:pPr algn="ctr"/>
                      <a:r>
                        <a:rPr kumimoji="1" lang="en-US" altLang="ja-JP" sz="1800" dirty="0"/>
                        <a:t>Epoch</a:t>
                      </a:r>
                      <a:endParaRPr kumimoji="1" lang="ja-JP" altLang="en-US" sz="1800" dirty="0"/>
                    </a:p>
                  </a:txBody>
                  <a:tcPr marL="68580" marR="68580" marT="34290" marB="34290"/>
                </a:tc>
                <a:tc>
                  <a:txBody>
                    <a:bodyPr/>
                    <a:lstStyle/>
                    <a:p>
                      <a:pPr algn="ctr"/>
                      <a:r>
                        <a:rPr kumimoji="1" lang="en-US" altLang="ja-JP" sz="1800" dirty="0"/>
                        <a:t>100</a:t>
                      </a:r>
                      <a:endParaRPr kumimoji="1" lang="ja-JP" altLang="en-US" sz="1800" dirty="0"/>
                    </a:p>
                  </a:txBody>
                  <a:tcPr marL="68580" marR="68580" marT="34290" marB="34290"/>
                </a:tc>
                <a:extLst>
                  <a:ext uri="{0D108BD9-81ED-4DB2-BD59-A6C34878D82A}">
                    <a16:rowId xmlns:a16="http://schemas.microsoft.com/office/drawing/2014/main" val="1662710651"/>
                  </a:ext>
                </a:extLst>
              </a:tr>
              <a:tr h="342900">
                <a:tc>
                  <a:txBody>
                    <a:bodyPr/>
                    <a:lstStyle/>
                    <a:p>
                      <a:pPr algn="ctr"/>
                      <a:r>
                        <a:rPr kumimoji="1" lang="en-US" altLang="ja-JP" sz="1800" dirty="0"/>
                        <a:t>Batch Size</a:t>
                      </a:r>
                      <a:endParaRPr kumimoji="1" lang="ja-JP" altLang="en-US" sz="1800" dirty="0"/>
                    </a:p>
                  </a:txBody>
                  <a:tcPr marL="68580" marR="68580" marT="34290" marB="34290"/>
                </a:tc>
                <a:tc>
                  <a:txBody>
                    <a:bodyPr/>
                    <a:lstStyle/>
                    <a:p>
                      <a:pPr algn="ctr"/>
                      <a:r>
                        <a:rPr kumimoji="1" lang="en-US" altLang="ja-JP" sz="1800" dirty="0"/>
                        <a:t>100</a:t>
                      </a:r>
                      <a:endParaRPr kumimoji="1" lang="ja-JP" altLang="en-US" sz="1800" dirty="0"/>
                    </a:p>
                  </a:txBody>
                  <a:tcPr marL="68580" marR="68580" marT="34290" marB="34290"/>
                </a:tc>
                <a:extLst>
                  <a:ext uri="{0D108BD9-81ED-4DB2-BD59-A6C34878D82A}">
                    <a16:rowId xmlns:a16="http://schemas.microsoft.com/office/drawing/2014/main" val="994184156"/>
                  </a:ext>
                </a:extLst>
              </a:tr>
              <a:tr h="617220">
                <a:tc>
                  <a:txBody>
                    <a:bodyPr/>
                    <a:lstStyle/>
                    <a:p>
                      <a:pPr algn="ctr"/>
                      <a:r>
                        <a:rPr kumimoji="1" lang="en-US" altLang="ja-JP" sz="1800" b="0" dirty="0">
                          <a:solidFill>
                            <a:schemeClr val="tx1"/>
                          </a:solidFill>
                        </a:rPr>
                        <a:t>Train</a:t>
                      </a:r>
                      <a:r>
                        <a:rPr kumimoji="1" lang="ja-JP" altLang="en-US" sz="1800" b="0" dirty="0">
                          <a:solidFill>
                            <a:schemeClr val="tx1"/>
                          </a:solidFill>
                        </a:rPr>
                        <a:t> 枚数</a:t>
                      </a:r>
                    </a:p>
                  </a:txBody>
                  <a:tcPr marL="68580" marR="68580" marT="34290" marB="34290"/>
                </a:tc>
                <a:tc>
                  <a:txBody>
                    <a:bodyPr/>
                    <a:lstStyle/>
                    <a:p>
                      <a:pPr algn="ctr"/>
                      <a:r>
                        <a:rPr kumimoji="1" lang="en-US" altLang="ja-JP" sz="1800" b="0" dirty="0">
                          <a:solidFill>
                            <a:schemeClr val="tx1"/>
                          </a:solidFill>
                        </a:rPr>
                        <a:t>9600 </a:t>
                      </a:r>
                      <a:r>
                        <a:rPr kumimoji="1" lang="ja-JP" altLang="en-US" sz="1800" b="0" dirty="0">
                          <a:solidFill>
                            <a:schemeClr val="tx1"/>
                          </a:solidFill>
                        </a:rPr>
                        <a:t>枚</a:t>
                      </a:r>
                      <a:r>
                        <a:rPr kumimoji="1" lang="en-US" altLang="ja-JP" sz="1800" b="0" dirty="0">
                          <a:solidFill>
                            <a:schemeClr val="tx1"/>
                          </a:solidFill>
                        </a:rPr>
                        <a:t>(</a:t>
                      </a:r>
                      <a:r>
                        <a:rPr kumimoji="1" lang="ja-JP" altLang="en-US" sz="1800" b="0" dirty="0">
                          <a:solidFill>
                            <a:schemeClr val="tx1"/>
                          </a:solidFill>
                        </a:rPr>
                        <a:t>元データ</a:t>
                      </a:r>
                      <a:r>
                        <a:rPr kumimoji="1" lang="en-US" altLang="ja-JP" sz="1800" b="0" dirty="0">
                          <a:solidFill>
                            <a:schemeClr val="tx1"/>
                          </a:solidFill>
                        </a:rPr>
                        <a:t>:</a:t>
                      </a:r>
                      <a:r>
                        <a:rPr kumimoji="1" lang="ja-JP" altLang="en-US" sz="1800" b="0" dirty="0">
                          <a:solidFill>
                            <a:schemeClr val="tx1"/>
                          </a:solidFill>
                        </a:rPr>
                        <a:t>各クラス </a:t>
                      </a:r>
                      <a:r>
                        <a:rPr kumimoji="1" lang="en-US" altLang="ja-JP" sz="1800" b="0" dirty="0">
                          <a:solidFill>
                            <a:schemeClr val="tx1"/>
                          </a:solidFill>
                        </a:rPr>
                        <a:t>320 </a:t>
                      </a:r>
                      <a:r>
                        <a:rPr kumimoji="1" lang="ja-JP" altLang="en-US" sz="1800" b="0" dirty="0">
                          <a:solidFill>
                            <a:schemeClr val="tx1"/>
                          </a:solidFill>
                        </a:rPr>
                        <a:t>枚</a:t>
                      </a:r>
                      <a:r>
                        <a:rPr kumimoji="1" lang="en-US" altLang="ja-JP" sz="1800" b="0" dirty="0">
                          <a:solidFill>
                            <a:schemeClr val="tx1"/>
                          </a:solidFill>
                        </a:rPr>
                        <a:t>)</a:t>
                      </a:r>
                      <a:endParaRPr kumimoji="1" lang="ja-JP" altLang="en-US" sz="1800" b="0" dirty="0">
                        <a:solidFill>
                          <a:schemeClr val="tx1"/>
                        </a:solidFill>
                      </a:endParaRPr>
                    </a:p>
                  </a:txBody>
                  <a:tcPr marL="68580" marR="68580" marT="34290" marB="34290"/>
                </a:tc>
                <a:extLst>
                  <a:ext uri="{0D108BD9-81ED-4DB2-BD59-A6C34878D82A}">
                    <a16:rowId xmlns:a16="http://schemas.microsoft.com/office/drawing/2014/main" val="1228099369"/>
                  </a:ext>
                </a:extLst>
              </a:tr>
              <a:tr h="342900">
                <a:tc>
                  <a:txBody>
                    <a:bodyPr/>
                    <a:lstStyle/>
                    <a:p>
                      <a:pPr algn="ctr"/>
                      <a:r>
                        <a:rPr kumimoji="1" lang="en-US" altLang="ja-JP" sz="1800" dirty="0"/>
                        <a:t>Valid</a:t>
                      </a:r>
                      <a:r>
                        <a:rPr kumimoji="1" lang="ja-JP" altLang="en-US" sz="1800" dirty="0"/>
                        <a:t> 枚数</a:t>
                      </a:r>
                    </a:p>
                  </a:txBody>
                  <a:tcPr marL="68580" marR="68580" marT="34290" marB="34290"/>
                </a:tc>
                <a:tc>
                  <a:txBody>
                    <a:bodyPr/>
                    <a:lstStyle/>
                    <a:p>
                      <a:pPr algn="ctr"/>
                      <a:r>
                        <a:rPr kumimoji="1" lang="en-US" altLang="ja-JP" sz="1800" dirty="0"/>
                        <a:t>120 </a:t>
                      </a:r>
                      <a:r>
                        <a:rPr kumimoji="1" lang="ja-JP" altLang="en-US" sz="1800" dirty="0"/>
                        <a:t>枚 </a:t>
                      </a:r>
                      <a:r>
                        <a:rPr kumimoji="1" lang="en-US" altLang="ja-JP" sz="1800" dirty="0"/>
                        <a:t>(</a:t>
                      </a:r>
                      <a:r>
                        <a:rPr kumimoji="1" lang="ja-JP" altLang="en-US" sz="1800" dirty="0"/>
                        <a:t>各クラス </a:t>
                      </a:r>
                      <a:r>
                        <a:rPr kumimoji="1" lang="en-US" altLang="ja-JP" sz="1800" dirty="0"/>
                        <a:t>40 </a:t>
                      </a:r>
                      <a:r>
                        <a:rPr kumimoji="1" lang="ja-JP" altLang="en-US" sz="1800" dirty="0"/>
                        <a:t>枚</a:t>
                      </a:r>
                      <a:r>
                        <a:rPr kumimoji="1" lang="en-US" altLang="ja-JP" sz="1800" dirty="0"/>
                        <a:t>)</a:t>
                      </a:r>
                      <a:endParaRPr kumimoji="1" lang="ja-JP" altLang="en-US" sz="1800" dirty="0"/>
                    </a:p>
                  </a:txBody>
                  <a:tcPr marL="68580" marR="68580" marT="34290" marB="34290"/>
                </a:tc>
                <a:extLst>
                  <a:ext uri="{0D108BD9-81ED-4DB2-BD59-A6C34878D82A}">
                    <a16:rowId xmlns:a16="http://schemas.microsoft.com/office/drawing/2014/main" val="3417963460"/>
                  </a:ext>
                </a:extLst>
              </a:tr>
              <a:tr h="342900">
                <a:tc>
                  <a:txBody>
                    <a:bodyPr/>
                    <a:lstStyle/>
                    <a:p>
                      <a:pPr algn="ctr"/>
                      <a:r>
                        <a:rPr kumimoji="1" lang="en-US" altLang="ja-JP" sz="1800" dirty="0"/>
                        <a:t>Test</a:t>
                      </a:r>
                      <a:r>
                        <a:rPr kumimoji="1" lang="ja-JP" altLang="en-US" sz="1800" dirty="0"/>
                        <a:t> 枚数</a:t>
                      </a:r>
                    </a:p>
                  </a:txBody>
                  <a:tcPr marL="68580" marR="68580" marT="34290" marB="34290"/>
                </a:tc>
                <a:tc>
                  <a:txBody>
                    <a:bodyPr/>
                    <a:lstStyle/>
                    <a:p>
                      <a:pPr algn="ctr"/>
                      <a:r>
                        <a:rPr kumimoji="1" lang="en-US" altLang="ja-JP" sz="1800" dirty="0"/>
                        <a:t>120 </a:t>
                      </a:r>
                      <a:r>
                        <a:rPr kumimoji="1" lang="ja-JP" altLang="en-US" sz="1800" dirty="0"/>
                        <a:t>枚 </a:t>
                      </a:r>
                      <a:r>
                        <a:rPr kumimoji="1" lang="en-US" altLang="ja-JP" sz="1800" dirty="0"/>
                        <a:t>(</a:t>
                      </a:r>
                      <a:r>
                        <a:rPr kumimoji="1" lang="ja-JP" altLang="en-US" sz="1800" dirty="0"/>
                        <a:t>各クラス </a:t>
                      </a:r>
                      <a:r>
                        <a:rPr kumimoji="1" lang="en-US" altLang="ja-JP" sz="1800" dirty="0"/>
                        <a:t>40 </a:t>
                      </a:r>
                      <a:r>
                        <a:rPr kumimoji="1" lang="ja-JP" altLang="en-US" sz="1800" dirty="0"/>
                        <a:t>枚</a:t>
                      </a:r>
                      <a:r>
                        <a:rPr kumimoji="1" lang="en-US" altLang="ja-JP" sz="1800" dirty="0"/>
                        <a:t>)</a:t>
                      </a:r>
                      <a:endParaRPr kumimoji="1" lang="ja-JP" altLang="en-US" sz="1800" dirty="0"/>
                    </a:p>
                  </a:txBody>
                  <a:tcPr marL="68580" marR="68580" marT="34290" marB="34290"/>
                </a:tc>
                <a:extLst>
                  <a:ext uri="{0D108BD9-81ED-4DB2-BD59-A6C34878D82A}">
                    <a16:rowId xmlns:a16="http://schemas.microsoft.com/office/drawing/2014/main" val="3810683603"/>
                  </a:ext>
                </a:extLst>
              </a:tr>
              <a:tr h="342900">
                <a:tc>
                  <a:txBody>
                    <a:bodyPr/>
                    <a:lstStyle/>
                    <a:p>
                      <a:pPr algn="ctr"/>
                      <a:r>
                        <a:rPr kumimoji="1" lang="ja-JP" altLang="en-US" sz="1800" dirty="0"/>
                        <a:t>データサイズ</a:t>
                      </a:r>
                    </a:p>
                  </a:txBody>
                  <a:tcPr marL="68580" marR="68580" marT="34290" marB="34290"/>
                </a:tc>
                <a:tc>
                  <a:txBody>
                    <a:bodyPr/>
                    <a:lstStyle/>
                    <a:p>
                      <a:pPr algn="ctr"/>
                      <a:r>
                        <a:rPr kumimoji="1" lang="en-US" altLang="ja-JP" sz="1800" dirty="0"/>
                        <a:t>200*200*3(RGB)</a:t>
                      </a:r>
                      <a:endParaRPr kumimoji="1" lang="ja-JP" altLang="en-US" sz="1800" dirty="0"/>
                    </a:p>
                  </a:txBody>
                  <a:tcPr marL="68580" marR="68580" marT="34290" marB="34290"/>
                </a:tc>
                <a:extLst>
                  <a:ext uri="{0D108BD9-81ED-4DB2-BD59-A6C34878D82A}">
                    <a16:rowId xmlns:a16="http://schemas.microsoft.com/office/drawing/2014/main" val="857424539"/>
                  </a:ext>
                </a:extLst>
              </a:tr>
              <a:tr h="342900">
                <a:tc>
                  <a:txBody>
                    <a:bodyPr/>
                    <a:lstStyle/>
                    <a:p>
                      <a:pPr algn="ctr"/>
                      <a:r>
                        <a:rPr kumimoji="1" lang="ja-JP" altLang="en-US" sz="1800" dirty="0"/>
                        <a:t>活性化関数</a:t>
                      </a:r>
                    </a:p>
                  </a:txBody>
                  <a:tcPr marL="68580" marR="68580" marT="34290" marB="34290"/>
                </a:tc>
                <a:tc>
                  <a:txBody>
                    <a:bodyPr/>
                    <a:lstStyle/>
                    <a:p>
                      <a:pPr algn="ctr"/>
                      <a:r>
                        <a:rPr kumimoji="1" lang="en-US" altLang="ja-JP" sz="1800" dirty="0" err="1"/>
                        <a:t>softmax</a:t>
                      </a:r>
                      <a:endParaRPr kumimoji="1" lang="ja-JP" altLang="en-US" sz="1800" dirty="0"/>
                    </a:p>
                  </a:txBody>
                  <a:tcPr marL="68580" marR="68580" marT="34290" marB="34290"/>
                </a:tc>
                <a:extLst>
                  <a:ext uri="{0D108BD9-81ED-4DB2-BD59-A6C34878D82A}">
                    <a16:rowId xmlns:a16="http://schemas.microsoft.com/office/drawing/2014/main" val="1723128165"/>
                  </a:ext>
                </a:extLst>
              </a:tr>
              <a:tr h="342900">
                <a:tc>
                  <a:txBody>
                    <a:bodyPr/>
                    <a:lstStyle/>
                    <a:p>
                      <a:pPr algn="ctr"/>
                      <a:r>
                        <a:rPr kumimoji="1" lang="ja-JP" altLang="en-US" sz="1800" dirty="0"/>
                        <a:t>最適化関数</a:t>
                      </a:r>
                    </a:p>
                  </a:txBody>
                  <a:tcPr marL="68580" marR="68580" marT="34290" marB="34290"/>
                </a:tc>
                <a:tc>
                  <a:txBody>
                    <a:bodyPr/>
                    <a:lstStyle/>
                    <a:p>
                      <a:pPr algn="ctr"/>
                      <a:r>
                        <a:rPr kumimoji="1" lang="en-US" altLang="ja-JP" sz="1800" dirty="0"/>
                        <a:t>Adam</a:t>
                      </a:r>
                      <a:endParaRPr kumimoji="1" lang="ja-JP" altLang="en-US" sz="1800" dirty="0"/>
                    </a:p>
                  </a:txBody>
                  <a:tcPr marL="68580" marR="68580" marT="34290" marB="34290"/>
                </a:tc>
                <a:extLst>
                  <a:ext uri="{0D108BD9-81ED-4DB2-BD59-A6C34878D82A}">
                    <a16:rowId xmlns:a16="http://schemas.microsoft.com/office/drawing/2014/main" val="3776853485"/>
                  </a:ext>
                </a:extLst>
              </a:tr>
              <a:tr h="342900">
                <a:tc>
                  <a:txBody>
                    <a:bodyPr/>
                    <a:lstStyle/>
                    <a:p>
                      <a:pPr algn="ctr"/>
                      <a:r>
                        <a:rPr kumimoji="1" lang="ja-JP" altLang="en-US" sz="1800" dirty="0"/>
                        <a:t>学習率</a:t>
                      </a:r>
                    </a:p>
                  </a:txBody>
                  <a:tcPr marL="68580" marR="68580" marT="34290" marB="34290"/>
                </a:tc>
                <a:tc>
                  <a:txBody>
                    <a:bodyPr/>
                    <a:lstStyle/>
                    <a:p>
                      <a:pPr algn="ctr"/>
                      <a:r>
                        <a:rPr kumimoji="1" lang="en-US" altLang="ja-JP" sz="1800" dirty="0"/>
                        <a:t>0.0001</a:t>
                      </a:r>
                      <a:endParaRPr kumimoji="1" lang="ja-JP" altLang="en-US" sz="1800" dirty="0"/>
                    </a:p>
                  </a:txBody>
                  <a:tcPr marL="68580" marR="68580" marT="34290" marB="34290"/>
                </a:tc>
                <a:extLst>
                  <a:ext uri="{0D108BD9-81ED-4DB2-BD59-A6C34878D82A}">
                    <a16:rowId xmlns:a16="http://schemas.microsoft.com/office/drawing/2014/main" val="4229142438"/>
                  </a:ext>
                </a:extLst>
              </a:tr>
              <a:tr h="342900">
                <a:tc>
                  <a:txBody>
                    <a:bodyPr/>
                    <a:lstStyle/>
                    <a:p>
                      <a:pPr algn="ctr"/>
                      <a:r>
                        <a:rPr kumimoji="1" lang="ja-JP" altLang="en-US" sz="1800" dirty="0"/>
                        <a:t>損失関数</a:t>
                      </a:r>
                    </a:p>
                  </a:txBody>
                  <a:tcPr marL="68580" marR="68580" marT="34290" marB="34290"/>
                </a:tc>
                <a:tc>
                  <a:txBody>
                    <a:bodyPr/>
                    <a:lstStyle/>
                    <a:p>
                      <a:pPr algn="ctr"/>
                      <a:r>
                        <a:rPr kumimoji="1" lang="en-US" altLang="ja-JP" sz="1800" dirty="0"/>
                        <a:t>categorical loss</a:t>
                      </a:r>
                      <a:endParaRPr kumimoji="1" lang="ja-JP" altLang="en-US" sz="1800" dirty="0"/>
                    </a:p>
                  </a:txBody>
                  <a:tcPr marL="68580" marR="68580" marT="34290" marB="34290"/>
                </a:tc>
                <a:extLst>
                  <a:ext uri="{0D108BD9-81ED-4DB2-BD59-A6C34878D82A}">
                    <a16:rowId xmlns:a16="http://schemas.microsoft.com/office/drawing/2014/main" val="510169528"/>
                  </a:ext>
                </a:extLst>
              </a:tr>
            </a:tbl>
          </a:graphicData>
        </a:graphic>
      </p:graphicFrame>
    </p:spTree>
    <p:extLst>
      <p:ext uri="{BB962C8B-B14F-4D97-AF65-F5344CB8AC3E}">
        <p14:creationId xmlns:p14="http://schemas.microsoft.com/office/powerpoint/2010/main" val="353441577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178</a:t>
            </a:fld>
            <a:endParaRPr kumimoji="1" lang="ja-JP" altLang="en-US" dirty="0"/>
          </a:p>
        </p:txBody>
      </p:sp>
      <p:sp>
        <p:nvSpPr>
          <p:cNvPr id="5" name="タイトル 1"/>
          <p:cNvSpPr txBox="1">
            <a:spLocks/>
          </p:cNvSpPr>
          <p:nvPr/>
        </p:nvSpPr>
        <p:spPr>
          <a:xfrm>
            <a:off x="1485900" y="1063229"/>
            <a:ext cx="5600700" cy="857250"/>
          </a:xfrm>
          <a:prstGeom prst="rect">
            <a:avLst/>
          </a:prstGeom>
        </p:spPr>
        <p:txBody>
          <a:bodyPr vert="horz" anchor="b">
            <a:normAutofit/>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ja-JP" altLang="en-US" sz="3600" dirty="0"/>
              <a:t>実験条件</a:t>
            </a:r>
          </a:p>
        </p:txBody>
      </p:sp>
      <p:graphicFrame>
        <p:nvGraphicFramePr>
          <p:cNvPr id="2" name="表 1"/>
          <p:cNvGraphicFramePr>
            <a:graphicFrameLocks noGrp="1"/>
          </p:cNvGraphicFramePr>
          <p:nvPr/>
        </p:nvGraphicFramePr>
        <p:xfrm>
          <a:off x="1933110" y="1979358"/>
          <a:ext cx="5393196" cy="3771900"/>
        </p:xfrm>
        <a:graphic>
          <a:graphicData uri="http://schemas.openxmlformats.org/drawingml/2006/table">
            <a:tbl>
              <a:tblPr firstRow="1" bandRow="1">
                <a:tableStyleId>{5940675A-B579-460E-94D1-54222C63F5DA}</a:tableStyleId>
              </a:tblPr>
              <a:tblGrid>
                <a:gridCol w="1741005">
                  <a:extLst>
                    <a:ext uri="{9D8B030D-6E8A-4147-A177-3AD203B41FA5}">
                      <a16:colId xmlns:a16="http://schemas.microsoft.com/office/drawing/2014/main" val="1789005688"/>
                    </a:ext>
                  </a:extLst>
                </a:gridCol>
                <a:gridCol w="3652191">
                  <a:extLst>
                    <a:ext uri="{9D8B030D-6E8A-4147-A177-3AD203B41FA5}">
                      <a16:colId xmlns:a16="http://schemas.microsoft.com/office/drawing/2014/main" val="2929638953"/>
                    </a:ext>
                  </a:extLst>
                </a:gridCol>
              </a:tblGrid>
              <a:tr h="342900">
                <a:tc>
                  <a:txBody>
                    <a:bodyPr/>
                    <a:lstStyle/>
                    <a:p>
                      <a:pPr algn="ctr"/>
                      <a:r>
                        <a:rPr kumimoji="1" lang="ja-JP" altLang="en-US" sz="1800" dirty="0"/>
                        <a:t>モデル</a:t>
                      </a:r>
                    </a:p>
                  </a:txBody>
                  <a:tcPr marL="68580" marR="68580" marT="34290" marB="34290"/>
                </a:tc>
                <a:tc>
                  <a:txBody>
                    <a:bodyPr/>
                    <a:lstStyle/>
                    <a:p>
                      <a:pPr algn="ctr"/>
                      <a:r>
                        <a:rPr kumimoji="1" lang="en-US" altLang="ja-JP" sz="1800" dirty="0"/>
                        <a:t>VGG16</a:t>
                      </a:r>
                      <a:endParaRPr kumimoji="1" lang="ja-JP" altLang="en-US" sz="1800" dirty="0"/>
                    </a:p>
                  </a:txBody>
                  <a:tcPr marL="68580" marR="68580" marT="34290" marB="34290"/>
                </a:tc>
                <a:extLst>
                  <a:ext uri="{0D108BD9-81ED-4DB2-BD59-A6C34878D82A}">
                    <a16:rowId xmlns:a16="http://schemas.microsoft.com/office/drawing/2014/main" val="974208878"/>
                  </a:ext>
                </a:extLst>
              </a:tr>
              <a:tr h="342900">
                <a:tc>
                  <a:txBody>
                    <a:bodyPr/>
                    <a:lstStyle/>
                    <a:p>
                      <a:pPr algn="ctr"/>
                      <a:r>
                        <a:rPr kumimoji="1" lang="en-US" altLang="ja-JP" sz="1800" dirty="0"/>
                        <a:t>Epoch</a:t>
                      </a:r>
                      <a:endParaRPr kumimoji="1" lang="ja-JP" altLang="en-US" sz="1800" dirty="0"/>
                    </a:p>
                  </a:txBody>
                  <a:tcPr marL="68580" marR="68580" marT="34290" marB="34290"/>
                </a:tc>
                <a:tc>
                  <a:txBody>
                    <a:bodyPr/>
                    <a:lstStyle/>
                    <a:p>
                      <a:pPr algn="ctr"/>
                      <a:r>
                        <a:rPr kumimoji="1" lang="en-US" altLang="ja-JP" sz="1800" dirty="0"/>
                        <a:t>100</a:t>
                      </a:r>
                      <a:endParaRPr kumimoji="1" lang="ja-JP" altLang="en-US" sz="1800" dirty="0"/>
                    </a:p>
                  </a:txBody>
                  <a:tcPr marL="68580" marR="68580" marT="34290" marB="34290"/>
                </a:tc>
                <a:extLst>
                  <a:ext uri="{0D108BD9-81ED-4DB2-BD59-A6C34878D82A}">
                    <a16:rowId xmlns:a16="http://schemas.microsoft.com/office/drawing/2014/main" val="1662710651"/>
                  </a:ext>
                </a:extLst>
              </a:tr>
              <a:tr h="342900">
                <a:tc>
                  <a:txBody>
                    <a:bodyPr/>
                    <a:lstStyle/>
                    <a:p>
                      <a:pPr algn="ctr"/>
                      <a:r>
                        <a:rPr kumimoji="1" lang="en-US" altLang="ja-JP" sz="1800" dirty="0"/>
                        <a:t>Batch Size</a:t>
                      </a:r>
                      <a:endParaRPr kumimoji="1" lang="ja-JP" altLang="en-US" sz="1800" dirty="0"/>
                    </a:p>
                  </a:txBody>
                  <a:tcPr marL="68580" marR="68580" marT="34290" marB="34290"/>
                </a:tc>
                <a:tc>
                  <a:txBody>
                    <a:bodyPr/>
                    <a:lstStyle/>
                    <a:p>
                      <a:pPr algn="ctr"/>
                      <a:r>
                        <a:rPr kumimoji="1" lang="en-US" altLang="ja-JP" sz="1800" dirty="0"/>
                        <a:t>100</a:t>
                      </a:r>
                      <a:endParaRPr kumimoji="1" lang="ja-JP" altLang="en-US" sz="1800" dirty="0"/>
                    </a:p>
                  </a:txBody>
                  <a:tcPr marL="68580" marR="68580" marT="34290" marB="34290"/>
                </a:tc>
                <a:extLst>
                  <a:ext uri="{0D108BD9-81ED-4DB2-BD59-A6C34878D82A}">
                    <a16:rowId xmlns:a16="http://schemas.microsoft.com/office/drawing/2014/main" val="994184156"/>
                  </a:ext>
                </a:extLst>
              </a:tr>
              <a:tr h="617220">
                <a:tc>
                  <a:txBody>
                    <a:bodyPr/>
                    <a:lstStyle/>
                    <a:p>
                      <a:pPr algn="ctr"/>
                      <a:r>
                        <a:rPr kumimoji="1" lang="en-US" altLang="ja-JP" sz="1800" b="1" dirty="0">
                          <a:solidFill>
                            <a:srgbClr val="FF0000"/>
                          </a:solidFill>
                        </a:rPr>
                        <a:t>Train</a:t>
                      </a:r>
                      <a:r>
                        <a:rPr kumimoji="1" lang="ja-JP" altLang="en-US" sz="1800" b="1" dirty="0">
                          <a:solidFill>
                            <a:srgbClr val="FF0000"/>
                          </a:solidFill>
                        </a:rPr>
                        <a:t> 枚数</a:t>
                      </a:r>
                    </a:p>
                  </a:txBody>
                  <a:tcPr marL="68580" marR="68580" marT="34290" marB="34290"/>
                </a:tc>
                <a:tc>
                  <a:txBody>
                    <a:bodyPr/>
                    <a:lstStyle/>
                    <a:p>
                      <a:pPr algn="ctr"/>
                      <a:r>
                        <a:rPr kumimoji="1" lang="en-US" altLang="ja-JP" sz="1800" b="1" dirty="0">
                          <a:solidFill>
                            <a:srgbClr val="FF0000"/>
                          </a:solidFill>
                        </a:rPr>
                        <a:t>9600 </a:t>
                      </a:r>
                      <a:r>
                        <a:rPr kumimoji="1" lang="ja-JP" altLang="en-US" sz="1800" b="1" dirty="0">
                          <a:solidFill>
                            <a:srgbClr val="FF0000"/>
                          </a:solidFill>
                        </a:rPr>
                        <a:t>枚</a:t>
                      </a:r>
                      <a:r>
                        <a:rPr kumimoji="1" lang="en-US" altLang="ja-JP" sz="1800" b="1" dirty="0">
                          <a:solidFill>
                            <a:srgbClr val="FF0000"/>
                          </a:solidFill>
                        </a:rPr>
                        <a:t>(</a:t>
                      </a:r>
                      <a:r>
                        <a:rPr kumimoji="1" lang="ja-JP" altLang="en-US" sz="1800" b="1" dirty="0">
                          <a:solidFill>
                            <a:srgbClr val="FF0000"/>
                          </a:solidFill>
                        </a:rPr>
                        <a:t>元データ</a:t>
                      </a:r>
                      <a:r>
                        <a:rPr kumimoji="1" lang="en-US" altLang="ja-JP" sz="1800" b="1" dirty="0">
                          <a:solidFill>
                            <a:srgbClr val="FF0000"/>
                          </a:solidFill>
                        </a:rPr>
                        <a:t>:</a:t>
                      </a:r>
                      <a:r>
                        <a:rPr kumimoji="1" lang="ja-JP" altLang="en-US" sz="1800" b="1" dirty="0">
                          <a:solidFill>
                            <a:srgbClr val="FF0000"/>
                          </a:solidFill>
                        </a:rPr>
                        <a:t>各クラス </a:t>
                      </a:r>
                      <a:r>
                        <a:rPr kumimoji="1" lang="en-US" altLang="ja-JP" sz="1800" b="1" dirty="0">
                          <a:solidFill>
                            <a:srgbClr val="FF0000"/>
                          </a:solidFill>
                        </a:rPr>
                        <a:t>320 </a:t>
                      </a:r>
                      <a:r>
                        <a:rPr kumimoji="1" lang="ja-JP" altLang="en-US" sz="1800" b="1" dirty="0">
                          <a:solidFill>
                            <a:srgbClr val="FF0000"/>
                          </a:solidFill>
                        </a:rPr>
                        <a:t>枚</a:t>
                      </a:r>
                      <a:r>
                        <a:rPr kumimoji="1" lang="en-US" altLang="ja-JP" sz="1800" b="1" dirty="0">
                          <a:solidFill>
                            <a:srgbClr val="FF0000"/>
                          </a:solidFill>
                        </a:rPr>
                        <a:t>)</a:t>
                      </a:r>
                      <a:endParaRPr kumimoji="1" lang="ja-JP" altLang="en-US" sz="1800" b="1" dirty="0">
                        <a:solidFill>
                          <a:srgbClr val="FF0000"/>
                        </a:solidFill>
                      </a:endParaRPr>
                    </a:p>
                  </a:txBody>
                  <a:tcPr marL="68580" marR="68580" marT="34290" marB="34290"/>
                </a:tc>
                <a:extLst>
                  <a:ext uri="{0D108BD9-81ED-4DB2-BD59-A6C34878D82A}">
                    <a16:rowId xmlns:a16="http://schemas.microsoft.com/office/drawing/2014/main" val="1228099369"/>
                  </a:ext>
                </a:extLst>
              </a:tr>
              <a:tr h="342900">
                <a:tc>
                  <a:txBody>
                    <a:bodyPr/>
                    <a:lstStyle/>
                    <a:p>
                      <a:pPr algn="ctr"/>
                      <a:r>
                        <a:rPr kumimoji="1" lang="en-US" altLang="ja-JP" sz="1800" dirty="0"/>
                        <a:t>Valid</a:t>
                      </a:r>
                      <a:r>
                        <a:rPr kumimoji="1" lang="ja-JP" altLang="en-US" sz="1800" dirty="0"/>
                        <a:t> 枚数</a:t>
                      </a:r>
                    </a:p>
                  </a:txBody>
                  <a:tcPr marL="68580" marR="68580" marT="34290" marB="34290"/>
                </a:tc>
                <a:tc>
                  <a:txBody>
                    <a:bodyPr/>
                    <a:lstStyle/>
                    <a:p>
                      <a:pPr algn="ctr"/>
                      <a:r>
                        <a:rPr kumimoji="1" lang="en-US" altLang="ja-JP" sz="1800" dirty="0"/>
                        <a:t>120 </a:t>
                      </a:r>
                      <a:r>
                        <a:rPr kumimoji="1" lang="ja-JP" altLang="en-US" sz="1800" dirty="0"/>
                        <a:t>枚 </a:t>
                      </a:r>
                      <a:r>
                        <a:rPr kumimoji="1" lang="en-US" altLang="ja-JP" sz="1800" dirty="0"/>
                        <a:t>(</a:t>
                      </a:r>
                      <a:r>
                        <a:rPr kumimoji="1" lang="ja-JP" altLang="en-US" sz="1800" dirty="0"/>
                        <a:t>各クラス </a:t>
                      </a:r>
                      <a:r>
                        <a:rPr kumimoji="1" lang="en-US" altLang="ja-JP" sz="1800" dirty="0"/>
                        <a:t>40 </a:t>
                      </a:r>
                      <a:r>
                        <a:rPr kumimoji="1" lang="ja-JP" altLang="en-US" sz="1800" dirty="0"/>
                        <a:t>枚</a:t>
                      </a:r>
                      <a:r>
                        <a:rPr kumimoji="1" lang="en-US" altLang="ja-JP" sz="1800" dirty="0"/>
                        <a:t>)</a:t>
                      </a:r>
                      <a:endParaRPr kumimoji="1" lang="ja-JP" altLang="en-US" sz="1800" dirty="0"/>
                    </a:p>
                  </a:txBody>
                  <a:tcPr marL="68580" marR="68580" marT="34290" marB="34290"/>
                </a:tc>
                <a:extLst>
                  <a:ext uri="{0D108BD9-81ED-4DB2-BD59-A6C34878D82A}">
                    <a16:rowId xmlns:a16="http://schemas.microsoft.com/office/drawing/2014/main" val="3417963460"/>
                  </a:ext>
                </a:extLst>
              </a:tr>
              <a:tr h="342900">
                <a:tc>
                  <a:txBody>
                    <a:bodyPr/>
                    <a:lstStyle/>
                    <a:p>
                      <a:pPr algn="ctr"/>
                      <a:r>
                        <a:rPr kumimoji="1" lang="en-US" altLang="ja-JP" sz="1800" dirty="0"/>
                        <a:t>Test</a:t>
                      </a:r>
                      <a:r>
                        <a:rPr kumimoji="1" lang="ja-JP" altLang="en-US" sz="1800" dirty="0"/>
                        <a:t> 枚数</a:t>
                      </a:r>
                    </a:p>
                  </a:txBody>
                  <a:tcPr marL="68580" marR="68580" marT="34290" marB="34290"/>
                </a:tc>
                <a:tc>
                  <a:txBody>
                    <a:bodyPr/>
                    <a:lstStyle/>
                    <a:p>
                      <a:pPr algn="ctr"/>
                      <a:r>
                        <a:rPr kumimoji="1" lang="en-US" altLang="ja-JP" sz="1800" dirty="0"/>
                        <a:t>120 </a:t>
                      </a:r>
                      <a:r>
                        <a:rPr kumimoji="1" lang="ja-JP" altLang="en-US" sz="1800" dirty="0"/>
                        <a:t>枚 </a:t>
                      </a:r>
                      <a:r>
                        <a:rPr kumimoji="1" lang="en-US" altLang="ja-JP" sz="1800" dirty="0"/>
                        <a:t>(</a:t>
                      </a:r>
                      <a:r>
                        <a:rPr kumimoji="1" lang="ja-JP" altLang="en-US" sz="1800" dirty="0"/>
                        <a:t>各クラス </a:t>
                      </a:r>
                      <a:r>
                        <a:rPr kumimoji="1" lang="en-US" altLang="ja-JP" sz="1800" dirty="0"/>
                        <a:t>40 </a:t>
                      </a:r>
                      <a:r>
                        <a:rPr kumimoji="1" lang="ja-JP" altLang="en-US" sz="1800" dirty="0"/>
                        <a:t>枚</a:t>
                      </a:r>
                      <a:r>
                        <a:rPr kumimoji="1" lang="en-US" altLang="ja-JP" sz="1800" dirty="0"/>
                        <a:t>)</a:t>
                      </a:r>
                      <a:endParaRPr kumimoji="1" lang="ja-JP" altLang="en-US" sz="1800" dirty="0"/>
                    </a:p>
                  </a:txBody>
                  <a:tcPr marL="68580" marR="68580" marT="34290" marB="34290"/>
                </a:tc>
                <a:extLst>
                  <a:ext uri="{0D108BD9-81ED-4DB2-BD59-A6C34878D82A}">
                    <a16:rowId xmlns:a16="http://schemas.microsoft.com/office/drawing/2014/main" val="3810683603"/>
                  </a:ext>
                </a:extLst>
              </a:tr>
              <a:tr h="342900">
                <a:tc>
                  <a:txBody>
                    <a:bodyPr/>
                    <a:lstStyle/>
                    <a:p>
                      <a:pPr algn="ctr"/>
                      <a:r>
                        <a:rPr kumimoji="1" lang="ja-JP" altLang="en-US" sz="1800" dirty="0"/>
                        <a:t>データサイズ</a:t>
                      </a:r>
                    </a:p>
                  </a:txBody>
                  <a:tcPr marL="68580" marR="68580" marT="34290" marB="34290"/>
                </a:tc>
                <a:tc>
                  <a:txBody>
                    <a:bodyPr/>
                    <a:lstStyle/>
                    <a:p>
                      <a:pPr algn="ctr"/>
                      <a:r>
                        <a:rPr kumimoji="1" lang="en-US" altLang="ja-JP" sz="1800" dirty="0"/>
                        <a:t>200*200*3(RGB)</a:t>
                      </a:r>
                      <a:endParaRPr kumimoji="1" lang="ja-JP" altLang="en-US" sz="1800" dirty="0"/>
                    </a:p>
                  </a:txBody>
                  <a:tcPr marL="68580" marR="68580" marT="34290" marB="34290"/>
                </a:tc>
                <a:extLst>
                  <a:ext uri="{0D108BD9-81ED-4DB2-BD59-A6C34878D82A}">
                    <a16:rowId xmlns:a16="http://schemas.microsoft.com/office/drawing/2014/main" val="857424539"/>
                  </a:ext>
                </a:extLst>
              </a:tr>
              <a:tr h="342900">
                <a:tc>
                  <a:txBody>
                    <a:bodyPr/>
                    <a:lstStyle/>
                    <a:p>
                      <a:pPr algn="ctr"/>
                      <a:r>
                        <a:rPr kumimoji="1" lang="ja-JP" altLang="en-US" sz="1800" dirty="0"/>
                        <a:t>活性化関数</a:t>
                      </a:r>
                    </a:p>
                  </a:txBody>
                  <a:tcPr marL="68580" marR="68580" marT="34290" marB="34290"/>
                </a:tc>
                <a:tc>
                  <a:txBody>
                    <a:bodyPr/>
                    <a:lstStyle/>
                    <a:p>
                      <a:pPr algn="ctr"/>
                      <a:r>
                        <a:rPr kumimoji="1" lang="en-US" altLang="ja-JP" sz="1800" dirty="0" err="1"/>
                        <a:t>softmax</a:t>
                      </a:r>
                      <a:endParaRPr kumimoji="1" lang="ja-JP" altLang="en-US" sz="1800" dirty="0"/>
                    </a:p>
                  </a:txBody>
                  <a:tcPr marL="68580" marR="68580" marT="34290" marB="34290"/>
                </a:tc>
                <a:extLst>
                  <a:ext uri="{0D108BD9-81ED-4DB2-BD59-A6C34878D82A}">
                    <a16:rowId xmlns:a16="http://schemas.microsoft.com/office/drawing/2014/main" val="1723128165"/>
                  </a:ext>
                </a:extLst>
              </a:tr>
              <a:tr h="342900">
                <a:tc>
                  <a:txBody>
                    <a:bodyPr/>
                    <a:lstStyle/>
                    <a:p>
                      <a:pPr algn="ctr"/>
                      <a:r>
                        <a:rPr kumimoji="1" lang="ja-JP" altLang="en-US" sz="1800" dirty="0"/>
                        <a:t>最適化関数</a:t>
                      </a:r>
                    </a:p>
                  </a:txBody>
                  <a:tcPr marL="68580" marR="68580" marT="34290" marB="34290"/>
                </a:tc>
                <a:tc>
                  <a:txBody>
                    <a:bodyPr/>
                    <a:lstStyle/>
                    <a:p>
                      <a:pPr algn="ctr"/>
                      <a:r>
                        <a:rPr kumimoji="1" lang="en-US" altLang="ja-JP" sz="1800" dirty="0"/>
                        <a:t>Adam</a:t>
                      </a:r>
                      <a:endParaRPr kumimoji="1" lang="ja-JP" altLang="en-US" sz="1800" dirty="0"/>
                    </a:p>
                  </a:txBody>
                  <a:tcPr marL="68580" marR="68580" marT="34290" marB="34290"/>
                </a:tc>
                <a:extLst>
                  <a:ext uri="{0D108BD9-81ED-4DB2-BD59-A6C34878D82A}">
                    <a16:rowId xmlns:a16="http://schemas.microsoft.com/office/drawing/2014/main" val="3776853485"/>
                  </a:ext>
                </a:extLst>
              </a:tr>
              <a:tr h="342900">
                <a:tc>
                  <a:txBody>
                    <a:bodyPr/>
                    <a:lstStyle/>
                    <a:p>
                      <a:pPr algn="ctr"/>
                      <a:r>
                        <a:rPr kumimoji="1" lang="ja-JP" altLang="en-US" sz="1800" dirty="0"/>
                        <a:t>学習率</a:t>
                      </a:r>
                    </a:p>
                  </a:txBody>
                  <a:tcPr marL="68580" marR="68580" marT="34290" marB="34290"/>
                </a:tc>
                <a:tc>
                  <a:txBody>
                    <a:bodyPr/>
                    <a:lstStyle/>
                    <a:p>
                      <a:pPr algn="ctr"/>
                      <a:r>
                        <a:rPr kumimoji="1" lang="en-US" altLang="ja-JP" sz="1800" dirty="0"/>
                        <a:t>0.0001</a:t>
                      </a:r>
                      <a:endParaRPr kumimoji="1" lang="ja-JP" altLang="en-US" sz="1800" dirty="0"/>
                    </a:p>
                  </a:txBody>
                  <a:tcPr marL="68580" marR="68580" marT="34290" marB="34290"/>
                </a:tc>
                <a:extLst>
                  <a:ext uri="{0D108BD9-81ED-4DB2-BD59-A6C34878D82A}">
                    <a16:rowId xmlns:a16="http://schemas.microsoft.com/office/drawing/2014/main" val="4229142438"/>
                  </a:ext>
                </a:extLst>
              </a:tr>
              <a:tr h="342900">
                <a:tc>
                  <a:txBody>
                    <a:bodyPr/>
                    <a:lstStyle/>
                    <a:p>
                      <a:pPr algn="ctr"/>
                      <a:r>
                        <a:rPr kumimoji="1" lang="ja-JP" altLang="en-US" sz="1800" dirty="0"/>
                        <a:t>損失関数</a:t>
                      </a:r>
                    </a:p>
                  </a:txBody>
                  <a:tcPr marL="68580" marR="68580" marT="34290" marB="34290"/>
                </a:tc>
                <a:tc>
                  <a:txBody>
                    <a:bodyPr/>
                    <a:lstStyle/>
                    <a:p>
                      <a:pPr algn="ctr"/>
                      <a:r>
                        <a:rPr kumimoji="1" lang="en-US" altLang="ja-JP" sz="1800" dirty="0"/>
                        <a:t>categorical loss</a:t>
                      </a:r>
                      <a:endParaRPr kumimoji="1" lang="ja-JP" altLang="en-US" sz="1800" dirty="0"/>
                    </a:p>
                  </a:txBody>
                  <a:tcPr marL="68580" marR="68580" marT="34290" marB="34290"/>
                </a:tc>
                <a:extLst>
                  <a:ext uri="{0D108BD9-81ED-4DB2-BD59-A6C34878D82A}">
                    <a16:rowId xmlns:a16="http://schemas.microsoft.com/office/drawing/2014/main" val="510169528"/>
                  </a:ext>
                </a:extLst>
              </a:tr>
            </a:tbl>
          </a:graphicData>
        </a:graphic>
      </p:graphicFrame>
    </p:spTree>
    <p:extLst>
      <p:ext uri="{BB962C8B-B14F-4D97-AF65-F5344CB8AC3E}">
        <p14:creationId xmlns:p14="http://schemas.microsoft.com/office/powerpoint/2010/main" val="4074066342"/>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br>
              <a:rPr lang="en-US" altLang="ja-JP" dirty="0"/>
            </a:br>
            <a:br>
              <a:rPr lang="en-US" altLang="ja-JP" dirty="0"/>
            </a:br>
            <a:br>
              <a:rPr lang="en-US" altLang="ja-JP" dirty="0"/>
            </a:br>
            <a:r>
              <a:rPr lang="ja-JP" altLang="en-US" dirty="0"/>
              <a:t>発表の流れ</a:t>
            </a:r>
            <a:endParaRPr kumimoji="1" lang="ja-JP" altLang="en-US" dirty="0"/>
          </a:p>
        </p:txBody>
      </p:sp>
      <p:sp>
        <p:nvSpPr>
          <p:cNvPr id="3" name="コンテンツ プレースホルダ 2"/>
          <p:cNvSpPr>
            <a:spLocks noGrp="1"/>
          </p:cNvSpPr>
          <p:nvPr>
            <p:ph idx="1"/>
          </p:nvPr>
        </p:nvSpPr>
        <p:spPr>
          <a:xfrm>
            <a:off x="1439652" y="2095944"/>
            <a:ext cx="6326460" cy="3655314"/>
          </a:xfrm>
        </p:spPr>
        <p:txBody>
          <a:bodyPr>
            <a:normAutofit lnSpcReduction="10000"/>
          </a:bodyPr>
          <a:lstStyle/>
          <a:p>
            <a:r>
              <a:rPr lang="ja-JP" altLang="en-US" sz="3300" dirty="0"/>
              <a:t>はじめに</a:t>
            </a:r>
            <a:endParaRPr lang="en-US" altLang="ja-JP" sz="3300" dirty="0"/>
          </a:p>
          <a:p>
            <a:pPr marL="0" indent="0">
              <a:buNone/>
            </a:pPr>
            <a:endParaRPr lang="en-US" altLang="ja-JP" sz="750" dirty="0"/>
          </a:p>
          <a:p>
            <a:r>
              <a:rPr lang="ja-JP" altLang="en-US" sz="3300" dirty="0"/>
              <a:t>要素技術</a:t>
            </a:r>
            <a:endParaRPr lang="en-US" altLang="ja-JP" sz="3300" dirty="0"/>
          </a:p>
          <a:p>
            <a:pPr marL="0" indent="0">
              <a:buNone/>
            </a:pPr>
            <a:endParaRPr lang="en-US" altLang="ja-JP" sz="750" dirty="0"/>
          </a:p>
          <a:p>
            <a:r>
              <a:rPr lang="ja-JP" altLang="en-US" sz="3300" dirty="0"/>
              <a:t>データセット</a:t>
            </a:r>
            <a:endParaRPr lang="en-US" altLang="ja-JP" sz="3300" dirty="0"/>
          </a:p>
          <a:p>
            <a:endParaRPr lang="en-US" altLang="ja-JP" sz="750" dirty="0"/>
          </a:p>
          <a:p>
            <a:r>
              <a:rPr lang="ja-JP" altLang="en-US" sz="3300" dirty="0">
                <a:solidFill>
                  <a:srgbClr val="FF0000"/>
                </a:solidFill>
              </a:rPr>
              <a:t>実験</a:t>
            </a:r>
            <a:r>
              <a:rPr lang="en-US" altLang="ja-JP" sz="3300" dirty="0">
                <a:solidFill>
                  <a:srgbClr val="FF0000"/>
                </a:solidFill>
              </a:rPr>
              <a:t>-</a:t>
            </a:r>
            <a:r>
              <a:rPr lang="ja-JP" altLang="en-US" sz="3300" dirty="0">
                <a:solidFill>
                  <a:srgbClr val="FF0000"/>
                </a:solidFill>
              </a:rPr>
              <a:t>実験結果と考察</a:t>
            </a:r>
            <a:endParaRPr lang="en-US" altLang="ja-JP" sz="3300" dirty="0">
              <a:solidFill>
                <a:srgbClr val="FF0000"/>
              </a:solidFill>
            </a:endParaRPr>
          </a:p>
          <a:p>
            <a:endParaRPr lang="en-US" altLang="ja-JP" sz="750" dirty="0"/>
          </a:p>
          <a:p>
            <a:r>
              <a:rPr lang="ja-JP" altLang="en-US" sz="3300" dirty="0"/>
              <a:t>まとめと今後の課題</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179</a:t>
            </a:fld>
            <a:endParaRPr kumimoji="1" lang="ja-JP" altLang="en-US" dirty="0"/>
          </a:p>
        </p:txBody>
      </p:sp>
    </p:spTree>
    <p:extLst>
      <p:ext uri="{BB962C8B-B14F-4D97-AF65-F5344CB8AC3E}">
        <p14:creationId xmlns:p14="http://schemas.microsoft.com/office/powerpoint/2010/main" val="729368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C:\Users\ha1f1\Documents\2019後期-20191211T124818Z-001\2019後期\2019後期研究発表会\pic\1,1\a\3_345.jpg"/>
          <p:cNvPicPr>
            <a:picLocks noChangeAspect="1" noChangeArrowheads="1"/>
          </p:cNvPicPr>
          <p:nvPr/>
        </p:nvPicPr>
        <p:blipFill rotWithShape="1">
          <a:blip r:embed="rId3" cstate="print"/>
          <a:srcRect l="3997" t="6526" r="6308" b="4101"/>
          <a:stretch/>
        </p:blipFill>
        <p:spPr bwMode="auto">
          <a:xfrm rot="18671876">
            <a:off x="7640346" y="1828706"/>
            <a:ext cx="1326953" cy="1674000"/>
          </a:xfrm>
          <a:prstGeom prst="rect">
            <a:avLst/>
          </a:prstGeom>
          <a:noFill/>
        </p:spPr>
      </p:pic>
      <p:sp>
        <p:nvSpPr>
          <p:cNvPr id="2" name="タイトル 1"/>
          <p:cNvSpPr>
            <a:spLocks noGrp="1"/>
          </p:cNvSpPr>
          <p:nvPr>
            <p:ph type="title"/>
          </p:nvPr>
        </p:nvSpPr>
        <p:spPr/>
        <p:txBody>
          <a:bodyPr/>
          <a:lstStyle/>
          <a:p>
            <a:r>
              <a:rPr lang="ja-JP" altLang="en-US" dirty="0"/>
              <a:t>実験目的</a:t>
            </a:r>
            <a:endParaRPr kumimoji="1" lang="ja-JP" altLang="en-US" dirty="0"/>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083" y="4591223"/>
            <a:ext cx="1518756" cy="1518756"/>
          </a:xfrm>
          <a:prstGeom prst="rect">
            <a:avLst/>
          </a:prstGeom>
        </p:spPr>
      </p:pic>
      <p:sp>
        <p:nvSpPr>
          <p:cNvPr id="10" name="右矢印 9"/>
          <p:cNvSpPr/>
          <p:nvPr/>
        </p:nvSpPr>
        <p:spPr>
          <a:xfrm rot="18900000">
            <a:off x="6181770" y="3733120"/>
            <a:ext cx="1522790" cy="353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右矢印 10"/>
          <p:cNvSpPr/>
          <p:nvPr/>
        </p:nvSpPr>
        <p:spPr>
          <a:xfrm rot="12922762">
            <a:off x="2708510" y="4106530"/>
            <a:ext cx="1527287" cy="353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テキスト ボックス 11"/>
          <p:cNvSpPr txBox="1"/>
          <p:nvPr/>
        </p:nvSpPr>
        <p:spPr>
          <a:xfrm>
            <a:off x="6943165" y="4096709"/>
            <a:ext cx="1723549" cy="830997"/>
          </a:xfrm>
          <a:prstGeom prst="rect">
            <a:avLst/>
          </a:prstGeom>
          <a:noFill/>
        </p:spPr>
        <p:txBody>
          <a:bodyPr wrap="none" rtlCol="0">
            <a:spAutoFit/>
          </a:bodyPr>
          <a:lstStyle/>
          <a:p>
            <a:r>
              <a:rPr lang="ja-JP" altLang="en-US" sz="2400" dirty="0"/>
              <a:t>何と何の</a:t>
            </a:r>
            <a:endParaRPr lang="en-US" altLang="ja-JP" sz="2400" dirty="0"/>
          </a:p>
          <a:p>
            <a:r>
              <a:rPr lang="ja-JP" altLang="en-US" sz="2400" dirty="0"/>
              <a:t>多義図形？</a:t>
            </a:r>
          </a:p>
        </p:txBody>
      </p:sp>
      <p:sp>
        <p:nvSpPr>
          <p:cNvPr id="13" name="テキスト ボックス 12"/>
          <p:cNvSpPr txBox="1"/>
          <p:nvPr/>
        </p:nvSpPr>
        <p:spPr>
          <a:xfrm>
            <a:off x="3130875" y="3980040"/>
            <a:ext cx="761747" cy="784830"/>
          </a:xfrm>
          <a:prstGeom prst="rect">
            <a:avLst/>
          </a:prstGeom>
          <a:noFill/>
        </p:spPr>
        <p:txBody>
          <a:bodyPr wrap="none" rtlCol="0">
            <a:spAutoFit/>
          </a:bodyPr>
          <a:lstStyle/>
          <a:p>
            <a:r>
              <a:rPr lang="ja-JP" altLang="en-US" sz="4500" dirty="0"/>
              <a:t>？</a:t>
            </a:r>
          </a:p>
        </p:txBody>
      </p:sp>
      <p:sp>
        <p:nvSpPr>
          <p:cNvPr id="14" name="テキスト ボックス 13"/>
          <p:cNvSpPr txBox="1"/>
          <p:nvPr/>
        </p:nvSpPr>
        <p:spPr>
          <a:xfrm>
            <a:off x="6551499" y="3626175"/>
            <a:ext cx="761747" cy="784830"/>
          </a:xfrm>
          <a:prstGeom prst="rect">
            <a:avLst/>
          </a:prstGeom>
          <a:noFill/>
        </p:spPr>
        <p:txBody>
          <a:bodyPr wrap="none" rtlCol="0">
            <a:spAutoFit/>
          </a:bodyPr>
          <a:lstStyle/>
          <a:p>
            <a:r>
              <a:rPr lang="ja-JP" altLang="en-US" sz="4500" dirty="0"/>
              <a:t>？</a:t>
            </a:r>
          </a:p>
        </p:txBody>
      </p:sp>
      <p:sp>
        <p:nvSpPr>
          <p:cNvPr id="3" name="正方形/長方形 2"/>
          <p:cNvSpPr/>
          <p:nvPr/>
        </p:nvSpPr>
        <p:spPr>
          <a:xfrm>
            <a:off x="2553969" y="4866444"/>
            <a:ext cx="1748130" cy="830997"/>
          </a:xfrm>
          <a:prstGeom prst="rect">
            <a:avLst/>
          </a:prstGeom>
        </p:spPr>
        <p:txBody>
          <a:bodyPr wrap="square">
            <a:spAutoFit/>
          </a:bodyPr>
          <a:lstStyle/>
          <a:p>
            <a:pPr algn="ctr"/>
            <a:r>
              <a:rPr lang="ja-JP" altLang="en-US" sz="2400" dirty="0"/>
              <a:t>多義図形？</a:t>
            </a:r>
            <a:endParaRPr lang="en-US" altLang="ja-JP" sz="2400" dirty="0"/>
          </a:p>
          <a:p>
            <a:pPr algn="ctr"/>
            <a:r>
              <a:rPr lang="ja-JP" altLang="en-US" sz="2400" dirty="0"/>
              <a:t>一義図形？</a:t>
            </a:r>
            <a:endParaRPr lang="en-US" altLang="ja-JP" sz="2400" dirty="0"/>
          </a:p>
        </p:txBody>
      </p:sp>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573" y="2696346"/>
            <a:ext cx="2043106" cy="2538020"/>
          </a:xfrm>
          <a:prstGeom prst="rect">
            <a:avLst/>
          </a:prstGeom>
        </p:spPr>
      </p:pic>
      <p:pic>
        <p:nvPicPr>
          <p:cNvPr id="22" name="Picture 2" descr="C:\Users\ha1f1\Documents\2019後期-20191211T124818Z-001\2019後期\2019後期研究発表会\pic\1,1\a\3_345.jpg"/>
          <p:cNvPicPr>
            <a:picLocks noChangeAspect="1" noChangeArrowheads="1"/>
          </p:cNvPicPr>
          <p:nvPr/>
        </p:nvPicPr>
        <p:blipFill rotWithShape="1">
          <a:blip r:embed="rId3" cstate="print"/>
          <a:srcRect l="3253" t="6109" r="5457" b="3801"/>
          <a:stretch/>
        </p:blipFill>
        <p:spPr bwMode="auto">
          <a:xfrm rot="20970582">
            <a:off x="6232443" y="1394036"/>
            <a:ext cx="1339823" cy="1674000"/>
          </a:xfrm>
          <a:prstGeom prst="rect">
            <a:avLst/>
          </a:prstGeom>
          <a:noFill/>
        </p:spPr>
      </p:pic>
      <p:sp>
        <p:nvSpPr>
          <p:cNvPr id="4" name="テキスト ボックス 3"/>
          <p:cNvSpPr txBox="1"/>
          <p:nvPr/>
        </p:nvSpPr>
        <p:spPr>
          <a:xfrm>
            <a:off x="4768686" y="1628180"/>
            <a:ext cx="1503938" cy="646331"/>
          </a:xfrm>
          <a:prstGeom prst="rect">
            <a:avLst/>
          </a:prstGeom>
          <a:noFill/>
        </p:spPr>
        <p:txBody>
          <a:bodyPr wrap="none" rtlCol="0">
            <a:spAutoFit/>
          </a:bodyPr>
          <a:lstStyle/>
          <a:p>
            <a:r>
              <a:rPr lang="ja-JP" altLang="en-US" sz="3600" b="1" dirty="0">
                <a:solidFill>
                  <a:srgbClr val="41719C"/>
                </a:solidFill>
                <a:effectLst>
                  <a:outerShdw blurRad="38100" dist="38100" dir="2700000" algn="tl">
                    <a:srgbClr val="000000">
                      <a:alpha val="43137"/>
                    </a:srgbClr>
                  </a:outerShdw>
                </a:effectLst>
              </a:rPr>
              <a:t>実験 </a:t>
            </a:r>
            <a:r>
              <a:rPr lang="en-US" altLang="ja-JP" sz="3600" b="1" dirty="0">
                <a:solidFill>
                  <a:srgbClr val="41719C"/>
                </a:solidFill>
                <a:effectLst>
                  <a:outerShdw blurRad="38100" dist="38100" dir="2700000" algn="tl">
                    <a:srgbClr val="000000">
                      <a:alpha val="43137"/>
                    </a:srgbClr>
                  </a:outerShdw>
                </a:effectLst>
              </a:rPr>
              <a:t>2</a:t>
            </a:r>
            <a:endParaRPr lang="ja-JP" altLang="en-US" sz="3600" b="1" dirty="0">
              <a:solidFill>
                <a:srgbClr val="41719C"/>
              </a:solidFill>
              <a:effectLst>
                <a:outerShdw blurRad="38100" dist="38100" dir="2700000" algn="tl">
                  <a:srgbClr val="000000">
                    <a:alpha val="43137"/>
                  </a:srgbClr>
                </a:outerShdw>
              </a:effectLst>
            </a:endParaRPr>
          </a:p>
        </p:txBody>
      </p:sp>
      <p:pic>
        <p:nvPicPr>
          <p:cNvPr id="19" name="図 18"/>
          <p:cNvPicPr>
            <a:picLocks noChangeAspect="1"/>
          </p:cNvPicPr>
          <p:nvPr/>
        </p:nvPicPr>
        <p:blipFill rotWithShape="1">
          <a:blip r:embed="rId6" cstate="print">
            <a:extLst>
              <a:ext uri="{28A0092B-C50C-407E-A947-70E740481C1C}">
                <a14:useLocalDpi xmlns:a14="http://schemas.microsoft.com/office/drawing/2010/main" val="0"/>
              </a:ext>
            </a:extLst>
          </a:blip>
          <a:srcRect l="4467" r="23464"/>
          <a:stretch/>
        </p:blipFill>
        <p:spPr>
          <a:xfrm>
            <a:off x="2305080" y="1908728"/>
            <a:ext cx="1969201" cy="1847220"/>
          </a:xfrm>
          <a:prstGeom prst="rect">
            <a:avLst/>
          </a:prstGeom>
        </p:spPr>
      </p:pic>
      <p:sp>
        <p:nvSpPr>
          <p:cNvPr id="20" name="正方形/長方形 19"/>
          <p:cNvSpPr/>
          <p:nvPr/>
        </p:nvSpPr>
        <p:spPr>
          <a:xfrm>
            <a:off x="4495222" y="1305528"/>
            <a:ext cx="4589351" cy="464521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正方形/長方形 20"/>
          <p:cNvSpPr/>
          <p:nvPr/>
        </p:nvSpPr>
        <p:spPr>
          <a:xfrm>
            <a:off x="77615" y="1828801"/>
            <a:ext cx="4268456" cy="4001648"/>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p:cNvSpPr/>
          <p:nvPr/>
        </p:nvSpPr>
        <p:spPr>
          <a:xfrm>
            <a:off x="4673175" y="3540472"/>
            <a:ext cx="1415772" cy="830997"/>
          </a:xfrm>
          <a:prstGeom prst="rect">
            <a:avLst/>
          </a:prstGeom>
        </p:spPr>
        <p:txBody>
          <a:bodyPr wrap="none">
            <a:spAutoFit/>
          </a:bodyPr>
          <a:lstStyle/>
          <a:p>
            <a:pPr algn="ctr"/>
            <a:r>
              <a:rPr lang="ja-JP" altLang="en-US" sz="2400" dirty="0"/>
              <a:t>判断根拠</a:t>
            </a:r>
            <a:endParaRPr lang="en-US" altLang="ja-JP" sz="2400" dirty="0"/>
          </a:p>
          <a:p>
            <a:pPr algn="ctr"/>
            <a:r>
              <a:rPr lang="ja-JP" altLang="en-US" sz="2400" dirty="0"/>
              <a:t>はどこ？</a:t>
            </a:r>
          </a:p>
        </p:txBody>
      </p:sp>
      <p:sp>
        <p:nvSpPr>
          <p:cNvPr id="24" name="スライド番号プレースホルダー 3">
            <a:extLst>
              <a:ext uri="{FF2B5EF4-FFF2-40B4-BE49-F238E27FC236}">
                <a16:creationId xmlns:a16="http://schemas.microsoft.com/office/drawing/2014/main" id="{232A9971-65C3-46AC-B048-C468F3ACD33C}"/>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18</a:t>
            </a:fld>
            <a:endParaRPr kumimoji="1" lang="ja-JP" altLang="en-US" dirty="0"/>
          </a:p>
        </p:txBody>
      </p:sp>
    </p:spTree>
    <p:extLst>
      <p:ext uri="{BB962C8B-B14F-4D97-AF65-F5344CB8AC3E}">
        <p14:creationId xmlns:p14="http://schemas.microsoft.com/office/powerpoint/2010/main" val="6461947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実験結果</a:t>
            </a:r>
          </a:p>
        </p:txBody>
      </p:sp>
      <p:pic>
        <p:nvPicPr>
          <p:cNvPr id="6" name="コンテンツ プレースホルダー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95736" y="1920480"/>
            <a:ext cx="4571429" cy="3428572"/>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180</a:t>
            </a:fld>
            <a:endParaRPr kumimoji="1" lang="ja-JP" altLang="en-US" dirty="0"/>
          </a:p>
        </p:txBody>
      </p:sp>
      <p:sp>
        <p:nvSpPr>
          <p:cNvPr id="8" name="正方形/長方形 7"/>
          <p:cNvSpPr/>
          <p:nvPr/>
        </p:nvSpPr>
        <p:spPr>
          <a:xfrm>
            <a:off x="2497013" y="5349051"/>
            <a:ext cx="4164923" cy="461665"/>
          </a:xfrm>
          <a:prstGeom prst="rect">
            <a:avLst/>
          </a:prstGeom>
        </p:spPr>
        <p:txBody>
          <a:bodyPr wrap="none">
            <a:spAutoFit/>
          </a:bodyPr>
          <a:lstStyle/>
          <a:p>
            <a:r>
              <a:rPr lang="ja-JP" altLang="en-US" sz="2400" dirty="0">
                <a:latin typeface="IPAexMincho"/>
              </a:rPr>
              <a:t>各 </a:t>
            </a:r>
            <a:r>
              <a:rPr lang="en-US" altLang="ja-JP" sz="2400" dirty="0">
                <a:latin typeface="CMR10"/>
              </a:rPr>
              <a:t>epoch </a:t>
            </a:r>
            <a:r>
              <a:rPr lang="ja-JP" altLang="en-US" sz="2400" dirty="0">
                <a:latin typeface="IPAexMincho"/>
              </a:rPr>
              <a:t>に対する </a:t>
            </a:r>
            <a:r>
              <a:rPr lang="en-US" altLang="ja-JP" sz="2400" dirty="0">
                <a:latin typeface="CMR10"/>
              </a:rPr>
              <a:t>loss </a:t>
            </a:r>
            <a:r>
              <a:rPr lang="ja-JP" altLang="en-US" sz="2400" dirty="0">
                <a:latin typeface="IPAexMincho"/>
              </a:rPr>
              <a:t>の推移</a:t>
            </a:r>
            <a:endParaRPr lang="ja-JP" altLang="en-US" sz="2400" dirty="0"/>
          </a:p>
        </p:txBody>
      </p:sp>
    </p:spTree>
    <p:extLst>
      <p:ext uri="{BB962C8B-B14F-4D97-AF65-F5344CB8AC3E}">
        <p14:creationId xmlns:p14="http://schemas.microsoft.com/office/powerpoint/2010/main" val="42863719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a:t>
            </a:r>
            <a:r>
              <a:rPr lang="ja-JP" altLang="en-US" dirty="0"/>
              <a:t>結果</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181</a:t>
            </a:fld>
            <a:endParaRPr kumimoji="1" lang="ja-JP" altLang="en-US"/>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9742" y="1920480"/>
            <a:ext cx="4571429" cy="3428572"/>
          </a:xfrm>
          <a:prstGeom prst="rect">
            <a:avLst/>
          </a:prstGeom>
        </p:spPr>
      </p:pic>
      <p:sp>
        <p:nvSpPr>
          <p:cNvPr id="7" name="正方形/長方形 6"/>
          <p:cNvSpPr/>
          <p:nvPr/>
        </p:nvSpPr>
        <p:spPr>
          <a:xfrm>
            <a:off x="2128428" y="5349051"/>
            <a:ext cx="4779001" cy="461665"/>
          </a:xfrm>
          <a:prstGeom prst="rect">
            <a:avLst/>
          </a:prstGeom>
        </p:spPr>
        <p:txBody>
          <a:bodyPr wrap="none">
            <a:spAutoFit/>
          </a:bodyPr>
          <a:lstStyle/>
          <a:p>
            <a:r>
              <a:rPr lang="ja-JP" altLang="en-US" sz="2400" dirty="0">
                <a:latin typeface="IPAexMincho"/>
              </a:rPr>
              <a:t>各 </a:t>
            </a:r>
            <a:r>
              <a:rPr lang="en-US" altLang="ja-JP" sz="2400" dirty="0">
                <a:latin typeface="CMR10"/>
              </a:rPr>
              <a:t>epoch </a:t>
            </a:r>
            <a:r>
              <a:rPr lang="ja-JP" altLang="en-US" sz="2400" dirty="0">
                <a:latin typeface="IPAexMincho"/>
              </a:rPr>
              <a:t>に対する </a:t>
            </a:r>
            <a:r>
              <a:rPr lang="en-US" altLang="ja-JP" sz="2400" dirty="0">
                <a:latin typeface="CMR10"/>
              </a:rPr>
              <a:t>accuracy </a:t>
            </a:r>
            <a:r>
              <a:rPr lang="ja-JP" altLang="en-US" sz="2400" dirty="0">
                <a:latin typeface="IPAexMincho"/>
              </a:rPr>
              <a:t>の推移</a:t>
            </a:r>
            <a:endParaRPr lang="ja-JP" altLang="en-US" sz="2400" dirty="0"/>
          </a:p>
        </p:txBody>
      </p:sp>
    </p:spTree>
    <p:extLst>
      <p:ext uri="{BB962C8B-B14F-4D97-AF65-F5344CB8AC3E}">
        <p14:creationId xmlns:p14="http://schemas.microsoft.com/office/powerpoint/2010/main" val="282081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endParaRPr kumimoji="1" lang="ja-JP" altLang="en-US" dirty="0"/>
          </a:p>
        </p:txBody>
      </p:sp>
      <p:pic>
        <p:nvPicPr>
          <p:cNvPr id="8" name="コンテンツ プレースホルダー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862" t="10929" r="15569" b="4853"/>
          <a:stretch/>
        </p:blipFill>
        <p:spPr>
          <a:xfrm>
            <a:off x="1977040" y="1920479"/>
            <a:ext cx="4618421" cy="351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182</a:t>
            </a:fld>
            <a:endParaRPr kumimoji="1" lang="ja-JP" altLang="en-US" dirty="0"/>
          </a:p>
        </p:txBody>
      </p:sp>
      <p:sp>
        <p:nvSpPr>
          <p:cNvPr id="6" name="テキスト ボックス 5"/>
          <p:cNvSpPr txBox="1"/>
          <p:nvPr/>
        </p:nvSpPr>
        <p:spPr>
          <a:xfrm>
            <a:off x="3437875" y="5430478"/>
            <a:ext cx="1418978" cy="553998"/>
          </a:xfrm>
          <a:prstGeom prst="rect">
            <a:avLst/>
          </a:prstGeom>
          <a:noFill/>
        </p:spPr>
        <p:txBody>
          <a:bodyPr wrap="none" rtlCol="0">
            <a:spAutoFit/>
          </a:bodyPr>
          <a:lstStyle/>
          <a:p>
            <a:r>
              <a:rPr lang="en-US" altLang="ja-JP" sz="3000" dirty="0"/>
              <a:t>predict</a:t>
            </a:r>
            <a:endParaRPr lang="ja-JP" altLang="en-US" sz="3000" dirty="0"/>
          </a:p>
        </p:txBody>
      </p:sp>
      <p:sp>
        <p:nvSpPr>
          <p:cNvPr id="7" name="テキスト ボックス 6"/>
          <p:cNvSpPr txBox="1"/>
          <p:nvPr/>
        </p:nvSpPr>
        <p:spPr>
          <a:xfrm rot="10800000">
            <a:off x="1353794" y="3164356"/>
            <a:ext cx="646331" cy="804066"/>
          </a:xfrm>
          <a:prstGeom prst="rect">
            <a:avLst/>
          </a:prstGeom>
          <a:noFill/>
        </p:spPr>
        <p:txBody>
          <a:bodyPr vert="eaVert" wrap="none" rtlCol="0">
            <a:spAutoFit/>
          </a:bodyPr>
          <a:lstStyle/>
          <a:p>
            <a:r>
              <a:rPr lang="en-US" altLang="ja-JP" sz="3000" dirty="0"/>
              <a:t>true</a:t>
            </a:r>
            <a:endParaRPr lang="ja-JP" altLang="en-US" sz="3000" dirty="0"/>
          </a:p>
        </p:txBody>
      </p:sp>
      <p:sp>
        <p:nvSpPr>
          <p:cNvPr id="9" name="正方形/長方形 8"/>
          <p:cNvSpPr/>
          <p:nvPr/>
        </p:nvSpPr>
        <p:spPr>
          <a:xfrm>
            <a:off x="4083039" y="1112566"/>
            <a:ext cx="3223639" cy="923330"/>
          </a:xfrm>
          <a:prstGeom prst="rect">
            <a:avLst/>
          </a:prstGeom>
        </p:spPr>
        <p:txBody>
          <a:bodyPr wrap="none">
            <a:spAutoFit/>
          </a:bodyPr>
          <a:lstStyle/>
          <a:p>
            <a:r>
              <a:rPr lang="en-US" altLang="ja-JP" sz="2700" dirty="0">
                <a:latin typeface="CMR10"/>
              </a:rPr>
              <a:t>test loss </a:t>
            </a:r>
            <a:r>
              <a:rPr lang="en-US" altLang="ja-JP" sz="2700" dirty="0">
                <a:latin typeface="IPAexMincho"/>
              </a:rPr>
              <a:t>: </a:t>
            </a:r>
            <a:r>
              <a:rPr lang="en-US" altLang="ja-JP" sz="2700" dirty="0">
                <a:latin typeface="CMR10"/>
              </a:rPr>
              <a:t>0.2665</a:t>
            </a:r>
          </a:p>
          <a:p>
            <a:r>
              <a:rPr lang="en-US" altLang="ja-JP" sz="2700" dirty="0">
                <a:latin typeface="CMR10"/>
              </a:rPr>
              <a:t>test accuracy </a:t>
            </a:r>
            <a:r>
              <a:rPr lang="en-US" altLang="ja-JP" sz="2700" dirty="0">
                <a:latin typeface="IPAexMincho"/>
              </a:rPr>
              <a:t>: </a:t>
            </a:r>
            <a:r>
              <a:rPr lang="en-US" altLang="ja-JP" sz="2700" dirty="0">
                <a:latin typeface="CMR10"/>
              </a:rPr>
              <a:t>0.9416</a:t>
            </a:r>
            <a:endParaRPr lang="ja-JP" altLang="en-US" sz="2700" dirty="0"/>
          </a:p>
        </p:txBody>
      </p:sp>
    </p:spTree>
    <p:extLst>
      <p:ext uri="{BB962C8B-B14F-4D97-AF65-F5344CB8AC3E}">
        <p14:creationId xmlns:p14="http://schemas.microsoft.com/office/powerpoint/2010/main" val="26700932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endParaRPr kumimoji="1" lang="ja-JP" altLang="en-US" dirty="0"/>
          </a:p>
        </p:txBody>
      </p:sp>
      <p:pic>
        <p:nvPicPr>
          <p:cNvPr id="8" name="コンテンツ プレースホルダー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862" t="10929" r="15569" b="4853"/>
          <a:stretch/>
        </p:blipFill>
        <p:spPr>
          <a:xfrm>
            <a:off x="1977040" y="1920479"/>
            <a:ext cx="4618421" cy="351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183</a:t>
            </a:fld>
            <a:endParaRPr kumimoji="1" lang="ja-JP" altLang="en-US" dirty="0"/>
          </a:p>
        </p:txBody>
      </p:sp>
      <p:sp>
        <p:nvSpPr>
          <p:cNvPr id="6" name="テキスト ボックス 5"/>
          <p:cNvSpPr txBox="1"/>
          <p:nvPr/>
        </p:nvSpPr>
        <p:spPr>
          <a:xfrm>
            <a:off x="3437875" y="5430478"/>
            <a:ext cx="1418978" cy="553998"/>
          </a:xfrm>
          <a:prstGeom prst="rect">
            <a:avLst/>
          </a:prstGeom>
          <a:noFill/>
        </p:spPr>
        <p:txBody>
          <a:bodyPr wrap="none" rtlCol="0">
            <a:spAutoFit/>
          </a:bodyPr>
          <a:lstStyle/>
          <a:p>
            <a:r>
              <a:rPr lang="en-US" altLang="ja-JP" sz="3000" dirty="0"/>
              <a:t>predict</a:t>
            </a:r>
            <a:endParaRPr lang="ja-JP" altLang="en-US" sz="3000" dirty="0"/>
          </a:p>
        </p:txBody>
      </p:sp>
      <p:sp>
        <p:nvSpPr>
          <p:cNvPr id="7" name="テキスト ボックス 6"/>
          <p:cNvSpPr txBox="1"/>
          <p:nvPr/>
        </p:nvSpPr>
        <p:spPr>
          <a:xfrm rot="10800000">
            <a:off x="1353794" y="3164356"/>
            <a:ext cx="646331" cy="804066"/>
          </a:xfrm>
          <a:prstGeom prst="rect">
            <a:avLst/>
          </a:prstGeom>
          <a:noFill/>
        </p:spPr>
        <p:txBody>
          <a:bodyPr vert="eaVert" wrap="none" rtlCol="0">
            <a:spAutoFit/>
          </a:bodyPr>
          <a:lstStyle/>
          <a:p>
            <a:r>
              <a:rPr lang="en-US" altLang="ja-JP" sz="3000" dirty="0"/>
              <a:t>true</a:t>
            </a:r>
            <a:endParaRPr lang="ja-JP" altLang="en-US" sz="3000" dirty="0"/>
          </a:p>
        </p:txBody>
      </p:sp>
      <p:sp>
        <p:nvSpPr>
          <p:cNvPr id="9" name="正方形/長方形 8"/>
          <p:cNvSpPr/>
          <p:nvPr/>
        </p:nvSpPr>
        <p:spPr>
          <a:xfrm>
            <a:off x="4780880" y="1967434"/>
            <a:ext cx="1215000" cy="105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700" dirty="0"/>
              <a:t>3</a:t>
            </a:r>
            <a:endParaRPr lang="ja-JP" altLang="en-US" sz="2700" dirty="0"/>
          </a:p>
        </p:txBody>
      </p:sp>
    </p:spTree>
    <p:extLst>
      <p:ext uri="{BB962C8B-B14F-4D97-AF65-F5344CB8AC3E}">
        <p14:creationId xmlns:p14="http://schemas.microsoft.com/office/powerpoint/2010/main" val="24698397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39652" y="998730"/>
            <a:ext cx="5600700" cy="1073274"/>
          </a:xfrm>
        </p:spPr>
        <p:txBody>
          <a:bodyPr>
            <a:normAutofit fontScale="90000"/>
          </a:bodyPr>
          <a:lstStyle/>
          <a:p>
            <a:r>
              <a:rPr lang="en-US" altLang="ja-JP" dirty="0"/>
              <a:t>art class </a:t>
            </a:r>
            <a:r>
              <a:rPr lang="ja-JP" altLang="en-US" dirty="0"/>
              <a:t>を </a:t>
            </a:r>
            <a:r>
              <a:rPr lang="en-US" altLang="ja-JP" dirty="0"/>
              <a:t>illusion class </a:t>
            </a:r>
            <a:r>
              <a:rPr lang="ja-JP" altLang="en-US" dirty="0"/>
              <a:t>と</a:t>
            </a:r>
            <a:br>
              <a:rPr lang="en-US" altLang="ja-JP" dirty="0"/>
            </a:br>
            <a:r>
              <a:rPr lang="ja-JP" altLang="en-US" dirty="0"/>
              <a:t>誤分類した画像</a:t>
            </a:r>
            <a:endParaRPr kumimoji="1" lang="ja-JP" altLang="en-US" dirty="0"/>
          </a:p>
        </p:txBody>
      </p:sp>
      <p:pic>
        <p:nvPicPr>
          <p:cNvPr id="5" name="コンテンツ プレースホルダー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41000" y="2294874"/>
            <a:ext cx="2160000" cy="216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184</a:t>
            </a:fld>
            <a:endParaRPr kumimoji="1" lang="ja-JP" altLang="en-US" dirty="0"/>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2329" y="2294874"/>
            <a:ext cx="2160000" cy="2160000"/>
          </a:xfrm>
          <a:prstGeom prst="rect">
            <a:avLst/>
          </a:prstGeom>
        </p:spPr>
      </p:pic>
      <p:sp>
        <p:nvSpPr>
          <p:cNvPr id="9" name="正方形/長方形 8"/>
          <p:cNvSpPr/>
          <p:nvPr/>
        </p:nvSpPr>
        <p:spPr>
          <a:xfrm>
            <a:off x="3492330" y="4558401"/>
            <a:ext cx="2255746" cy="1061829"/>
          </a:xfrm>
          <a:prstGeom prst="rect">
            <a:avLst/>
          </a:prstGeom>
        </p:spPr>
        <p:txBody>
          <a:bodyPr wrap="none">
            <a:spAutoFit/>
          </a:bodyPr>
          <a:lstStyle/>
          <a:p>
            <a:r>
              <a:rPr lang="en-US" altLang="ja-JP" sz="2100" dirty="0"/>
              <a:t>art: </a:t>
            </a:r>
            <a:r>
              <a:rPr lang="ja-JP" altLang="en-US" sz="2100" dirty="0"/>
              <a:t>0.008818 </a:t>
            </a:r>
            <a:endParaRPr lang="en-US" altLang="ja-JP" sz="2100" dirty="0"/>
          </a:p>
          <a:p>
            <a:r>
              <a:rPr lang="en-US" altLang="ja-JP" sz="2100" dirty="0"/>
              <a:t>human:</a:t>
            </a:r>
            <a:r>
              <a:rPr lang="ja-JP" altLang="en-US" sz="2100" dirty="0"/>
              <a:t>0.006007</a:t>
            </a:r>
            <a:endParaRPr lang="en-US" altLang="ja-JP" sz="2100" dirty="0"/>
          </a:p>
          <a:p>
            <a:r>
              <a:rPr lang="en-US" altLang="ja-JP" sz="2100" dirty="0"/>
              <a:t>illusion:</a:t>
            </a:r>
            <a:r>
              <a:rPr lang="ja-JP" altLang="en-US" sz="2100" dirty="0"/>
              <a:t>0.985174</a:t>
            </a:r>
          </a:p>
        </p:txBody>
      </p:sp>
      <p:sp>
        <p:nvSpPr>
          <p:cNvPr id="10" name="正方形/長方形 9"/>
          <p:cNvSpPr/>
          <p:nvPr/>
        </p:nvSpPr>
        <p:spPr>
          <a:xfrm>
            <a:off x="5736661" y="4558401"/>
            <a:ext cx="2255746" cy="1061829"/>
          </a:xfrm>
          <a:prstGeom prst="rect">
            <a:avLst/>
          </a:prstGeom>
        </p:spPr>
        <p:txBody>
          <a:bodyPr wrap="none">
            <a:spAutoFit/>
          </a:bodyPr>
          <a:lstStyle/>
          <a:p>
            <a:r>
              <a:rPr lang="en-US" altLang="ja-JP" sz="2100" dirty="0"/>
              <a:t>art: </a:t>
            </a:r>
            <a:r>
              <a:rPr lang="ja-JP" altLang="en-US" sz="2100" dirty="0"/>
              <a:t>0.170599 </a:t>
            </a:r>
            <a:endParaRPr lang="en-US" altLang="ja-JP" sz="2100" dirty="0"/>
          </a:p>
          <a:p>
            <a:r>
              <a:rPr lang="en-US" altLang="ja-JP" sz="2100" dirty="0"/>
              <a:t>human:</a:t>
            </a:r>
            <a:r>
              <a:rPr lang="ja-JP" altLang="en-US" sz="2100" dirty="0"/>
              <a:t>0.004985</a:t>
            </a:r>
            <a:endParaRPr lang="en-US" altLang="ja-JP" sz="2100" dirty="0"/>
          </a:p>
          <a:p>
            <a:r>
              <a:rPr lang="en-US" altLang="ja-JP" sz="2100" dirty="0"/>
              <a:t>illusion:</a:t>
            </a:r>
            <a:r>
              <a:rPr lang="ja-JP" altLang="en-US" sz="2100" dirty="0"/>
              <a:t>0.824415</a:t>
            </a: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8944" y="2294874"/>
            <a:ext cx="2160000" cy="2160000"/>
          </a:xfrm>
          <a:prstGeom prst="rect">
            <a:avLst/>
          </a:prstGeom>
        </p:spPr>
      </p:pic>
      <p:sp>
        <p:nvSpPr>
          <p:cNvPr id="14" name="正方形/長方形 13"/>
          <p:cNvSpPr/>
          <p:nvPr/>
        </p:nvSpPr>
        <p:spPr>
          <a:xfrm>
            <a:off x="1166300" y="4558401"/>
            <a:ext cx="2516301" cy="1061829"/>
          </a:xfrm>
          <a:prstGeom prst="rect">
            <a:avLst/>
          </a:prstGeom>
        </p:spPr>
        <p:txBody>
          <a:bodyPr wrap="square">
            <a:spAutoFit/>
          </a:bodyPr>
          <a:lstStyle/>
          <a:p>
            <a:r>
              <a:rPr lang="en-US" altLang="ja-JP" sz="2100" dirty="0"/>
              <a:t>art: </a:t>
            </a:r>
            <a:r>
              <a:rPr lang="ja-JP" altLang="en-US" sz="2100" dirty="0"/>
              <a:t>0.108465</a:t>
            </a:r>
            <a:endParaRPr lang="en-US" altLang="ja-JP" sz="2100" dirty="0"/>
          </a:p>
          <a:p>
            <a:r>
              <a:rPr lang="en-US" altLang="ja-JP" sz="2100" dirty="0"/>
              <a:t>human:</a:t>
            </a:r>
            <a:r>
              <a:rPr lang="ja-JP" altLang="en-US" sz="2100" dirty="0"/>
              <a:t>0.000957 </a:t>
            </a:r>
            <a:endParaRPr lang="en-US" altLang="ja-JP" sz="2100" dirty="0"/>
          </a:p>
          <a:p>
            <a:r>
              <a:rPr lang="en-US" altLang="ja-JP" sz="2100" dirty="0"/>
              <a:t>illusion:</a:t>
            </a:r>
            <a:r>
              <a:rPr lang="ja-JP" altLang="en-US" sz="2100" dirty="0"/>
              <a:t>0.890577</a:t>
            </a:r>
          </a:p>
        </p:txBody>
      </p:sp>
    </p:spTree>
    <p:extLst>
      <p:ext uri="{BB962C8B-B14F-4D97-AF65-F5344CB8AC3E}">
        <p14:creationId xmlns:p14="http://schemas.microsoft.com/office/powerpoint/2010/main" val="30698692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コンテンツ プレースホルダー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19500" y="3048794"/>
            <a:ext cx="1905000" cy="1905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185</a:t>
            </a:fld>
            <a:endParaRPr kumimoji="1" lang="ja-JP" altLang="en-US" dirty="0"/>
          </a:p>
        </p:txBody>
      </p:sp>
      <p:graphicFrame>
        <p:nvGraphicFramePr>
          <p:cNvPr id="19" name="表 18"/>
          <p:cNvGraphicFramePr>
            <a:graphicFrameLocks noGrp="1"/>
          </p:cNvGraphicFramePr>
          <p:nvPr/>
        </p:nvGraphicFramePr>
        <p:xfrm>
          <a:off x="1256285" y="976535"/>
          <a:ext cx="6426630" cy="4914046"/>
        </p:xfrm>
        <a:graphic>
          <a:graphicData uri="http://schemas.openxmlformats.org/drawingml/2006/table">
            <a:tbl>
              <a:tblPr firstRow="1" bandRow="1">
                <a:tableStyleId>{5C22544A-7EE6-4342-B048-85BDC9FD1C3A}</a:tableStyleId>
              </a:tblPr>
              <a:tblGrid>
                <a:gridCol w="378000">
                  <a:extLst>
                    <a:ext uri="{9D8B030D-6E8A-4147-A177-3AD203B41FA5}">
                      <a16:colId xmlns:a16="http://schemas.microsoft.com/office/drawing/2014/main" val="1444403243"/>
                    </a:ext>
                  </a:extLst>
                </a:gridCol>
                <a:gridCol w="378000">
                  <a:extLst>
                    <a:ext uri="{9D8B030D-6E8A-4147-A177-3AD203B41FA5}">
                      <a16:colId xmlns:a16="http://schemas.microsoft.com/office/drawing/2014/main" val="4127742940"/>
                    </a:ext>
                  </a:extLst>
                </a:gridCol>
                <a:gridCol w="1890210">
                  <a:extLst>
                    <a:ext uri="{9D8B030D-6E8A-4147-A177-3AD203B41FA5}">
                      <a16:colId xmlns:a16="http://schemas.microsoft.com/office/drawing/2014/main" val="1189522043"/>
                    </a:ext>
                  </a:extLst>
                </a:gridCol>
                <a:gridCol w="1890210">
                  <a:extLst>
                    <a:ext uri="{9D8B030D-6E8A-4147-A177-3AD203B41FA5}">
                      <a16:colId xmlns:a16="http://schemas.microsoft.com/office/drawing/2014/main" val="3995668687"/>
                    </a:ext>
                  </a:extLst>
                </a:gridCol>
                <a:gridCol w="1890210">
                  <a:extLst>
                    <a:ext uri="{9D8B030D-6E8A-4147-A177-3AD203B41FA5}">
                      <a16:colId xmlns:a16="http://schemas.microsoft.com/office/drawing/2014/main" val="362879995"/>
                    </a:ext>
                  </a:extLst>
                </a:gridCol>
              </a:tblGrid>
              <a:tr h="378046">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tc gridSpan="3">
                  <a:txBody>
                    <a:bodyPr/>
                    <a:lstStyle/>
                    <a:p>
                      <a:pPr algn="ctr"/>
                      <a:r>
                        <a:rPr kumimoji="1" lang="ja-JP" altLang="en-US" sz="1800" dirty="0"/>
                        <a:t>似た画風</a:t>
                      </a:r>
                    </a:p>
                  </a:txBody>
                  <a:tcPr marL="68580" marR="68580" marT="34290" marB="34290" anchor="ctr"/>
                </a:tc>
                <a:tc hMerge="1">
                  <a:txBody>
                    <a:bodyPr/>
                    <a:lstStyle/>
                    <a:p>
                      <a:endParaRPr kumimoji="1" lang="ja-JP" altLang="en-US"/>
                    </a:p>
                  </a:txBody>
                  <a:tcPr/>
                </a:tc>
                <a:tc hMerge="1">
                  <a:txBody>
                    <a:bodyPr/>
                    <a:lstStyle/>
                    <a:p>
                      <a:endParaRPr kumimoji="1" lang="ja-JP" altLang="en-US" dirty="0"/>
                    </a:p>
                  </a:txBody>
                  <a:tcPr/>
                </a:tc>
                <a:extLst>
                  <a:ext uri="{0D108BD9-81ED-4DB2-BD59-A6C34878D82A}">
                    <a16:rowId xmlns:a16="http://schemas.microsoft.com/office/drawing/2014/main" val="1188970392"/>
                  </a:ext>
                </a:extLst>
              </a:tr>
              <a:tr h="378000">
                <a:tc rowSpan="2">
                  <a:txBody>
                    <a:bodyPr/>
                    <a:lstStyle/>
                    <a:p>
                      <a:pPr algn="ctr"/>
                      <a:r>
                        <a:rPr lang="ja-JP" altLang="en-US" sz="1800" dirty="0"/>
                        <a:t>正答画像</a:t>
                      </a:r>
                    </a:p>
                  </a:txBody>
                  <a:tcPr marL="68580" marR="68580" marT="34290" marB="34290" vert="eaVert" anchor="ctr"/>
                </a:tc>
                <a:tc>
                  <a:txBody>
                    <a:bodyPr/>
                    <a:lstStyle/>
                    <a:p>
                      <a:pPr algn="ctr"/>
                      <a:r>
                        <a:rPr kumimoji="1" lang="ja-JP" altLang="en-US" sz="1800" dirty="0"/>
                        <a:t>正</a:t>
                      </a:r>
                    </a:p>
                  </a:txBody>
                  <a:tcPr marL="68580" marR="68580" marT="34290" marB="34290" vert="eaVert" anchor="ctr"/>
                </a:tc>
                <a:tc>
                  <a:txBody>
                    <a:bodyPr/>
                    <a:lstStyle/>
                    <a:p>
                      <a:pPr algn="ctr"/>
                      <a:r>
                        <a:rPr kumimoji="1" lang="en-US" altLang="ja-JP" sz="1800" dirty="0"/>
                        <a:t>art</a:t>
                      </a:r>
                      <a:endParaRPr kumimoji="1" lang="ja-JP" altLang="en-US" sz="1800" dirty="0"/>
                    </a:p>
                  </a:txBody>
                  <a:tcPr marL="68580" marR="68580" marT="34290" marB="34290" anchor="ctr"/>
                </a:tc>
                <a:tc>
                  <a:txBody>
                    <a:bodyPr/>
                    <a:lstStyle/>
                    <a:p>
                      <a:pPr algn="ctr"/>
                      <a:r>
                        <a:rPr kumimoji="1" lang="en-US" altLang="ja-JP" sz="1800" dirty="0"/>
                        <a:t>art</a:t>
                      </a:r>
                      <a:endParaRPr kumimoji="1" lang="ja-JP" altLang="en-US" sz="1800" dirty="0"/>
                    </a:p>
                  </a:txBody>
                  <a:tcPr marL="68580" marR="68580" marT="34290" marB="34290" anchor="ctr"/>
                </a:tc>
                <a:tc>
                  <a:txBody>
                    <a:bodyPr/>
                    <a:lstStyle/>
                    <a:p>
                      <a:pPr algn="ctr"/>
                      <a:r>
                        <a:rPr kumimoji="1" lang="en-US" altLang="ja-JP" sz="1800" dirty="0"/>
                        <a:t>art</a:t>
                      </a:r>
                      <a:endParaRPr kumimoji="1" lang="ja-JP" altLang="en-US" sz="1800" dirty="0"/>
                    </a:p>
                  </a:txBody>
                  <a:tcPr marL="68580" marR="68580" marT="34290" marB="34290" anchor="ctr"/>
                </a:tc>
                <a:extLst>
                  <a:ext uri="{0D108BD9-81ED-4DB2-BD59-A6C34878D82A}">
                    <a16:rowId xmlns:a16="http://schemas.microsoft.com/office/drawing/2014/main" val="717532849"/>
                  </a:ext>
                </a:extLst>
              </a:tr>
              <a:tr h="1890000">
                <a:tc vMerge="1">
                  <a:txBody>
                    <a:bodyPr/>
                    <a:lstStyle/>
                    <a:p>
                      <a:endParaRPr kumimoji="1" lang="ja-JP" altLang="en-US" dirty="0"/>
                    </a:p>
                  </a:txBody>
                  <a:tcPr/>
                </a:tc>
                <a:tc>
                  <a:txBody>
                    <a:bodyPr/>
                    <a:lstStyle/>
                    <a:p>
                      <a:pPr algn="ctr"/>
                      <a:r>
                        <a:rPr kumimoji="1" lang="ja-JP" altLang="en-US" sz="1800" dirty="0"/>
                        <a:t>結果</a:t>
                      </a:r>
                    </a:p>
                  </a:txBody>
                  <a:tcPr marL="68580" marR="68580" marT="34290" marB="34290" vert="eaVert"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extLst>
                  <a:ext uri="{0D108BD9-81ED-4DB2-BD59-A6C34878D82A}">
                    <a16:rowId xmlns:a16="http://schemas.microsoft.com/office/drawing/2014/main" val="3344226951"/>
                  </a:ext>
                </a:extLst>
              </a:tr>
              <a:tr h="378000">
                <a:tc rowSpan="2">
                  <a:txBody>
                    <a:bodyPr/>
                    <a:lstStyle/>
                    <a:p>
                      <a:pPr algn="ctr"/>
                      <a:r>
                        <a:rPr kumimoji="1" lang="ja-JP" altLang="en-US" sz="1800" dirty="0"/>
                        <a:t>誤答画像</a:t>
                      </a:r>
                    </a:p>
                  </a:txBody>
                  <a:tcPr marL="68580" marR="68580" marT="34290" marB="34290" vert="eaVert" anchor="ctr"/>
                </a:tc>
                <a:tc>
                  <a:txBody>
                    <a:bodyPr/>
                    <a:lstStyle/>
                    <a:p>
                      <a:pPr algn="ctr"/>
                      <a:r>
                        <a:rPr kumimoji="1" lang="ja-JP" altLang="en-US" sz="1800" dirty="0"/>
                        <a:t>正</a:t>
                      </a:r>
                    </a:p>
                  </a:txBody>
                  <a:tcPr marL="68580" marR="68580" marT="34290" marB="34290" vert="eaVert" anchor="ctr"/>
                </a:tc>
                <a:tc>
                  <a:txBody>
                    <a:bodyPr/>
                    <a:lstStyle/>
                    <a:p>
                      <a:pPr algn="ctr"/>
                      <a:r>
                        <a:rPr kumimoji="1" lang="en-US" altLang="ja-JP" sz="1800" dirty="0"/>
                        <a:t>art</a:t>
                      </a:r>
                      <a:endParaRPr kumimoji="1" lang="ja-JP" altLang="en-US" sz="1800" dirty="0"/>
                    </a:p>
                  </a:txBody>
                  <a:tcPr marL="68580" marR="68580" marT="34290" marB="34290" anchor="ctr"/>
                </a:tc>
                <a:tc>
                  <a:txBody>
                    <a:bodyPr/>
                    <a:lstStyle/>
                    <a:p>
                      <a:pPr algn="ctr"/>
                      <a:r>
                        <a:rPr kumimoji="1" lang="en-US" altLang="ja-JP" sz="1800" dirty="0"/>
                        <a:t>art</a:t>
                      </a:r>
                      <a:endParaRPr kumimoji="1" lang="ja-JP" altLang="en-US" sz="1800" dirty="0"/>
                    </a:p>
                  </a:txBody>
                  <a:tcPr marL="68580" marR="68580" marT="34290" marB="34290" anchor="ctr"/>
                </a:tc>
                <a:tc>
                  <a:txBody>
                    <a:bodyPr/>
                    <a:lstStyle/>
                    <a:p>
                      <a:pPr algn="ctr"/>
                      <a:r>
                        <a:rPr kumimoji="1" lang="en-US" altLang="ja-JP" sz="1800" dirty="0"/>
                        <a:t>art</a:t>
                      </a:r>
                      <a:endParaRPr kumimoji="1" lang="ja-JP" altLang="en-US" sz="1800" dirty="0"/>
                    </a:p>
                  </a:txBody>
                  <a:tcPr marL="68580" marR="68580" marT="34290" marB="34290" anchor="ctr"/>
                </a:tc>
                <a:extLst>
                  <a:ext uri="{0D108BD9-81ED-4DB2-BD59-A6C34878D82A}">
                    <a16:rowId xmlns:a16="http://schemas.microsoft.com/office/drawing/2014/main" val="1134562895"/>
                  </a:ext>
                </a:extLst>
              </a:tr>
              <a:tr h="1890000">
                <a:tc vMerge="1">
                  <a:txBody>
                    <a:bodyPr/>
                    <a:lstStyle/>
                    <a:p>
                      <a:endParaRPr kumimoji="1" lang="ja-JP" altLang="en-US" dirty="0"/>
                    </a:p>
                  </a:txBody>
                  <a:tcPr/>
                </a:tc>
                <a:tc>
                  <a:txBody>
                    <a:bodyPr/>
                    <a:lstStyle/>
                    <a:p>
                      <a:pPr algn="ctr"/>
                      <a:r>
                        <a:rPr kumimoji="1" lang="ja-JP" altLang="en-US" sz="1800" dirty="0"/>
                        <a:t>結果</a:t>
                      </a:r>
                    </a:p>
                  </a:txBody>
                  <a:tcPr marL="68580" marR="68580" marT="34290" marB="34290" vert="eaVert"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extLst>
                  <a:ext uri="{0D108BD9-81ED-4DB2-BD59-A6C34878D82A}">
                    <a16:rowId xmlns:a16="http://schemas.microsoft.com/office/drawing/2014/main" val="2189983847"/>
                  </a:ext>
                </a:extLst>
              </a:tr>
            </a:tbl>
          </a:graphicData>
        </a:graphic>
      </p:graphicFrame>
      <p:pic>
        <p:nvPicPr>
          <p:cNvPr id="22" name="図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7286" y="4097387"/>
            <a:ext cx="1215000" cy="1215000"/>
          </a:xfrm>
          <a:prstGeom prst="rect">
            <a:avLst/>
          </a:prstGeom>
        </p:spPr>
      </p:pic>
      <p:sp>
        <p:nvSpPr>
          <p:cNvPr id="23" name="正方形/長方形 22"/>
          <p:cNvSpPr/>
          <p:nvPr/>
        </p:nvSpPr>
        <p:spPr>
          <a:xfrm>
            <a:off x="2116889" y="5303169"/>
            <a:ext cx="1524776" cy="553998"/>
          </a:xfrm>
          <a:prstGeom prst="rect">
            <a:avLst/>
          </a:prstGeom>
        </p:spPr>
        <p:txBody>
          <a:bodyPr wrap="none">
            <a:spAutoFit/>
          </a:bodyPr>
          <a:lstStyle/>
          <a:p>
            <a:r>
              <a:rPr lang="en-US" altLang="ja-JP" sz="1500" dirty="0"/>
              <a:t>art: </a:t>
            </a:r>
            <a:r>
              <a:rPr lang="ja-JP" altLang="en-US" sz="1500" dirty="0"/>
              <a:t>0.008818 </a:t>
            </a:r>
            <a:endParaRPr lang="en-US" altLang="ja-JP" sz="1500" dirty="0"/>
          </a:p>
          <a:p>
            <a:r>
              <a:rPr lang="en-US" altLang="ja-JP" sz="1500" b="1" dirty="0">
                <a:solidFill>
                  <a:srgbClr val="FF0000"/>
                </a:solidFill>
              </a:rPr>
              <a:t>illusion:</a:t>
            </a:r>
            <a:r>
              <a:rPr lang="ja-JP" altLang="en-US" sz="1500" b="1" dirty="0">
                <a:solidFill>
                  <a:srgbClr val="FF0000"/>
                </a:solidFill>
              </a:rPr>
              <a:t>0.9851</a:t>
            </a:r>
          </a:p>
        </p:txBody>
      </p:sp>
      <p:sp>
        <p:nvSpPr>
          <p:cNvPr id="25" name="正方形/長方形 24"/>
          <p:cNvSpPr/>
          <p:nvPr/>
        </p:nvSpPr>
        <p:spPr>
          <a:xfrm>
            <a:off x="4036667" y="5303169"/>
            <a:ext cx="1524776" cy="553998"/>
          </a:xfrm>
          <a:prstGeom prst="rect">
            <a:avLst/>
          </a:prstGeom>
        </p:spPr>
        <p:txBody>
          <a:bodyPr wrap="none">
            <a:spAutoFit/>
          </a:bodyPr>
          <a:lstStyle/>
          <a:p>
            <a:r>
              <a:rPr lang="en-US" altLang="ja-JP" sz="1500" dirty="0"/>
              <a:t>art: </a:t>
            </a:r>
            <a:r>
              <a:rPr lang="ja-JP" altLang="en-US" sz="1500" dirty="0"/>
              <a:t>0.1705</a:t>
            </a:r>
            <a:endParaRPr lang="en-US" altLang="ja-JP" sz="1500" dirty="0"/>
          </a:p>
          <a:p>
            <a:r>
              <a:rPr lang="en-US" altLang="ja-JP" sz="1500" b="1" dirty="0">
                <a:solidFill>
                  <a:srgbClr val="FF0000"/>
                </a:solidFill>
              </a:rPr>
              <a:t>illusion:</a:t>
            </a:r>
            <a:r>
              <a:rPr lang="ja-JP" altLang="en-US" sz="1500" b="1" dirty="0">
                <a:solidFill>
                  <a:srgbClr val="FF0000"/>
                </a:solidFill>
              </a:rPr>
              <a:t>0.8244</a:t>
            </a:r>
          </a:p>
        </p:txBody>
      </p:sp>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2874" y="4088168"/>
            <a:ext cx="1215000" cy="1215000"/>
          </a:xfrm>
          <a:prstGeom prst="rect">
            <a:avLst/>
          </a:prstGeom>
        </p:spPr>
      </p:pic>
      <p:sp>
        <p:nvSpPr>
          <p:cNvPr id="27" name="正方形/長方形 26"/>
          <p:cNvSpPr/>
          <p:nvPr/>
        </p:nvSpPr>
        <p:spPr>
          <a:xfrm>
            <a:off x="5974536" y="5303168"/>
            <a:ext cx="1695175" cy="553998"/>
          </a:xfrm>
          <a:prstGeom prst="rect">
            <a:avLst/>
          </a:prstGeom>
        </p:spPr>
        <p:txBody>
          <a:bodyPr wrap="square">
            <a:spAutoFit/>
          </a:bodyPr>
          <a:lstStyle/>
          <a:p>
            <a:r>
              <a:rPr lang="en-US" altLang="ja-JP" sz="1500" dirty="0"/>
              <a:t>art: </a:t>
            </a:r>
            <a:r>
              <a:rPr lang="ja-JP" altLang="en-US" sz="1500" dirty="0"/>
              <a:t>0.1084</a:t>
            </a:r>
            <a:endParaRPr lang="en-US" altLang="ja-JP" sz="1500" dirty="0"/>
          </a:p>
          <a:p>
            <a:r>
              <a:rPr lang="en-US" altLang="ja-JP" sz="1500" b="1" dirty="0">
                <a:solidFill>
                  <a:srgbClr val="FF0000"/>
                </a:solidFill>
              </a:rPr>
              <a:t>illusion:</a:t>
            </a:r>
            <a:r>
              <a:rPr lang="ja-JP" altLang="en-US" sz="1500" b="1" dirty="0">
                <a:solidFill>
                  <a:srgbClr val="FF0000"/>
                </a:solidFill>
              </a:rPr>
              <a:t>0.8905</a:t>
            </a:r>
          </a:p>
        </p:txBody>
      </p:sp>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7286" y="1862826"/>
            <a:ext cx="1215000" cy="1215000"/>
          </a:xfrm>
          <a:prstGeom prst="rect">
            <a:avLst/>
          </a:prstGeom>
        </p:spPr>
      </p:pic>
      <p:sp>
        <p:nvSpPr>
          <p:cNvPr id="29" name="正方形/長方形 28"/>
          <p:cNvSpPr/>
          <p:nvPr/>
        </p:nvSpPr>
        <p:spPr>
          <a:xfrm>
            <a:off x="2149543" y="3083845"/>
            <a:ext cx="1508746"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0.5242 </a:t>
            </a:r>
            <a:endParaRPr lang="en-US" altLang="ja-JP" sz="1500" b="1" dirty="0">
              <a:solidFill>
                <a:srgbClr val="FF0000"/>
              </a:solidFill>
            </a:endParaRPr>
          </a:p>
          <a:p>
            <a:r>
              <a:rPr lang="en-US" altLang="ja-JP" sz="1500" dirty="0"/>
              <a:t>illusion: </a:t>
            </a:r>
            <a:r>
              <a:rPr lang="ja-JP" altLang="en-US" sz="1500" dirty="0"/>
              <a:t>0.1536</a:t>
            </a:r>
          </a:p>
        </p:txBody>
      </p:sp>
      <p:pic>
        <p:nvPicPr>
          <p:cNvPr id="30" name="図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8193" y="1862826"/>
            <a:ext cx="1215000" cy="1215000"/>
          </a:xfrm>
          <a:prstGeom prst="rect">
            <a:avLst/>
          </a:prstGeom>
        </p:spPr>
      </p:pic>
      <p:sp>
        <p:nvSpPr>
          <p:cNvPr id="31" name="正方形/長方形 30"/>
          <p:cNvSpPr/>
          <p:nvPr/>
        </p:nvSpPr>
        <p:spPr>
          <a:xfrm>
            <a:off x="4069322" y="3083845"/>
            <a:ext cx="1723549" cy="553998"/>
          </a:xfrm>
          <a:prstGeom prst="rect">
            <a:avLst/>
          </a:prstGeom>
        </p:spPr>
        <p:txBody>
          <a:bodyPr wrap="none">
            <a:spAutoFit/>
          </a:bodyPr>
          <a:lstStyle/>
          <a:p>
            <a:r>
              <a:rPr lang="en-US" altLang="ja-JP" sz="1500" b="1" dirty="0">
                <a:solidFill>
                  <a:srgbClr val="FF0000"/>
                </a:solidFill>
              </a:rPr>
              <a:t>art:</a:t>
            </a:r>
            <a:r>
              <a:rPr lang="ja-JP" altLang="en-US" sz="1500" b="1" dirty="0">
                <a:solidFill>
                  <a:srgbClr val="FF0000"/>
                </a:solidFill>
              </a:rPr>
              <a:t> 0.9973</a:t>
            </a:r>
            <a:endParaRPr lang="en-US" altLang="ja-JP" sz="1500" b="1" dirty="0">
              <a:solidFill>
                <a:srgbClr val="FF0000"/>
              </a:solidFill>
            </a:endParaRPr>
          </a:p>
          <a:p>
            <a:r>
              <a:rPr lang="en-US" altLang="ja-JP" sz="1500" dirty="0"/>
              <a:t>illusion: </a:t>
            </a:r>
            <a:r>
              <a:rPr lang="ja-JP" altLang="en-US" sz="1500" dirty="0"/>
              <a:t>0.002699</a:t>
            </a:r>
          </a:p>
        </p:txBody>
      </p:sp>
      <p:pic>
        <p:nvPicPr>
          <p:cNvPr id="32" name="図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41379" y="1858787"/>
            <a:ext cx="1215000" cy="1215000"/>
          </a:xfrm>
          <a:prstGeom prst="rect">
            <a:avLst/>
          </a:prstGeom>
        </p:spPr>
      </p:pic>
      <p:sp>
        <p:nvSpPr>
          <p:cNvPr id="33" name="正方形/長方形 32"/>
          <p:cNvSpPr/>
          <p:nvPr/>
        </p:nvSpPr>
        <p:spPr>
          <a:xfrm>
            <a:off x="6007189" y="3075091"/>
            <a:ext cx="1508746"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0.7388</a:t>
            </a:r>
            <a:endParaRPr lang="en-US" altLang="ja-JP" sz="1500" b="1" dirty="0">
              <a:solidFill>
                <a:srgbClr val="FF0000"/>
              </a:solidFill>
            </a:endParaRPr>
          </a:p>
          <a:p>
            <a:r>
              <a:rPr lang="en-US" altLang="ja-JP" sz="1500" dirty="0"/>
              <a:t>illusion: </a:t>
            </a:r>
            <a:r>
              <a:rPr lang="ja-JP" altLang="en-US" sz="1500" dirty="0"/>
              <a:t>0.2605</a:t>
            </a:r>
          </a:p>
        </p:txBody>
      </p:sp>
    </p:spTree>
    <p:extLst>
      <p:ext uri="{BB962C8B-B14F-4D97-AF65-F5344CB8AC3E}">
        <p14:creationId xmlns:p14="http://schemas.microsoft.com/office/powerpoint/2010/main" val="30002866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コンテンツ プレースホルダー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19500" y="3048794"/>
            <a:ext cx="1905000" cy="1905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186</a:t>
            </a:fld>
            <a:endParaRPr kumimoji="1" lang="ja-JP" altLang="en-US" dirty="0"/>
          </a:p>
        </p:txBody>
      </p:sp>
      <p:graphicFrame>
        <p:nvGraphicFramePr>
          <p:cNvPr id="19" name="表 18"/>
          <p:cNvGraphicFramePr>
            <a:graphicFrameLocks noGrp="1"/>
          </p:cNvGraphicFramePr>
          <p:nvPr/>
        </p:nvGraphicFramePr>
        <p:xfrm>
          <a:off x="1256285" y="976535"/>
          <a:ext cx="6426630" cy="4914046"/>
        </p:xfrm>
        <a:graphic>
          <a:graphicData uri="http://schemas.openxmlformats.org/drawingml/2006/table">
            <a:tbl>
              <a:tblPr firstRow="1" bandRow="1">
                <a:tableStyleId>{5C22544A-7EE6-4342-B048-85BDC9FD1C3A}</a:tableStyleId>
              </a:tblPr>
              <a:tblGrid>
                <a:gridCol w="378000">
                  <a:extLst>
                    <a:ext uri="{9D8B030D-6E8A-4147-A177-3AD203B41FA5}">
                      <a16:colId xmlns:a16="http://schemas.microsoft.com/office/drawing/2014/main" val="1444403243"/>
                    </a:ext>
                  </a:extLst>
                </a:gridCol>
                <a:gridCol w="378000">
                  <a:extLst>
                    <a:ext uri="{9D8B030D-6E8A-4147-A177-3AD203B41FA5}">
                      <a16:colId xmlns:a16="http://schemas.microsoft.com/office/drawing/2014/main" val="4127742940"/>
                    </a:ext>
                  </a:extLst>
                </a:gridCol>
                <a:gridCol w="1890210">
                  <a:extLst>
                    <a:ext uri="{9D8B030D-6E8A-4147-A177-3AD203B41FA5}">
                      <a16:colId xmlns:a16="http://schemas.microsoft.com/office/drawing/2014/main" val="1189522043"/>
                    </a:ext>
                  </a:extLst>
                </a:gridCol>
                <a:gridCol w="1890210">
                  <a:extLst>
                    <a:ext uri="{9D8B030D-6E8A-4147-A177-3AD203B41FA5}">
                      <a16:colId xmlns:a16="http://schemas.microsoft.com/office/drawing/2014/main" val="3995668687"/>
                    </a:ext>
                  </a:extLst>
                </a:gridCol>
                <a:gridCol w="1890210">
                  <a:extLst>
                    <a:ext uri="{9D8B030D-6E8A-4147-A177-3AD203B41FA5}">
                      <a16:colId xmlns:a16="http://schemas.microsoft.com/office/drawing/2014/main" val="362879995"/>
                    </a:ext>
                  </a:extLst>
                </a:gridCol>
              </a:tblGrid>
              <a:tr h="378046">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tc gridSpan="3">
                  <a:txBody>
                    <a:bodyPr/>
                    <a:lstStyle/>
                    <a:p>
                      <a:pPr algn="ctr"/>
                      <a:r>
                        <a:rPr kumimoji="1" lang="ja-JP" altLang="en-US" sz="1800" dirty="0"/>
                        <a:t>似た画風</a:t>
                      </a:r>
                    </a:p>
                  </a:txBody>
                  <a:tcPr marL="68580" marR="68580" marT="34290" marB="34290" anchor="ctr"/>
                </a:tc>
                <a:tc hMerge="1">
                  <a:txBody>
                    <a:bodyPr/>
                    <a:lstStyle/>
                    <a:p>
                      <a:endParaRPr kumimoji="1" lang="ja-JP" altLang="en-US"/>
                    </a:p>
                  </a:txBody>
                  <a:tcPr/>
                </a:tc>
                <a:tc hMerge="1">
                  <a:txBody>
                    <a:bodyPr/>
                    <a:lstStyle/>
                    <a:p>
                      <a:endParaRPr kumimoji="1" lang="ja-JP" altLang="en-US" dirty="0"/>
                    </a:p>
                  </a:txBody>
                  <a:tcPr/>
                </a:tc>
                <a:extLst>
                  <a:ext uri="{0D108BD9-81ED-4DB2-BD59-A6C34878D82A}">
                    <a16:rowId xmlns:a16="http://schemas.microsoft.com/office/drawing/2014/main" val="1188970392"/>
                  </a:ext>
                </a:extLst>
              </a:tr>
              <a:tr h="378000">
                <a:tc rowSpan="2">
                  <a:txBody>
                    <a:bodyPr/>
                    <a:lstStyle/>
                    <a:p>
                      <a:pPr algn="ctr"/>
                      <a:r>
                        <a:rPr lang="ja-JP" altLang="en-US" sz="1800" dirty="0"/>
                        <a:t>正答画像</a:t>
                      </a:r>
                    </a:p>
                  </a:txBody>
                  <a:tcPr marL="68580" marR="68580" marT="34290" marB="34290" vert="eaVert" anchor="ctr"/>
                </a:tc>
                <a:tc>
                  <a:txBody>
                    <a:bodyPr/>
                    <a:lstStyle/>
                    <a:p>
                      <a:pPr algn="ctr"/>
                      <a:r>
                        <a:rPr kumimoji="1" lang="ja-JP" altLang="en-US" sz="1800" dirty="0"/>
                        <a:t>正</a:t>
                      </a:r>
                    </a:p>
                  </a:txBody>
                  <a:tcPr marL="68580" marR="68580" marT="34290" marB="34290" vert="eaVert" anchor="ctr"/>
                </a:tc>
                <a:tc>
                  <a:txBody>
                    <a:bodyPr/>
                    <a:lstStyle/>
                    <a:p>
                      <a:pPr algn="ctr"/>
                      <a:r>
                        <a:rPr kumimoji="1" lang="en-US" altLang="ja-JP" sz="1800" dirty="0"/>
                        <a:t>art</a:t>
                      </a:r>
                      <a:endParaRPr kumimoji="1" lang="ja-JP" altLang="en-US" sz="1800" dirty="0"/>
                    </a:p>
                  </a:txBody>
                  <a:tcPr marL="68580" marR="68580" marT="34290" marB="34290" anchor="ctr"/>
                </a:tc>
                <a:tc>
                  <a:txBody>
                    <a:bodyPr/>
                    <a:lstStyle/>
                    <a:p>
                      <a:pPr algn="ctr"/>
                      <a:r>
                        <a:rPr kumimoji="1" lang="en-US" altLang="ja-JP" sz="1800" dirty="0"/>
                        <a:t>art</a:t>
                      </a:r>
                      <a:endParaRPr kumimoji="1" lang="ja-JP" altLang="en-US" sz="1800" dirty="0"/>
                    </a:p>
                  </a:txBody>
                  <a:tcPr marL="68580" marR="68580" marT="34290" marB="34290" anchor="ctr"/>
                </a:tc>
                <a:tc>
                  <a:txBody>
                    <a:bodyPr/>
                    <a:lstStyle/>
                    <a:p>
                      <a:pPr algn="ctr"/>
                      <a:r>
                        <a:rPr kumimoji="1" lang="en-US" altLang="ja-JP" sz="1800" dirty="0"/>
                        <a:t>art</a:t>
                      </a:r>
                      <a:endParaRPr kumimoji="1" lang="ja-JP" altLang="en-US" sz="1800" dirty="0"/>
                    </a:p>
                  </a:txBody>
                  <a:tcPr marL="68580" marR="68580" marT="34290" marB="34290" anchor="ctr"/>
                </a:tc>
                <a:extLst>
                  <a:ext uri="{0D108BD9-81ED-4DB2-BD59-A6C34878D82A}">
                    <a16:rowId xmlns:a16="http://schemas.microsoft.com/office/drawing/2014/main" val="717532849"/>
                  </a:ext>
                </a:extLst>
              </a:tr>
              <a:tr h="1890000">
                <a:tc vMerge="1">
                  <a:txBody>
                    <a:bodyPr/>
                    <a:lstStyle/>
                    <a:p>
                      <a:endParaRPr kumimoji="1" lang="ja-JP" altLang="en-US" dirty="0"/>
                    </a:p>
                  </a:txBody>
                  <a:tcPr/>
                </a:tc>
                <a:tc>
                  <a:txBody>
                    <a:bodyPr/>
                    <a:lstStyle/>
                    <a:p>
                      <a:pPr algn="ctr"/>
                      <a:r>
                        <a:rPr kumimoji="1" lang="ja-JP" altLang="en-US" sz="1800" dirty="0"/>
                        <a:t>結果</a:t>
                      </a:r>
                    </a:p>
                  </a:txBody>
                  <a:tcPr marL="68580" marR="68580" marT="34290" marB="34290" vert="eaVert"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extLst>
                  <a:ext uri="{0D108BD9-81ED-4DB2-BD59-A6C34878D82A}">
                    <a16:rowId xmlns:a16="http://schemas.microsoft.com/office/drawing/2014/main" val="3344226951"/>
                  </a:ext>
                </a:extLst>
              </a:tr>
              <a:tr h="378000">
                <a:tc rowSpan="2">
                  <a:txBody>
                    <a:bodyPr/>
                    <a:lstStyle/>
                    <a:p>
                      <a:pPr algn="ctr"/>
                      <a:r>
                        <a:rPr kumimoji="1" lang="ja-JP" altLang="en-US" sz="1800" dirty="0"/>
                        <a:t>誤答画像</a:t>
                      </a:r>
                    </a:p>
                  </a:txBody>
                  <a:tcPr marL="68580" marR="68580" marT="34290" marB="34290" vert="eaVert" anchor="ctr"/>
                </a:tc>
                <a:tc>
                  <a:txBody>
                    <a:bodyPr/>
                    <a:lstStyle/>
                    <a:p>
                      <a:pPr algn="ctr"/>
                      <a:r>
                        <a:rPr kumimoji="1" lang="ja-JP" altLang="en-US" sz="1800" dirty="0"/>
                        <a:t>正</a:t>
                      </a:r>
                    </a:p>
                  </a:txBody>
                  <a:tcPr marL="68580" marR="68580" marT="34290" marB="34290" vert="eaVert" anchor="ctr"/>
                </a:tc>
                <a:tc>
                  <a:txBody>
                    <a:bodyPr/>
                    <a:lstStyle/>
                    <a:p>
                      <a:pPr algn="ctr"/>
                      <a:r>
                        <a:rPr kumimoji="1" lang="en-US" altLang="ja-JP" sz="1800" dirty="0"/>
                        <a:t>art</a:t>
                      </a:r>
                      <a:endParaRPr kumimoji="1" lang="ja-JP" altLang="en-US" sz="1800" dirty="0"/>
                    </a:p>
                  </a:txBody>
                  <a:tcPr marL="68580" marR="68580" marT="34290" marB="34290" anchor="ctr"/>
                </a:tc>
                <a:tc>
                  <a:txBody>
                    <a:bodyPr/>
                    <a:lstStyle/>
                    <a:p>
                      <a:pPr algn="ctr"/>
                      <a:r>
                        <a:rPr kumimoji="1" lang="en-US" altLang="ja-JP" sz="1800" dirty="0"/>
                        <a:t>art</a:t>
                      </a:r>
                      <a:endParaRPr kumimoji="1" lang="ja-JP" altLang="en-US" sz="1800" dirty="0"/>
                    </a:p>
                  </a:txBody>
                  <a:tcPr marL="68580" marR="68580" marT="34290" marB="34290" anchor="ctr"/>
                </a:tc>
                <a:tc>
                  <a:txBody>
                    <a:bodyPr/>
                    <a:lstStyle/>
                    <a:p>
                      <a:pPr algn="ctr"/>
                      <a:r>
                        <a:rPr kumimoji="1" lang="en-US" altLang="ja-JP" sz="1800" dirty="0"/>
                        <a:t>art</a:t>
                      </a:r>
                      <a:endParaRPr kumimoji="1" lang="ja-JP" altLang="en-US" sz="1800" dirty="0"/>
                    </a:p>
                  </a:txBody>
                  <a:tcPr marL="68580" marR="68580" marT="34290" marB="34290" anchor="ctr"/>
                </a:tc>
                <a:extLst>
                  <a:ext uri="{0D108BD9-81ED-4DB2-BD59-A6C34878D82A}">
                    <a16:rowId xmlns:a16="http://schemas.microsoft.com/office/drawing/2014/main" val="1134562895"/>
                  </a:ext>
                </a:extLst>
              </a:tr>
              <a:tr h="1890000">
                <a:tc vMerge="1">
                  <a:txBody>
                    <a:bodyPr/>
                    <a:lstStyle/>
                    <a:p>
                      <a:endParaRPr kumimoji="1" lang="ja-JP" altLang="en-US" dirty="0"/>
                    </a:p>
                  </a:txBody>
                  <a:tcPr/>
                </a:tc>
                <a:tc>
                  <a:txBody>
                    <a:bodyPr/>
                    <a:lstStyle/>
                    <a:p>
                      <a:pPr algn="ctr"/>
                      <a:r>
                        <a:rPr kumimoji="1" lang="ja-JP" altLang="en-US" sz="1800" dirty="0"/>
                        <a:t>結果</a:t>
                      </a:r>
                    </a:p>
                  </a:txBody>
                  <a:tcPr marL="68580" marR="68580" marT="34290" marB="34290" vert="eaVert"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extLst>
                  <a:ext uri="{0D108BD9-81ED-4DB2-BD59-A6C34878D82A}">
                    <a16:rowId xmlns:a16="http://schemas.microsoft.com/office/drawing/2014/main" val="2189983847"/>
                  </a:ext>
                </a:extLst>
              </a:tr>
            </a:tbl>
          </a:graphicData>
        </a:graphic>
      </p:graphicFrame>
      <p:pic>
        <p:nvPicPr>
          <p:cNvPr id="22" name="図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6542" y="4170384"/>
            <a:ext cx="1080000" cy="1080000"/>
          </a:xfrm>
          <a:prstGeom prst="rect">
            <a:avLst/>
          </a:prstGeom>
        </p:spPr>
      </p:pic>
      <p:sp>
        <p:nvSpPr>
          <p:cNvPr id="23" name="正方形/長方形 22"/>
          <p:cNvSpPr/>
          <p:nvPr/>
        </p:nvSpPr>
        <p:spPr>
          <a:xfrm>
            <a:off x="2126426" y="5189105"/>
            <a:ext cx="1524776" cy="553998"/>
          </a:xfrm>
          <a:prstGeom prst="rect">
            <a:avLst/>
          </a:prstGeom>
        </p:spPr>
        <p:txBody>
          <a:bodyPr wrap="none">
            <a:spAutoFit/>
          </a:bodyPr>
          <a:lstStyle/>
          <a:p>
            <a:r>
              <a:rPr lang="en-US" altLang="ja-JP" sz="1500" dirty="0"/>
              <a:t>art: </a:t>
            </a:r>
            <a:r>
              <a:rPr lang="ja-JP" altLang="en-US" sz="1500" dirty="0"/>
              <a:t>0.008818 </a:t>
            </a:r>
            <a:endParaRPr lang="en-US" altLang="ja-JP" sz="1500" dirty="0"/>
          </a:p>
          <a:p>
            <a:r>
              <a:rPr lang="en-US" altLang="ja-JP" sz="1500" b="1" dirty="0">
                <a:solidFill>
                  <a:srgbClr val="FF0000"/>
                </a:solidFill>
              </a:rPr>
              <a:t>illusion:</a:t>
            </a:r>
            <a:r>
              <a:rPr lang="ja-JP" altLang="en-US" sz="1500" b="1" dirty="0">
                <a:solidFill>
                  <a:srgbClr val="FF0000"/>
                </a:solidFill>
              </a:rPr>
              <a:t>0.9851</a:t>
            </a:r>
          </a:p>
        </p:txBody>
      </p:sp>
      <p:sp>
        <p:nvSpPr>
          <p:cNvPr id="25" name="正方形/長方形 24"/>
          <p:cNvSpPr/>
          <p:nvPr/>
        </p:nvSpPr>
        <p:spPr>
          <a:xfrm>
            <a:off x="4046204" y="5189105"/>
            <a:ext cx="1524776" cy="553998"/>
          </a:xfrm>
          <a:prstGeom prst="rect">
            <a:avLst/>
          </a:prstGeom>
        </p:spPr>
        <p:txBody>
          <a:bodyPr wrap="none">
            <a:spAutoFit/>
          </a:bodyPr>
          <a:lstStyle/>
          <a:p>
            <a:r>
              <a:rPr lang="en-US" altLang="ja-JP" sz="1500" dirty="0"/>
              <a:t>art: </a:t>
            </a:r>
            <a:r>
              <a:rPr lang="ja-JP" altLang="en-US" sz="1500" dirty="0"/>
              <a:t>0.1705</a:t>
            </a:r>
            <a:endParaRPr lang="en-US" altLang="ja-JP" sz="1500" dirty="0"/>
          </a:p>
          <a:p>
            <a:r>
              <a:rPr lang="en-US" altLang="ja-JP" sz="1500" b="1" dirty="0">
                <a:solidFill>
                  <a:srgbClr val="FF0000"/>
                </a:solidFill>
              </a:rPr>
              <a:t>illusion:</a:t>
            </a:r>
            <a:r>
              <a:rPr lang="ja-JP" altLang="en-US" sz="1500" b="1" dirty="0">
                <a:solidFill>
                  <a:srgbClr val="FF0000"/>
                </a:solidFill>
              </a:rPr>
              <a:t>0.8244</a:t>
            </a:r>
          </a:p>
        </p:txBody>
      </p:sp>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2130" y="4161166"/>
            <a:ext cx="1080000" cy="1080000"/>
          </a:xfrm>
          <a:prstGeom prst="rect">
            <a:avLst/>
          </a:prstGeom>
        </p:spPr>
      </p:pic>
      <p:sp>
        <p:nvSpPr>
          <p:cNvPr id="27" name="正方形/長方形 26"/>
          <p:cNvSpPr/>
          <p:nvPr/>
        </p:nvSpPr>
        <p:spPr>
          <a:xfrm>
            <a:off x="5984073" y="5189104"/>
            <a:ext cx="1695175" cy="553998"/>
          </a:xfrm>
          <a:prstGeom prst="rect">
            <a:avLst/>
          </a:prstGeom>
        </p:spPr>
        <p:txBody>
          <a:bodyPr wrap="square">
            <a:spAutoFit/>
          </a:bodyPr>
          <a:lstStyle/>
          <a:p>
            <a:r>
              <a:rPr lang="en-US" altLang="ja-JP" sz="1500" dirty="0"/>
              <a:t>art: </a:t>
            </a:r>
            <a:r>
              <a:rPr lang="ja-JP" altLang="en-US" sz="1500" dirty="0"/>
              <a:t>0.1084</a:t>
            </a:r>
            <a:endParaRPr lang="en-US" altLang="ja-JP" sz="1500" dirty="0"/>
          </a:p>
          <a:p>
            <a:r>
              <a:rPr lang="en-US" altLang="ja-JP" sz="1500" b="1" dirty="0">
                <a:solidFill>
                  <a:srgbClr val="FF0000"/>
                </a:solidFill>
              </a:rPr>
              <a:t>illusion:</a:t>
            </a:r>
            <a:r>
              <a:rPr lang="ja-JP" altLang="en-US" sz="1500" b="1" dirty="0">
                <a:solidFill>
                  <a:srgbClr val="FF0000"/>
                </a:solidFill>
              </a:rPr>
              <a:t>0.8905</a:t>
            </a:r>
          </a:p>
        </p:txBody>
      </p:sp>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0692" y="1938631"/>
            <a:ext cx="1080000" cy="1080000"/>
          </a:xfrm>
          <a:prstGeom prst="rect">
            <a:avLst/>
          </a:prstGeom>
        </p:spPr>
      </p:pic>
      <p:sp>
        <p:nvSpPr>
          <p:cNvPr id="29" name="正方形/長方形 28"/>
          <p:cNvSpPr/>
          <p:nvPr/>
        </p:nvSpPr>
        <p:spPr>
          <a:xfrm>
            <a:off x="2159080" y="2969782"/>
            <a:ext cx="1508746"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0.5242 </a:t>
            </a:r>
            <a:endParaRPr lang="en-US" altLang="ja-JP" sz="1500" b="1" dirty="0">
              <a:solidFill>
                <a:srgbClr val="FF0000"/>
              </a:solidFill>
            </a:endParaRPr>
          </a:p>
          <a:p>
            <a:r>
              <a:rPr lang="en-US" altLang="ja-JP" sz="1500" dirty="0"/>
              <a:t>illusion: </a:t>
            </a:r>
            <a:r>
              <a:rPr lang="ja-JP" altLang="en-US" sz="1500" dirty="0"/>
              <a:t>0.1536</a:t>
            </a:r>
          </a:p>
        </p:txBody>
      </p:sp>
      <p:pic>
        <p:nvPicPr>
          <p:cNvPr id="30" name="図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01599" y="1938631"/>
            <a:ext cx="1080000" cy="1080000"/>
          </a:xfrm>
          <a:prstGeom prst="rect">
            <a:avLst/>
          </a:prstGeom>
        </p:spPr>
      </p:pic>
      <p:sp>
        <p:nvSpPr>
          <p:cNvPr id="31" name="正方形/長方形 30"/>
          <p:cNvSpPr/>
          <p:nvPr/>
        </p:nvSpPr>
        <p:spPr>
          <a:xfrm>
            <a:off x="4078859" y="2969781"/>
            <a:ext cx="1723549" cy="553998"/>
          </a:xfrm>
          <a:prstGeom prst="rect">
            <a:avLst/>
          </a:prstGeom>
        </p:spPr>
        <p:txBody>
          <a:bodyPr wrap="none">
            <a:spAutoFit/>
          </a:bodyPr>
          <a:lstStyle/>
          <a:p>
            <a:r>
              <a:rPr lang="en-US" altLang="ja-JP" sz="1500" b="1" dirty="0">
                <a:solidFill>
                  <a:srgbClr val="FF0000"/>
                </a:solidFill>
              </a:rPr>
              <a:t>art:</a:t>
            </a:r>
            <a:r>
              <a:rPr lang="ja-JP" altLang="en-US" sz="1500" b="1" dirty="0">
                <a:solidFill>
                  <a:srgbClr val="FF0000"/>
                </a:solidFill>
              </a:rPr>
              <a:t> 0.9973</a:t>
            </a:r>
            <a:endParaRPr lang="en-US" altLang="ja-JP" sz="1500" b="1" dirty="0">
              <a:solidFill>
                <a:srgbClr val="FF0000"/>
              </a:solidFill>
            </a:endParaRPr>
          </a:p>
          <a:p>
            <a:r>
              <a:rPr lang="en-US" altLang="ja-JP" sz="1500" dirty="0"/>
              <a:t>illusion: </a:t>
            </a:r>
            <a:r>
              <a:rPr lang="ja-JP" altLang="en-US" sz="1500" dirty="0"/>
              <a:t>0.002699</a:t>
            </a:r>
          </a:p>
        </p:txBody>
      </p:sp>
      <p:pic>
        <p:nvPicPr>
          <p:cNvPr id="32" name="図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4784" y="1934592"/>
            <a:ext cx="1080000" cy="1080000"/>
          </a:xfrm>
          <a:prstGeom prst="rect">
            <a:avLst/>
          </a:prstGeom>
        </p:spPr>
      </p:pic>
      <p:sp>
        <p:nvSpPr>
          <p:cNvPr id="33" name="正方形/長方形 32"/>
          <p:cNvSpPr/>
          <p:nvPr/>
        </p:nvSpPr>
        <p:spPr>
          <a:xfrm>
            <a:off x="6016726" y="2961027"/>
            <a:ext cx="1508746"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0.7388</a:t>
            </a:r>
            <a:endParaRPr lang="en-US" altLang="ja-JP" sz="1500" b="1" dirty="0">
              <a:solidFill>
                <a:srgbClr val="FF0000"/>
              </a:solidFill>
            </a:endParaRPr>
          </a:p>
          <a:p>
            <a:r>
              <a:rPr lang="en-US" altLang="ja-JP" sz="1500" dirty="0"/>
              <a:t>illusion: </a:t>
            </a:r>
            <a:r>
              <a:rPr lang="ja-JP" altLang="en-US" sz="1500" dirty="0"/>
              <a:t>0.2605</a:t>
            </a:r>
          </a:p>
        </p:txBody>
      </p:sp>
      <p:pic>
        <p:nvPicPr>
          <p:cNvPr id="2" name="図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63885" y="1811854"/>
            <a:ext cx="1215000" cy="1215000"/>
          </a:xfrm>
          <a:prstGeom prst="rect">
            <a:avLst/>
          </a:prstGeom>
        </p:spPr>
      </p:pic>
      <p:pic>
        <p:nvPicPr>
          <p:cNvPr id="3" name="図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16777" y="1814612"/>
            <a:ext cx="1215000" cy="1215000"/>
          </a:xfrm>
          <a:prstGeom prst="rect">
            <a:avLst/>
          </a:prstGeom>
        </p:spPr>
      </p:pic>
      <p:pic>
        <p:nvPicPr>
          <p:cNvPr id="5" name="図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79361" y="1818851"/>
            <a:ext cx="1215000" cy="1215000"/>
          </a:xfrm>
          <a:prstGeom prst="rect">
            <a:avLst/>
          </a:prstGeom>
        </p:spPr>
      </p:pic>
      <p:pic>
        <p:nvPicPr>
          <p:cNvPr id="6" name="図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63885" y="4037352"/>
            <a:ext cx="1215000" cy="1215000"/>
          </a:xfrm>
          <a:prstGeom prst="rect">
            <a:avLst/>
          </a:prstGeom>
        </p:spPr>
      </p:pic>
      <p:pic>
        <p:nvPicPr>
          <p:cNvPr id="7" name="図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34099" y="4037352"/>
            <a:ext cx="1215000" cy="1215000"/>
          </a:xfrm>
          <a:prstGeom prst="rect">
            <a:avLst/>
          </a:prstGeom>
        </p:spPr>
      </p:pic>
      <p:pic>
        <p:nvPicPr>
          <p:cNvPr id="8" name="図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59068" y="4042531"/>
            <a:ext cx="1215000" cy="1215000"/>
          </a:xfrm>
          <a:prstGeom prst="rect">
            <a:avLst/>
          </a:prstGeom>
        </p:spPr>
      </p:pic>
    </p:spTree>
    <p:extLst>
      <p:ext uri="{BB962C8B-B14F-4D97-AF65-F5344CB8AC3E}">
        <p14:creationId xmlns:p14="http://schemas.microsoft.com/office/powerpoint/2010/main" val="90730812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混合行列</a:t>
            </a:r>
            <a:endParaRPr kumimoji="1" lang="ja-JP" altLang="en-US" dirty="0"/>
          </a:p>
        </p:txBody>
      </p:sp>
      <p:pic>
        <p:nvPicPr>
          <p:cNvPr id="8" name="コンテンツ プレースホルダー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862" t="10929" r="15569" b="4853"/>
          <a:stretch/>
        </p:blipFill>
        <p:spPr>
          <a:xfrm>
            <a:off x="1977040" y="1920479"/>
            <a:ext cx="4618421" cy="351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187</a:t>
            </a:fld>
            <a:endParaRPr kumimoji="1" lang="ja-JP" altLang="en-US" dirty="0"/>
          </a:p>
        </p:txBody>
      </p:sp>
      <p:sp>
        <p:nvSpPr>
          <p:cNvPr id="6" name="テキスト ボックス 5"/>
          <p:cNvSpPr txBox="1"/>
          <p:nvPr/>
        </p:nvSpPr>
        <p:spPr>
          <a:xfrm>
            <a:off x="3437875" y="5430478"/>
            <a:ext cx="1418978" cy="553998"/>
          </a:xfrm>
          <a:prstGeom prst="rect">
            <a:avLst/>
          </a:prstGeom>
          <a:noFill/>
        </p:spPr>
        <p:txBody>
          <a:bodyPr wrap="none" rtlCol="0">
            <a:spAutoFit/>
          </a:bodyPr>
          <a:lstStyle/>
          <a:p>
            <a:r>
              <a:rPr lang="en-US" altLang="ja-JP" sz="3000" dirty="0"/>
              <a:t>predict</a:t>
            </a:r>
            <a:endParaRPr lang="ja-JP" altLang="en-US" sz="3000" dirty="0"/>
          </a:p>
        </p:txBody>
      </p:sp>
      <p:sp>
        <p:nvSpPr>
          <p:cNvPr id="7" name="テキスト ボックス 6"/>
          <p:cNvSpPr txBox="1"/>
          <p:nvPr/>
        </p:nvSpPr>
        <p:spPr>
          <a:xfrm rot="10800000">
            <a:off x="1353794" y="3164356"/>
            <a:ext cx="646331" cy="804066"/>
          </a:xfrm>
          <a:prstGeom prst="rect">
            <a:avLst/>
          </a:prstGeom>
          <a:noFill/>
        </p:spPr>
        <p:txBody>
          <a:bodyPr vert="eaVert" wrap="none" rtlCol="0">
            <a:spAutoFit/>
          </a:bodyPr>
          <a:lstStyle/>
          <a:p>
            <a:r>
              <a:rPr lang="en-US" altLang="ja-JP" sz="3000" dirty="0"/>
              <a:t>true</a:t>
            </a:r>
            <a:endParaRPr lang="ja-JP" altLang="en-US" sz="3000" dirty="0"/>
          </a:p>
        </p:txBody>
      </p:sp>
    </p:spTree>
    <p:extLst>
      <p:ext uri="{BB962C8B-B14F-4D97-AF65-F5344CB8AC3E}">
        <p14:creationId xmlns:p14="http://schemas.microsoft.com/office/powerpoint/2010/main" val="11632015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混合行列</a:t>
            </a:r>
            <a:endParaRPr kumimoji="1" lang="ja-JP" altLang="en-US" dirty="0"/>
          </a:p>
        </p:txBody>
      </p:sp>
      <p:pic>
        <p:nvPicPr>
          <p:cNvPr id="8" name="コンテンツ プレースホルダー 7"/>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6862" t="10929" r="15569" b="4853"/>
          <a:stretch/>
        </p:blipFill>
        <p:spPr>
          <a:xfrm>
            <a:off x="1977040" y="1920479"/>
            <a:ext cx="4618421" cy="351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188</a:t>
            </a:fld>
            <a:endParaRPr kumimoji="1" lang="ja-JP" altLang="en-US" dirty="0"/>
          </a:p>
        </p:txBody>
      </p:sp>
      <p:sp>
        <p:nvSpPr>
          <p:cNvPr id="6" name="テキスト ボックス 5"/>
          <p:cNvSpPr txBox="1"/>
          <p:nvPr/>
        </p:nvSpPr>
        <p:spPr>
          <a:xfrm>
            <a:off x="3437875" y="5430478"/>
            <a:ext cx="1418978" cy="553998"/>
          </a:xfrm>
          <a:prstGeom prst="rect">
            <a:avLst/>
          </a:prstGeom>
          <a:noFill/>
        </p:spPr>
        <p:txBody>
          <a:bodyPr wrap="none" rtlCol="0">
            <a:spAutoFit/>
          </a:bodyPr>
          <a:lstStyle/>
          <a:p>
            <a:r>
              <a:rPr lang="en-US" altLang="ja-JP" sz="3000" dirty="0"/>
              <a:t>predict</a:t>
            </a:r>
            <a:endParaRPr lang="ja-JP" altLang="en-US" sz="3000" dirty="0"/>
          </a:p>
        </p:txBody>
      </p:sp>
      <p:sp>
        <p:nvSpPr>
          <p:cNvPr id="7" name="テキスト ボックス 6"/>
          <p:cNvSpPr txBox="1"/>
          <p:nvPr/>
        </p:nvSpPr>
        <p:spPr>
          <a:xfrm rot="10800000">
            <a:off x="1353794" y="3164356"/>
            <a:ext cx="646331" cy="804066"/>
          </a:xfrm>
          <a:prstGeom prst="rect">
            <a:avLst/>
          </a:prstGeom>
          <a:noFill/>
        </p:spPr>
        <p:txBody>
          <a:bodyPr vert="eaVert" wrap="none" rtlCol="0">
            <a:spAutoFit/>
          </a:bodyPr>
          <a:lstStyle/>
          <a:p>
            <a:r>
              <a:rPr lang="en-US" altLang="ja-JP" sz="3000" dirty="0"/>
              <a:t>true</a:t>
            </a:r>
            <a:endParaRPr lang="ja-JP" altLang="en-US" sz="3000" dirty="0"/>
          </a:p>
        </p:txBody>
      </p:sp>
      <p:sp>
        <p:nvSpPr>
          <p:cNvPr id="9" name="正方形/長方形 8"/>
          <p:cNvSpPr/>
          <p:nvPr/>
        </p:nvSpPr>
        <p:spPr>
          <a:xfrm>
            <a:off x="4767692" y="3051527"/>
            <a:ext cx="1215000" cy="105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700" dirty="0"/>
              <a:t>1</a:t>
            </a:r>
            <a:endParaRPr lang="ja-JP" altLang="en-US" sz="2700" dirty="0"/>
          </a:p>
        </p:txBody>
      </p:sp>
    </p:spTree>
    <p:extLst>
      <p:ext uri="{BB962C8B-B14F-4D97-AF65-F5344CB8AC3E}">
        <p14:creationId xmlns:p14="http://schemas.microsoft.com/office/powerpoint/2010/main" val="26228517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5900" y="1063229"/>
            <a:ext cx="5600700" cy="999866"/>
          </a:xfrm>
        </p:spPr>
        <p:txBody>
          <a:bodyPr>
            <a:normAutofit fontScale="90000"/>
          </a:bodyPr>
          <a:lstStyle/>
          <a:p>
            <a:r>
              <a:rPr lang="en-US" altLang="ja-JP" dirty="0"/>
              <a:t>human class </a:t>
            </a:r>
            <a:r>
              <a:rPr lang="ja-JP" altLang="en-US" dirty="0"/>
              <a:t>を </a:t>
            </a:r>
            <a:r>
              <a:rPr lang="en-US" altLang="ja-JP" dirty="0"/>
              <a:t>illusion class </a:t>
            </a:r>
            <a:r>
              <a:rPr lang="ja-JP" altLang="en-US" dirty="0" err="1"/>
              <a:t>と誤</a:t>
            </a:r>
            <a:r>
              <a:rPr lang="ja-JP" altLang="en-US" dirty="0"/>
              <a:t>分類した画像</a:t>
            </a:r>
            <a:endParaRPr kumimoji="1" lang="ja-JP" altLang="en-US" dirty="0"/>
          </a:p>
        </p:txBody>
      </p:sp>
      <p:pic>
        <p:nvPicPr>
          <p:cNvPr id="5" name="コンテンツ プレースホルダー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97610" y="2294874"/>
            <a:ext cx="2160000" cy="216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189</a:t>
            </a:fld>
            <a:endParaRPr kumimoji="1" lang="ja-JP" altLang="en-US" dirty="0"/>
          </a:p>
        </p:txBody>
      </p:sp>
      <p:sp>
        <p:nvSpPr>
          <p:cNvPr id="6" name="正方形/長方形 5"/>
          <p:cNvSpPr/>
          <p:nvPr/>
        </p:nvSpPr>
        <p:spPr>
          <a:xfrm>
            <a:off x="1425110" y="4548198"/>
            <a:ext cx="2862318" cy="1061829"/>
          </a:xfrm>
          <a:prstGeom prst="rect">
            <a:avLst/>
          </a:prstGeom>
        </p:spPr>
        <p:txBody>
          <a:bodyPr wrap="square">
            <a:spAutoFit/>
          </a:bodyPr>
          <a:lstStyle/>
          <a:p>
            <a:r>
              <a:rPr lang="en-US" altLang="ja-JP" sz="2100" dirty="0"/>
              <a:t>art: 0.00000003</a:t>
            </a:r>
          </a:p>
          <a:p>
            <a:r>
              <a:rPr lang="en-US" altLang="ja-JP" sz="2100" dirty="0"/>
              <a:t>human: 0.00000036 </a:t>
            </a:r>
            <a:r>
              <a:rPr lang="en-US" altLang="ja-JP" sz="2100" b="1" dirty="0">
                <a:solidFill>
                  <a:srgbClr val="FF0000"/>
                </a:solidFill>
              </a:rPr>
              <a:t>illusion: 0.9999996</a:t>
            </a:r>
            <a:endParaRPr lang="ja-JP" altLang="en-US" sz="2100" b="1" dirty="0">
              <a:solidFill>
                <a:srgbClr val="FF0000"/>
              </a:solidFill>
            </a:endParaRPr>
          </a:p>
        </p:txBody>
      </p:sp>
      <p:sp>
        <p:nvSpPr>
          <p:cNvPr id="13" name="テキスト ボックス 12"/>
          <p:cNvSpPr txBox="1"/>
          <p:nvPr/>
        </p:nvSpPr>
        <p:spPr>
          <a:xfrm>
            <a:off x="4052573" y="2564905"/>
            <a:ext cx="3847528" cy="2400657"/>
          </a:xfrm>
          <a:prstGeom prst="rect">
            <a:avLst/>
          </a:prstGeom>
          <a:noFill/>
        </p:spPr>
        <p:txBody>
          <a:bodyPr wrap="none" rtlCol="0">
            <a:spAutoFit/>
          </a:bodyPr>
          <a:lstStyle/>
          <a:p>
            <a:r>
              <a:rPr lang="ja-JP" altLang="en-US" sz="3000" dirty="0"/>
              <a:t>・赤ちゃんだから</a:t>
            </a:r>
            <a:r>
              <a:rPr lang="en-US" altLang="ja-JP" sz="3000" dirty="0"/>
              <a:t>?</a:t>
            </a:r>
          </a:p>
          <a:p>
            <a:endParaRPr lang="en-US" altLang="ja-JP" sz="3000" dirty="0"/>
          </a:p>
          <a:p>
            <a:r>
              <a:rPr lang="ja-JP" altLang="en-US" sz="3000" dirty="0"/>
              <a:t>・顔以外のもの</a:t>
            </a:r>
            <a:endParaRPr lang="en-US" altLang="ja-JP" sz="3000" dirty="0"/>
          </a:p>
          <a:p>
            <a:r>
              <a:rPr lang="en-US" altLang="ja-JP" sz="3000" dirty="0"/>
              <a:t>(</a:t>
            </a:r>
            <a:r>
              <a:rPr lang="ja-JP" altLang="en-US" sz="3000" dirty="0"/>
              <a:t>文字，人の体</a:t>
            </a:r>
            <a:r>
              <a:rPr lang="en-US" altLang="ja-JP" sz="3000" dirty="0"/>
              <a:t>)</a:t>
            </a:r>
            <a:r>
              <a:rPr lang="ja-JP" altLang="en-US" sz="3000" dirty="0"/>
              <a:t>が</a:t>
            </a:r>
            <a:endParaRPr lang="en-US" altLang="ja-JP" sz="3000" dirty="0"/>
          </a:p>
          <a:p>
            <a:r>
              <a:rPr lang="ja-JP" altLang="en-US" sz="3000" dirty="0"/>
              <a:t>映り込んでいるから</a:t>
            </a:r>
            <a:r>
              <a:rPr lang="en-US" altLang="ja-JP" sz="3000" dirty="0"/>
              <a:t>?</a:t>
            </a:r>
          </a:p>
        </p:txBody>
      </p:sp>
    </p:spTree>
    <p:extLst>
      <p:ext uri="{BB962C8B-B14F-4D97-AF65-F5344CB8AC3E}">
        <p14:creationId xmlns:p14="http://schemas.microsoft.com/office/powerpoint/2010/main" val="922700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提案手法</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19</a:t>
            </a:fld>
            <a:endParaRPr kumimoji="1" lang="ja-JP" altLang="en-US" dirty="0"/>
          </a:p>
        </p:txBody>
      </p:sp>
      <p:sp>
        <p:nvSpPr>
          <p:cNvPr id="6" name="正方形/長方形 5"/>
          <p:cNvSpPr/>
          <p:nvPr/>
        </p:nvSpPr>
        <p:spPr>
          <a:xfrm>
            <a:off x="252195" y="2205340"/>
            <a:ext cx="4320000" cy="675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000" dirty="0"/>
              <a:t>データセット作成</a:t>
            </a:r>
          </a:p>
        </p:txBody>
      </p:sp>
      <p:sp>
        <p:nvSpPr>
          <p:cNvPr id="7" name="正方形/長方形 6"/>
          <p:cNvSpPr/>
          <p:nvPr/>
        </p:nvSpPr>
        <p:spPr>
          <a:xfrm>
            <a:off x="252195" y="3479685"/>
            <a:ext cx="4320000" cy="675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000" dirty="0"/>
              <a:t>CNN </a:t>
            </a:r>
            <a:r>
              <a:rPr lang="ja-JP" altLang="en-US" sz="3000" dirty="0"/>
              <a:t>による学習</a:t>
            </a:r>
          </a:p>
        </p:txBody>
      </p:sp>
      <p:sp>
        <p:nvSpPr>
          <p:cNvPr id="8" name="正方形/長方形 7"/>
          <p:cNvSpPr/>
          <p:nvPr/>
        </p:nvSpPr>
        <p:spPr>
          <a:xfrm>
            <a:off x="252195" y="4750660"/>
            <a:ext cx="4320000" cy="675000"/>
          </a:xfrm>
          <a:prstGeom prst="rect">
            <a:avLst/>
          </a:prstGeom>
          <a:solidFill>
            <a:srgbClr val="00206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300" dirty="0"/>
              <a:t>Grad-CAM</a:t>
            </a:r>
            <a:r>
              <a:rPr lang="en-US" altLang="ja-JP" sz="3000" dirty="0"/>
              <a:t> </a:t>
            </a:r>
            <a:r>
              <a:rPr lang="ja-JP" altLang="en-US" sz="3000" dirty="0"/>
              <a:t>による解析</a:t>
            </a:r>
          </a:p>
        </p:txBody>
      </p:sp>
      <p:sp>
        <p:nvSpPr>
          <p:cNvPr id="11" name="下矢印 10"/>
          <p:cNvSpPr/>
          <p:nvPr/>
        </p:nvSpPr>
        <p:spPr>
          <a:xfrm>
            <a:off x="2305193" y="2964540"/>
            <a:ext cx="214005"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下矢印 11"/>
          <p:cNvSpPr/>
          <p:nvPr/>
        </p:nvSpPr>
        <p:spPr>
          <a:xfrm>
            <a:off x="2305193" y="4235514"/>
            <a:ext cx="214005"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角丸四角形吹き出し 12"/>
          <p:cNvSpPr/>
          <p:nvPr/>
        </p:nvSpPr>
        <p:spPr>
          <a:xfrm>
            <a:off x="4746875" y="2268163"/>
            <a:ext cx="4320000" cy="1224354"/>
          </a:xfrm>
          <a:prstGeom prst="wedgeRoundRectCallout">
            <a:avLst>
              <a:gd name="adj1" fmla="val -52365"/>
              <a:gd name="adj2" fmla="val 73720"/>
              <a:gd name="adj3" fmla="val 16667"/>
            </a:avLst>
          </a:prstGeom>
          <a:solidFill>
            <a:schemeClr val="accent1">
              <a:lumMod val="40000"/>
              <a:lumOff val="60000"/>
            </a:schemeClr>
          </a:solidFill>
          <a:ln>
            <a:solidFill>
              <a:srgbClr val="FE86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・多義図形か一義図形か？</a:t>
            </a:r>
            <a:endParaRPr lang="en-US" altLang="ja-JP" sz="2400" dirty="0">
              <a:solidFill>
                <a:schemeClr val="tx1"/>
              </a:solidFill>
            </a:endParaRPr>
          </a:p>
          <a:p>
            <a:pPr algn="ctr"/>
            <a:r>
              <a:rPr lang="ja-JP" altLang="en-US" sz="2400" dirty="0">
                <a:solidFill>
                  <a:schemeClr val="tx1"/>
                </a:solidFill>
              </a:rPr>
              <a:t>・多義図形内に何が描かれているか？</a:t>
            </a:r>
            <a:endParaRPr lang="en-US" altLang="ja-JP" sz="2400" dirty="0">
              <a:solidFill>
                <a:schemeClr val="tx1"/>
              </a:solidFill>
            </a:endParaRPr>
          </a:p>
        </p:txBody>
      </p:sp>
      <p:sp>
        <p:nvSpPr>
          <p:cNvPr id="15" name="角丸四角形吹き出し 14"/>
          <p:cNvSpPr/>
          <p:nvPr/>
        </p:nvSpPr>
        <p:spPr>
          <a:xfrm>
            <a:off x="4746875" y="3932750"/>
            <a:ext cx="4320000" cy="1037576"/>
          </a:xfrm>
          <a:prstGeom prst="wedgeRoundRectCallout">
            <a:avLst>
              <a:gd name="adj1" fmla="val -52365"/>
              <a:gd name="adj2" fmla="val 73720"/>
              <a:gd name="adj3" fmla="val 16667"/>
            </a:avLst>
          </a:prstGeom>
          <a:solidFill>
            <a:schemeClr val="accent1">
              <a:lumMod val="40000"/>
              <a:lumOff val="60000"/>
            </a:schemeClr>
          </a:solidFill>
          <a:ln>
            <a:solidFill>
              <a:srgbClr val="FE86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CNN</a:t>
            </a:r>
            <a:r>
              <a:rPr lang="ja-JP" altLang="en-US" sz="2400" dirty="0">
                <a:solidFill>
                  <a:schemeClr val="tx1"/>
                </a:solidFill>
              </a:rPr>
              <a:t> の判断根拠</a:t>
            </a:r>
            <a:endParaRPr lang="en-US" altLang="ja-JP" sz="2400" dirty="0">
              <a:solidFill>
                <a:schemeClr val="tx1"/>
              </a:solidFill>
            </a:endParaRPr>
          </a:p>
          <a:p>
            <a:pPr algn="ctr"/>
            <a:r>
              <a:rPr lang="ja-JP" altLang="en-US" sz="2400" dirty="0">
                <a:solidFill>
                  <a:schemeClr val="tx1"/>
                </a:solidFill>
              </a:rPr>
              <a:t>の解析</a:t>
            </a:r>
            <a:endParaRPr lang="en-US" altLang="ja-JP" sz="2400" dirty="0">
              <a:solidFill>
                <a:schemeClr val="tx1"/>
              </a:solidFill>
            </a:endParaRPr>
          </a:p>
        </p:txBody>
      </p:sp>
    </p:spTree>
    <p:extLst>
      <p:ext uri="{BB962C8B-B14F-4D97-AF65-F5344CB8AC3E}">
        <p14:creationId xmlns:p14="http://schemas.microsoft.com/office/powerpoint/2010/main" val="38718617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表 13"/>
          <p:cNvGraphicFramePr>
            <a:graphicFrameLocks noGrp="1"/>
          </p:cNvGraphicFramePr>
          <p:nvPr/>
        </p:nvGraphicFramePr>
        <p:xfrm>
          <a:off x="1533853" y="1592796"/>
          <a:ext cx="5866055" cy="4004351"/>
        </p:xfrm>
        <a:graphic>
          <a:graphicData uri="http://schemas.openxmlformats.org/drawingml/2006/table">
            <a:tbl>
              <a:tblPr firstRow="1" bandRow="1">
                <a:tableStyleId>{5C22544A-7EE6-4342-B048-85BDC9FD1C3A}</a:tableStyleId>
              </a:tblPr>
              <a:tblGrid>
                <a:gridCol w="2247653">
                  <a:extLst>
                    <a:ext uri="{9D8B030D-6E8A-4147-A177-3AD203B41FA5}">
                      <a16:colId xmlns:a16="http://schemas.microsoft.com/office/drawing/2014/main" val="3661654427"/>
                    </a:ext>
                  </a:extLst>
                </a:gridCol>
                <a:gridCol w="3618402">
                  <a:extLst>
                    <a:ext uri="{9D8B030D-6E8A-4147-A177-3AD203B41FA5}">
                      <a16:colId xmlns:a16="http://schemas.microsoft.com/office/drawing/2014/main" val="1076107457"/>
                    </a:ext>
                  </a:extLst>
                </a:gridCol>
              </a:tblGrid>
              <a:tr h="391292">
                <a:tc>
                  <a:txBody>
                    <a:bodyPr/>
                    <a:lstStyle/>
                    <a:p>
                      <a:pPr algn="ctr"/>
                      <a:r>
                        <a:rPr kumimoji="1" lang="ja-JP" altLang="en-US" sz="1800" dirty="0"/>
                        <a:t>誤答画像</a:t>
                      </a:r>
                      <a:endParaRPr kumimoji="1" lang="ja-JP" altLang="en-US" sz="1800" b="1" dirty="0"/>
                    </a:p>
                  </a:txBody>
                  <a:tcPr marL="68580" marR="68580" marT="34290" marB="34290" anchor="ctr"/>
                </a:tc>
                <a:tc>
                  <a:txBody>
                    <a:bodyPr/>
                    <a:lstStyle/>
                    <a:p>
                      <a:pPr algn="ctr"/>
                      <a:r>
                        <a:rPr kumimoji="1" lang="ja-JP" altLang="en-US" sz="1800" dirty="0"/>
                        <a:t>正答画像</a:t>
                      </a:r>
                      <a:endParaRPr kumimoji="1" lang="ja-JP" altLang="en-US" sz="1800" b="1" dirty="0"/>
                    </a:p>
                  </a:txBody>
                  <a:tcPr marL="68580" marR="68580" marT="34290" marB="34290" anchor="ctr"/>
                </a:tc>
                <a:extLst>
                  <a:ext uri="{0D108BD9-81ED-4DB2-BD59-A6C34878D82A}">
                    <a16:rowId xmlns:a16="http://schemas.microsoft.com/office/drawing/2014/main" val="2537846672"/>
                  </a:ext>
                </a:extLst>
              </a:tr>
              <a:tr h="3613059">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3224198273"/>
                  </a:ext>
                </a:extLst>
              </a:tr>
            </a:tbl>
          </a:graphicData>
        </a:graphic>
      </p:graphicFrame>
      <p:pic>
        <p:nvPicPr>
          <p:cNvPr id="5" name="コンテンツ プレースホルダー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26253" y="2528892"/>
            <a:ext cx="1755000" cy="1755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190</a:t>
            </a:fld>
            <a:endParaRPr kumimoji="1" lang="ja-JP" altLang="en-US" dirty="0"/>
          </a:p>
        </p:txBody>
      </p:sp>
      <p:sp>
        <p:nvSpPr>
          <p:cNvPr id="6" name="正方形/長方形 5"/>
          <p:cNvSpPr/>
          <p:nvPr/>
        </p:nvSpPr>
        <p:spPr>
          <a:xfrm>
            <a:off x="1533852" y="4267474"/>
            <a:ext cx="2346685" cy="646331"/>
          </a:xfrm>
          <a:prstGeom prst="rect">
            <a:avLst/>
          </a:prstGeom>
        </p:spPr>
        <p:txBody>
          <a:bodyPr wrap="square">
            <a:spAutoFit/>
          </a:bodyPr>
          <a:lstStyle/>
          <a:p>
            <a:r>
              <a:rPr lang="ja-JP" altLang="en-US" b="1" dirty="0">
                <a:solidFill>
                  <a:srgbClr val="0070C0"/>
                </a:solidFill>
              </a:rPr>
              <a:t>正解ラベル：</a:t>
            </a:r>
            <a:r>
              <a:rPr lang="en-US" altLang="ja-JP" b="1" dirty="0">
                <a:solidFill>
                  <a:srgbClr val="0070C0"/>
                </a:solidFill>
              </a:rPr>
              <a:t>human</a:t>
            </a:r>
          </a:p>
          <a:p>
            <a:r>
              <a:rPr lang="en-US" altLang="ja-JP" b="1" dirty="0">
                <a:solidFill>
                  <a:srgbClr val="FF0000"/>
                </a:solidFill>
              </a:rPr>
              <a:t>illusion: 0.9999</a:t>
            </a:r>
            <a:endParaRPr lang="ja-JP" altLang="en-US" b="1" dirty="0">
              <a:solidFill>
                <a:srgbClr val="FF0000"/>
              </a:solidFill>
            </a:endParaRP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979" y="2156942"/>
            <a:ext cx="1215000" cy="1215000"/>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7349" y="3178124"/>
            <a:ext cx="1215000" cy="1215000"/>
          </a:xfrm>
          <a:prstGeom prst="rect">
            <a:avLst/>
          </a:prstGeom>
        </p:spPr>
      </p:pic>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8979" y="4210269"/>
            <a:ext cx="1215000" cy="1215000"/>
          </a:xfrm>
          <a:prstGeom prst="rect">
            <a:avLst/>
          </a:prstGeom>
        </p:spPr>
      </p:pic>
      <p:sp>
        <p:nvSpPr>
          <p:cNvPr id="9" name="正方形/長方形 8"/>
          <p:cNvSpPr/>
          <p:nvPr/>
        </p:nvSpPr>
        <p:spPr>
          <a:xfrm>
            <a:off x="5080831" y="2591318"/>
            <a:ext cx="1841879" cy="369332"/>
          </a:xfrm>
          <a:prstGeom prst="rect">
            <a:avLst/>
          </a:prstGeom>
        </p:spPr>
        <p:txBody>
          <a:bodyPr wrap="square">
            <a:spAutoFit/>
          </a:bodyPr>
          <a:lstStyle/>
          <a:p>
            <a:r>
              <a:rPr lang="en-US" altLang="ja-JP" b="1" dirty="0">
                <a:solidFill>
                  <a:srgbClr val="FF0000"/>
                </a:solidFill>
              </a:rPr>
              <a:t>human: </a:t>
            </a:r>
            <a:r>
              <a:rPr lang="ja-JP" altLang="en-US" b="1" dirty="0">
                <a:solidFill>
                  <a:srgbClr val="FF0000"/>
                </a:solidFill>
              </a:rPr>
              <a:t>1</a:t>
            </a:r>
            <a:endParaRPr lang="en-US" altLang="ja-JP" b="1" dirty="0">
              <a:solidFill>
                <a:srgbClr val="FF0000"/>
              </a:solidFill>
            </a:endParaRPr>
          </a:p>
        </p:txBody>
      </p:sp>
      <p:sp>
        <p:nvSpPr>
          <p:cNvPr id="10" name="正方形/長方形 9"/>
          <p:cNvSpPr/>
          <p:nvPr/>
        </p:nvSpPr>
        <p:spPr>
          <a:xfrm>
            <a:off x="4245960" y="3612500"/>
            <a:ext cx="2685586" cy="369332"/>
          </a:xfrm>
          <a:prstGeom prst="rect">
            <a:avLst/>
          </a:prstGeom>
        </p:spPr>
        <p:txBody>
          <a:bodyPr wrap="square">
            <a:spAutoFit/>
          </a:bodyPr>
          <a:lstStyle/>
          <a:p>
            <a:r>
              <a:rPr lang="en-US" altLang="ja-JP" b="1" dirty="0">
                <a:solidFill>
                  <a:srgbClr val="FF0000"/>
                </a:solidFill>
              </a:rPr>
              <a:t>human: </a:t>
            </a:r>
            <a:r>
              <a:rPr lang="ja-JP" altLang="en-US" b="1" dirty="0">
                <a:solidFill>
                  <a:srgbClr val="FF0000"/>
                </a:solidFill>
              </a:rPr>
              <a:t>0.9999</a:t>
            </a:r>
            <a:endParaRPr lang="en-US" altLang="ja-JP" b="1" dirty="0">
              <a:solidFill>
                <a:srgbClr val="FF0000"/>
              </a:solidFill>
            </a:endParaRPr>
          </a:p>
        </p:txBody>
      </p:sp>
      <p:sp>
        <p:nvSpPr>
          <p:cNvPr id="11" name="正方形/長方形 10"/>
          <p:cNvSpPr/>
          <p:nvPr/>
        </p:nvSpPr>
        <p:spPr>
          <a:xfrm>
            <a:off x="5080831" y="4644645"/>
            <a:ext cx="2318027" cy="369332"/>
          </a:xfrm>
          <a:prstGeom prst="rect">
            <a:avLst/>
          </a:prstGeom>
        </p:spPr>
        <p:txBody>
          <a:bodyPr wrap="square">
            <a:spAutoFit/>
          </a:bodyPr>
          <a:lstStyle/>
          <a:p>
            <a:r>
              <a:rPr lang="en-US" altLang="ja-JP" b="1" dirty="0">
                <a:solidFill>
                  <a:srgbClr val="FF0000"/>
                </a:solidFill>
              </a:rPr>
              <a:t>human: </a:t>
            </a:r>
            <a:r>
              <a:rPr lang="ja-JP" altLang="en-US" b="1" dirty="0">
                <a:solidFill>
                  <a:srgbClr val="FF0000"/>
                </a:solidFill>
              </a:rPr>
              <a:t>0.9999 </a:t>
            </a:r>
            <a:endParaRPr lang="en-US" altLang="ja-JP" b="1" dirty="0">
              <a:solidFill>
                <a:srgbClr val="FF0000"/>
              </a:solidFill>
            </a:endParaRPr>
          </a:p>
        </p:txBody>
      </p:sp>
    </p:spTree>
    <p:extLst>
      <p:ext uri="{BB962C8B-B14F-4D97-AF65-F5344CB8AC3E}">
        <p14:creationId xmlns:p14="http://schemas.microsoft.com/office/powerpoint/2010/main" val="15986065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表 13"/>
          <p:cNvGraphicFramePr>
            <a:graphicFrameLocks noGrp="1"/>
          </p:cNvGraphicFramePr>
          <p:nvPr/>
        </p:nvGraphicFramePr>
        <p:xfrm>
          <a:off x="1533853" y="1592796"/>
          <a:ext cx="5866055" cy="4004351"/>
        </p:xfrm>
        <a:graphic>
          <a:graphicData uri="http://schemas.openxmlformats.org/drawingml/2006/table">
            <a:tbl>
              <a:tblPr firstRow="1" bandRow="1">
                <a:tableStyleId>{5C22544A-7EE6-4342-B048-85BDC9FD1C3A}</a:tableStyleId>
              </a:tblPr>
              <a:tblGrid>
                <a:gridCol w="2247653">
                  <a:extLst>
                    <a:ext uri="{9D8B030D-6E8A-4147-A177-3AD203B41FA5}">
                      <a16:colId xmlns:a16="http://schemas.microsoft.com/office/drawing/2014/main" val="3661654427"/>
                    </a:ext>
                  </a:extLst>
                </a:gridCol>
                <a:gridCol w="3618402">
                  <a:extLst>
                    <a:ext uri="{9D8B030D-6E8A-4147-A177-3AD203B41FA5}">
                      <a16:colId xmlns:a16="http://schemas.microsoft.com/office/drawing/2014/main" val="1076107457"/>
                    </a:ext>
                  </a:extLst>
                </a:gridCol>
              </a:tblGrid>
              <a:tr h="391292">
                <a:tc>
                  <a:txBody>
                    <a:bodyPr/>
                    <a:lstStyle/>
                    <a:p>
                      <a:pPr algn="ctr"/>
                      <a:r>
                        <a:rPr kumimoji="1" lang="ja-JP" altLang="en-US" sz="1800" dirty="0"/>
                        <a:t>誤答画像</a:t>
                      </a:r>
                      <a:endParaRPr kumimoji="1" lang="ja-JP" altLang="en-US" sz="1800" b="1" dirty="0"/>
                    </a:p>
                  </a:txBody>
                  <a:tcPr marL="68580" marR="68580" marT="34290" marB="34290" anchor="ctr"/>
                </a:tc>
                <a:tc>
                  <a:txBody>
                    <a:bodyPr/>
                    <a:lstStyle/>
                    <a:p>
                      <a:pPr algn="ctr"/>
                      <a:r>
                        <a:rPr kumimoji="1" lang="ja-JP" altLang="en-US" sz="1800" dirty="0"/>
                        <a:t>正答画像</a:t>
                      </a:r>
                      <a:endParaRPr kumimoji="1" lang="ja-JP" altLang="en-US" sz="1800" b="1" dirty="0"/>
                    </a:p>
                  </a:txBody>
                  <a:tcPr marL="68580" marR="68580" marT="34290" marB="34290" anchor="ctr"/>
                </a:tc>
                <a:extLst>
                  <a:ext uri="{0D108BD9-81ED-4DB2-BD59-A6C34878D82A}">
                    <a16:rowId xmlns:a16="http://schemas.microsoft.com/office/drawing/2014/main" val="2537846672"/>
                  </a:ext>
                </a:extLst>
              </a:tr>
              <a:tr h="3613059">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3224198273"/>
                  </a:ext>
                </a:extLst>
              </a:tr>
            </a:tbl>
          </a:graphicData>
        </a:graphic>
      </p:graphicFrame>
      <p:pic>
        <p:nvPicPr>
          <p:cNvPr id="5" name="コンテンツ プレースホルダー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26253" y="2528892"/>
            <a:ext cx="1755000" cy="1755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191</a:t>
            </a:fld>
            <a:endParaRPr kumimoji="1" lang="ja-JP" altLang="en-US" dirty="0"/>
          </a:p>
        </p:txBody>
      </p:sp>
      <p:sp>
        <p:nvSpPr>
          <p:cNvPr id="6" name="正方形/長方形 5"/>
          <p:cNvSpPr/>
          <p:nvPr/>
        </p:nvSpPr>
        <p:spPr>
          <a:xfrm>
            <a:off x="1533852" y="4267474"/>
            <a:ext cx="2346685" cy="646331"/>
          </a:xfrm>
          <a:prstGeom prst="rect">
            <a:avLst/>
          </a:prstGeom>
        </p:spPr>
        <p:txBody>
          <a:bodyPr wrap="square">
            <a:spAutoFit/>
          </a:bodyPr>
          <a:lstStyle/>
          <a:p>
            <a:r>
              <a:rPr lang="ja-JP" altLang="en-US" b="1" dirty="0">
                <a:solidFill>
                  <a:srgbClr val="0070C0"/>
                </a:solidFill>
              </a:rPr>
              <a:t>正解ラベル：</a:t>
            </a:r>
            <a:r>
              <a:rPr lang="en-US" altLang="ja-JP" b="1" dirty="0">
                <a:solidFill>
                  <a:srgbClr val="0070C0"/>
                </a:solidFill>
              </a:rPr>
              <a:t>human</a:t>
            </a:r>
          </a:p>
          <a:p>
            <a:r>
              <a:rPr lang="en-US" altLang="ja-JP" b="1" dirty="0">
                <a:solidFill>
                  <a:srgbClr val="FF0000"/>
                </a:solidFill>
              </a:rPr>
              <a:t>illusion: 0.9999</a:t>
            </a:r>
            <a:endParaRPr lang="ja-JP" altLang="en-US" b="1" dirty="0">
              <a:solidFill>
                <a:srgbClr val="FF0000"/>
              </a:solidFill>
            </a:endParaRP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979" y="2156942"/>
            <a:ext cx="1215000" cy="1215000"/>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7349" y="3178124"/>
            <a:ext cx="1215000" cy="1215000"/>
          </a:xfrm>
          <a:prstGeom prst="rect">
            <a:avLst/>
          </a:prstGeom>
        </p:spPr>
      </p:pic>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8979" y="4210269"/>
            <a:ext cx="1215000" cy="1215000"/>
          </a:xfrm>
          <a:prstGeom prst="rect">
            <a:avLst/>
          </a:prstGeom>
        </p:spPr>
      </p:pic>
      <p:sp>
        <p:nvSpPr>
          <p:cNvPr id="9" name="正方形/長方形 8"/>
          <p:cNvSpPr/>
          <p:nvPr/>
        </p:nvSpPr>
        <p:spPr>
          <a:xfrm>
            <a:off x="5080831" y="2591318"/>
            <a:ext cx="1841879" cy="369332"/>
          </a:xfrm>
          <a:prstGeom prst="rect">
            <a:avLst/>
          </a:prstGeom>
        </p:spPr>
        <p:txBody>
          <a:bodyPr wrap="square">
            <a:spAutoFit/>
          </a:bodyPr>
          <a:lstStyle/>
          <a:p>
            <a:r>
              <a:rPr lang="en-US" altLang="ja-JP" b="1" dirty="0">
                <a:solidFill>
                  <a:srgbClr val="FF0000"/>
                </a:solidFill>
              </a:rPr>
              <a:t>human: </a:t>
            </a:r>
            <a:r>
              <a:rPr lang="ja-JP" altLang="en-US" b="1" dirty="0">
                <a:solidFill>
                  <a:srgbClr val="FF0000"/>
                </a:solidFill>
              </a:rPr>
              <a:t>1</a:t>
            </a:r>
            <a:endParaRPr lang="en-US" altLang="ja-JP" b="1" dirty="0">
              <a:solidFill>
                <a:srgbClr val="FF0000"/>
              </a:solidFill>
            </a:endParaRPr>
          </a:p>
        </p:txBody>
      </p:sp>
      <p:sp>
        <p:nvSpPr>
          <p:cNvPr id="10" name="正方形/長方形 9"/>
          <p:cNvSpPr/>
          <p:nvPr/>
        </p:nvSpPr>
        <p:spPr>
          <a:xfrm>
            <a:off x="4245960" y="3612500"/>
            <a:ext cx="2685586" cy="369332"/>
          </a:xfrm>
          <a:prstGeom prst="rect">
            <a:avLst/>
          </a:prstGeom>
        </p:spPr>
        <p:txBody>
          <a:bodyPr wrap="square">
            <a:spAutoFit/>
          </a:bodyPr>
          <a:lstStyle/>
          <a:p>
            <a:r>
              <a:rPr lang="en-US" altLang="ja-JP" b="1" dirty="0">
                <a:solidFill>
                  <a:srgbClr val="FF0000"/>
                </a:solidFill>
              </a:rPr>
              <a:t>human: </a:t>
            </a:r>
            <a:r>
              <a:rPr lang="ja-JP" altLang="en-US" b="1" dirty="0">
                <a:solidFill>
                  <a:srgbClr val="FF0000"/>
                </a:solidFill>
              </a:rPr>
              <a:t>0.9999</a:t>
            </a:r>
            <a:endParaRPr lang="en-US" altLang="ja-JP" b="1" dirty="0">
              <a:solidFill>
                <a:srgbClr val="FF0000"/>
              </a:solidFill>
            </a:endParaRPr>
          </a:p>
        </p:txBody>
      </p:sp>
      <p:sp>
        <p:nvSpPr>
          <p:cNvPr id="11" name="正方形/長方形 10"/>
          <p:cNvSpPr/>
          <p:nvPr/>
        </p:nvSpPr>
        <p:spPr>
          <a:xfrm>
            <a:off x="5080831" y="4644645"/>
            <a:ext cx="2318027" cy="369332"/>
          </a:xfrm>
          <a:prstGeom prst="rect">
            <a:avLst/>
          </a:prstGeom>
        </p:spPr>
        <p:txBody>
          <a:bodyPr wrap="square">
            <a:spAutoFit/>
          </a:bodyPr>
          <a:lstStyle/>
          <a:p>
            <a:r>
              <a:rPr lang="en-US" altLang="ja-JP" b="1" dirty="0">
                <a:solidFill>
                  <a:srgbClr val="FF0000"/>
                </a:solidFill>
              </a:rPr>
              <a:t>human: </a:t>
            </a:r>
            <a:r>
              <a:rPr lang="ja-JP" altLang="en-US" b="1" dirty="0">
                <a:solidFill>
                  <a:srgbClr val="FF0000"/>
                </a:solidFill>
              </a:rPr>
              <a:t>0.9999 </a:t>
            </a:r>
            <a:endParaRPr lang="en-US" altLang="ja-JP" b="1" dirty="0">
              <a:solidFill>
                <a:srgbClr val="FF0000"/>
              </a:solidFill>
            </a:endParaRPr>
          </a:p>
        </p:txBody>
      </p:sp>
      <p:pic>
        <p:nvPicPr>
          <p:cNvPr id="2" name="図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6253" y="2528892"/>
            <a:ext cx="1755000" cy="1755000"/>
          </a:xfrm>
          <a:prstGeom prst="rect">
            <a:avLst/>
          </a:prstGeom>
        </p:spPr>
      </p:pic>
      <p:pic>
        <p:nvPicPr>
          <p:cNvPr id="12" name="図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59379" y="2156941"/>
            <a:ext cx="1215000" cy="1215000"/>
          </a:xfrm>
          <a:prstGeom prst="rect">
            <a:avLst/>
          </a:prstGeom>
        </p:spPr>
      </p:pic>
      <p:pic>
        <p:nvPicPr>
          <p:cNvPr id="13" name="図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89735" y="3178124"/>
            <a:ext cx="1215000" cy="1215000"/>
          </a:xfrm>
          <a:prstGeom prst="rect">
            <a:avLst/>
          </a:prstGeom>
        </p:spPr>
      </p:pic>
      <p:pic>
        <p:nvPicPr>
          <p:cNvPr id="15" name="図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0536" y="4222412"/>
            <a:ext cx="1215000" cy="1215000"/>
          </a:xfrm>
          <a:prstGeom prst="rect">
            <a:avLst/>
          </a:prstGeom>
        </p:spPr>
      </p:pic>
    </p:spTree>
    <p:extLst>
      <p:ext uri="{BB962C8B-B14F-4D97-AF65-F5344CB8AC3E}">
        <p14:creationId xmlns:p14="http://schemas.microsoft.com/office/powerpoint/2010/main" val="405901923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混合行列</a:t>
            </a:r>
            <a:endParaRPr kumimoji="1" lang="ja-JP" altLang="en-US" dirty="0"/>
          </a:p>
        </p:txBody>
      </p:sp>
      <p:pic>
        <p:nvPicPr>
          <p:cNvPr id="8" name="コンテンツ プレースホルダー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862" t="10929" r="15569" b="4853"/>
          <a:stretch/>
        </p:blipFill>
        <p:spPr>
          <a:xfrm>
            <a:off x="1977040" y="1920479"/>
            <a:ext cx="4618421" cy="351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192</a:t>
            </a:fld>
            <a:endParaRPr kumimoji="1" lang="ja-JP" altLang="en-US" dirty="0"/>
          </a:p>
        </p:txBody>
      </p:sp>
      <p:sp>
        <p:nvSpPr>
          <p:cNvPr id="6" name="テキスト ボックス 5"/>
          <p:cNvSpPr txBox="1"/>
          <p:nvPr/>
        </p:nvSpPr>
        <p:spPr>
          <a:xfrm>
            <a:off x="3437875" y="5430478"/>
            <a:ext cx="1418978" cy="553998"/>
          </a:xfrm>
          <a:prstGeom prst="rect">
            <a:avLst/>
          </a:prstGeom>
          <a:noFill/>
        </p:spPr>
        <p:txBody>
          <a:bodyPr wrap="none" rtlCol="0">
            <a:spAutoFit/>
          </a:bodyPr>
          <a:lstStyle/>
          <a:p>
            <a:r>
              <a:rPr lang="en-US" altLang="ja-JP" sz="3000" dirty="0"/>
              <a:t>predict</a:t>
            </a:r>
            <a:endParaRPr lang="ja-JP" altLang="en-US" sz="3000" dirty="0"/>
          </a:p>
        </p:txBody>
      </p:sp>
      <p:sp>
        <p:nvSpPr>
          <p:cNvPr id="7" name="テキスト ボックス 6"/>
          <p:cNvSpPr txBox="1"/>
          <p:nvPr/>
        </p:nvSpPr>
        <p:spPr>
          <a:xfrm rot="10800000">
            <a:off x="1353794" y="3164356"/>
            <a:ext cx="646331" cy="804066"/>
          </a:xfrm>
          <a:prstGeom prst="rect">
            <a:avLst/>
          </a:prstGeom>
          <a:noFill/>
        </p:spPr>
        <p:txBody>
          <a:bodyPr vert="eaVert" wrap="none" rtlCol="0">
            <a:spAutoFit/>
          </a:bodyPr>
          <a:lstStyle/>
          <a:p>
            <a:r>
              <a:rPr lang="en-US" altLang="ja-JP" sz="3000" dirty="0"/>
              <a:t>true</a:t>
            </a:r>
            <a:endParaRPr lang="ja-JP" altLang="en-US" sz="3000" dirty="0"/>
          </a:p>
        </p:txBody>
      </p:sp>
    </p:spTree>
    <p:extLst>
      <p:ext uri="{BB962C8B-B14F-4D97-AF65-F5344CB8AC3E}">
        <p14:creationId xmlns:p14="http://schemas.microsoft.com/office/powerpoint/2010/main" val="15667007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混合行列</a:t>
            </a:r>
            <a:endParaRPr kumimoji="1" lang="ja-JP" altLang="en-US" dirty="0"/>
          </a:p>
        </p:txBody>
      </p:sp>
      <p:pic>
        <p:nvPicPr>
          <p:cNvPr id="8" name="コンテンツ プレースホルダー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862" t="10929" r="15569" b="4853"/>
          <a:stretch/>
        </p:blipFill>
        <p:spPr>
          <a:xfrm>
            <a:off x="1977040" y="1920479"/>
            <a:ext cx="4618421" cy="351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193</a:t>
            </a:fld>
            <a:endParaRPr kumimoji="1" lang="ja-JP" altLang="en-US" dirty="0"/>
          </a:p>
        </p:txBody>
      </p:sp>
      <p:sp>
        <p:nvSpPr>
          <p:cNvPr id="6" name="テキスト ボックス 5"/>
          <p:cNvSpPr txBox="1"/>
          <p:nvPr/>
        </p:nvSpPr>
        <p:spPr>
          <a:xfrm>
            <a:off x="3437875" y="5430478"/>
            <a:ext cx="1418978" cy="553998"/>
          </a:xfrm>
          <a:prstGeom prst="rect">
            <a:avLst/>
          </a:prstGeom>
          <a:noFill/>
        </p:spPr>
        <p:txBody>
          <a:bodyPr wrap="none" rtlCol="0">
            <a:spAutoFit/>
          </a:bodyPr>
          <a:lstStyle/>
          <a:p>
            <a:r>
              <a:rPr lang="en-US" altLang="ja-JP" sz="3000" dirty="0"/>
              <a:t>predict</a:t>
            </a:r>
            <a:endParaRPr lang="ja-JP" altLang="en-US" sz="3000" dirty="0"/>
          </a:p>
        </p:txBody>
      </p:sp>
      <p:sp>
        <p:nvSpPr>
          <p:cNvPr id="7" name="テキスト ボックス 6"/>
          <p:cNvSpPr txBox="1"/>
          <p:nvPr/>
        </p:nvSpPr>
        <p:spPr>
          <a:xfrm rot="10800000">
            <a:off x="1353794" y="3164356"/>
            <a:ext cx="646331" cy="804066"/>
          </a:xfrm>
          <a:prstGeom prst="rect">
            <a:avLst/>
          </a:prstGeom>
          <a:noFill/>
        </p:spPr>
        <p:txBody>
          <a:bodyPr vert="eaVert" wrap="none" rtlCol="0">
            <a:spAutoFit/>
          </a:bodyPr>
          <a:lstStyle/>
          <a:p>
            <a:r>
              <a:rPr lang="en-US" altLang="ja-JP" sz="3000" dirty="0"/>
              <a:t>true</a:t>
            </a:r>
            <a:endParaRPr lang="ja-JP" altLang="en-US" sz="3000" dirty="0"/>
          </a:p>
        </p:txBody>
      </p:sp>
      <p:sp>
        <p:nvSpPr>
          <p:cNvPr id="9" name="正方形/長方形 8"/>
          <p:cNvSpPr/>
          <p:nvPr/>
        </p:nvSpPr>
        <p:spPr>
          <a:xfrm>
            <a:off x="2308601" y="4113008"/>
            <a:ext cx="1215000" cy="105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700" dirty="0"/>
              <a:t>3</a:t>
            </a:r>
            <a:endParaRPr lang="ja-JP" altLang="en-US" sz="2700" dirty="0"/>
          </a:p>
        </p:txBody>
      </p:sp>
    </p:spTree>
    <p:extLst>
      <p:ext uri="{BB962C8B-B14F-4D97-AF65-F5344CB8AC3E}">
        <p14:creationId xmlns:p14="http://schemas.microsoft.com/office/powerpoint/2010/main" val="4352810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5900" y="1063228"/>
            <a:ext cx="5600700" cy="1015622"/>
          </a:xfrm>
        </p:spPr>
        <p:txBody>
          <a:bodyPr>
            <a:normAutofit fontScale="90000"/>
          </a:bodyPr>
          <a:lstStyle/>
          <a:p>
            <a:r>
              <a:rPr lang="en-US" altLang="ja-JP" dirty="0"/>
              <a:t>illusion</a:t>
            </a:r>
            <a:r>
              <a:rPr lang="ja-JP" altLang="en-US" dirty="0"/>
              <a:t> </a:t>
            </a:r>
            <a:r>
              <a:rPr lang="en-US" altLang="ja-JP" dirty="0"/>
              <a:t>class </a:t>
            </a:r>
            <a:r>
              <a:rPr lang="ja-JP" altLang="en-US" dirty="0"/>
              <a:t>を </a:t>
            </a:r>
            <a:r>
              <a:rPr lang="en-US" altLang="ja-JP" dirty="0"/>
              <a:t>art class </a:t>
            </a:r>
            <a:r>
              <a:rPr lang="ja-JP" altLang="en-US" dirty="0"/>
              <a:t>と</a:t>
            </a:r>
            <a:br>
              <a:rPr lang="en-US" altLang="ja-JP" dirty="0"/>
            </a:br>
            <a:r>
              <a:rPr lang="ja-JP" altLang="en-US" dirty="0"/>
              <a:t>誤分類した画像</a:t>
            </a:r>
            <a:endParaRPr kumimoji="1" lang="ja-JP" altLang="en-US" dirty="0"/>
          </a:p>
        </p:txBody>
      </p:sp>
      <p:pic>
        <p:nvPicPr>
          <p:cNvPr id="5" name="コンテンツ プレースホルダー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43000" y="2301391"/>
            <a:ext cx="2160000" cy="216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194</a:t>
            </a:fld>
            <a:endParaRPr kumimoji="1" lang="ja-JP" altLang="en-US" dirty="0"/>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1245" y="2301391"/>
            <a:ext cx="2160000" cy="2160000"/>
          </a:xfrm>
          <a:prstGeom prst="rect">
            <a:avLst/>
          </a:prstGeom>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7593" y="2294874"/>
            <a:ext cx="2160000" cy="2160000"/>
          </a:xfrm>
          <a:prstGeom prst="rect">
            <a:avLst/>
          </a:prstGeom>
        </p:spPr>
      </p:pic>
      <p:sp>
        <p:nvSpPr>
          <p:cNvPr id="8" name="正方形/長方形 7"/>
          <p:cNvSpPr/>
          <p:nvPr/>
        </p:nvSpPr>
        <p:spPr>
          <a:xfrm>
            <a:off x="1140913" y="4538409"/>
            <a:ext cx="2255746" cy="1061829"/>
          </a:xfrm>
          <a:prstGeom prst="rect">
            <a:avLst/>
          </a:prstGeom>
        </p:spPr>
        <p:txBody>
          <a:bodyPr wrap="none">
            <a:spAutoFit/>
          </a:bodyPr>
          <a:lstStyle/>
          <a:p>
            <a:r>
              <a:rPr lang="en-US" altLang="ja-JP" sz="2100" dirty="0"/>
              <a:t>art: </a:t>
            </a:r>
            <a:r>
              <a:rPr lang="ja-JP" altLang="en-US" sz="2100" dirty="0"/>
              <a:t>0.965456</a:t>
            </a:r>
            <a:endParaRPr lang="en-US" altLang="ja-JP" sz="2100" dirty="0"/>
          </a:p>
          <a:p>
            <a:r>
              <a:rPr lang="en-US" altLang="ja-JP" sz="2100" dirty="0"/>
              <a:t>human:</a:t>
            </a:r>
            <a:r>
              <a:rPr lang="ja-JP" altLang="en-US" sz="2100" dirty="0"/>
              <a:t>0.000002</a:t>
            </a:r>
            <a:endParaRPr lang="en-US" altLang="ja-JP" sz="2100" dirty="0"/>
          </a:p>
          <a:p>
            <a:r>
              <a:rPr lang="en-US" altLang="ja-JP" sz="2100" dirty="0"/>
              <a:t>illusion:</a:t>
            </a:r>
            <a:r>
              <a:rPr lang="ja-JP" altLang="en-US" sz="2100" dirty="0"/>
              <a:t>0.034541</a:t>
            </a:r>
          </a:p>
        </p:txBody>
      </p:sp>
      <p:sp>
        <p:nvSpPr>
          <p:cNvPr id="9" name="正方形/長方形 8"/>
          <p:cNvSpPr/>
          <p:nvPr/>
        </p:nvSpPr>
        <p:spPr>
          <a:xfrm>
            <a:off x="3369036" y="4538408"/>
            <a:ext cx="2404826" cy="1061829"/>
          </a:xfrm>
          <a:prstGeom prst="rect">
            <a:avLst/>
          </a:prstGeom>
        </p:spPr>
        <p:txBody>
          <a:bodyPr wrap="none">
            <a:spAutoFit/>
          </a:bodyPr>
          <a:lstStyle/>
          <a:p>
            <a:r>
              <a:rPr lang="en-US" altLang="ja-JP" sz="2100" dirty="0"/>
              <a:t>art: </a:t>
            </a:r>
            <a:r>
              <a:rPr lang="ja-JP" altLang="en-US" sz="2100" dirty="0"/>
              <a:t>0.900875</a:t>
            </a:r>
            <a:endParaRPr lang="en-US" altLang="ja-JP" sz="2100" dirty="0"/>
          </a:p>
          <a:p>
            <a:r>
              <a:rPr lang="en-US" altLang="ja-JP" sz="2100" dirty="0"/>
              <a:t>human:</a:t>
            </a:r>
            <a:r>
              <a:rPr lang="ja-JP" altLang="en-US" sz="2100" dirty="0"/>
              <a:t>0.000100</a:t>
            </a:r>
            <a:endParaRPr lang="en-US" altLang="ja-JP" sz="2100" dirty="0"/>
          </a:p>
          <a:p>
            <a:r>
              <a:rPr lang="en-US" altLang="ja-JP" sz="2100" dirty="0"/>
              <a:t>illusion:</a:t>
            </a:r>
            <a:r>
              <a:rPr lang="ja-JP" altLang="en-US" sz="2100" dirty="0"/>
              <a:t>0.0990234</a:t>
            </a:r>
          </a:p>
        </p:txBody>
      </p:sp>
      <p:sp>
        <p:nvSpPr>
          <p:cNvPr id="10" name="正方形/長方形 9"/>
          <p:cNvSpPr/>
          <p:nvPr/>
        </p:nvSpPr>
        <p:spPr>
          <a:xfrm>
            <a:off x="5782887" y="4538408"/>
            <a:ext cx="2255746" cy="1061829"/>
          </a:xfrm>
          <a:prstGeom prst="rect">
            <a:avLst/>
          </a:prstGeom>
        </p:spPr>
        <p:txBody>
          <a:bodyPr wrap="none">
            <a:spAutoFit/>
          </a:bodyPr>
          <a:lstStyle/>
          <a:p>
            <a:r>
              <a:rPr lang="en-US" altLang="ja-JP" sz="2100" dirty="0"/>
              <a:t>art: </a:t>
            </a:r>
            <a:r>
              <a:rPr lang="ja-JP" altLang="en-US" sz="2100" dirty="0"/>
              <a:t>0.544824</a:t>
            </a:r>
            <a:endParaRPr lang="en-US" altLang="ja-JP" sz="2100" dirty="0"/>
          </a:p>
          <a:p>
            <a:r>
              <a:rPr lang="en-US" altLang="ja-JP" sz="2100" dirty="0"/>
              <a:t>human:</a:t>
            </a:r>
            <a:r>
              <a:rPr lang="ja-JP" altLang="en-US" sz="2100" dirty="0"/>
              <a:t>0.000386</a:t>
            </a:r>
            <a:endParaRPr lang="en-US" altLang="ja-JP" sz="2100" dirty="0"/>
          </a:p>
          <a:p>
            <a:r>
              <a:rPr lang="en-US" altLang="ja-JP" sz="2100" dirty="0"/>
              <a:t>illusion:</a:t>
            </a:r>
            <a:r>
              <a:rPr lang="ja-JP" altLang="en-US" sz="2100" dirty="0"/>
              <a:t>0.454788</a:t>
            </a:r>
          </a:p>
        </p:txBody>
      </p:sp>
    </p:spTree>
    <p:extLst>
      <p:ext uri="{BB962C8B-B14F-4D97-AF65-F5344CB8AC3E}">
        <p14:creationId xmlns:p14="http://schemas.microsoft.com/office/powerpoint/2010/main" val="131065618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5900" y="1063228"/>
            <a:ext cx="5600700" cy="1015622"/>
          </a:xfrm>
        </p:spPr>
        <p:txBody>
          <a:bodyPr>
            <a:normAutofit fontScale="90000"/>
          </a:bodyPr>
          <a:lstStyle/>
          <a:p>
            <a:r>
              <a:rPr lang="en-US" altLang="ja-JP" dirty="0"/>
              <a:t>illusion</a:t>
            </a:r>
            <a:r>
              <a:rPr lang="ja-JP" altLang="en-US" dirty="0"/>
              <a:t> </a:t>
            </a:r>
            <a:r>
              <a:rPr lang="en-US" altLang="ja-JP" dirty="0"/>
              <a:t>class </a:t>
            </a:r>
            <a:r>
              <a:rPr lang="ja-JP" altLang="en-US" dirty="0"/>
              <a:t>を </a:t>
            </a:r>
            <a:r>
              <a:rPr lang="en-US" altLang="ja-JP" dirty="0"/>
              <a:t>art class </a:t>
            </a:r>
            <a:r>
              <a:rPr lang="ja-JP" altLang="en-US" dirty="0"/>
              <a:t>と</a:t>
            </a:r>
            <a:br>
              <a:rPr lang="en-US" altLang="ja-JP" dirty="0"/>
            </a:br>
            <a:r>
              <a:rPr lang="ja-JP" altLang="en-US" dirty="0"/>
              <a:t>誤分類した画像</a:t>
            </a:r>
            <a:endParaRPr kumimoji="1" lang="ja-JP" altLang="en-US" dirty="0"/>
          </a:p>
        </p:txBody>
      </p:sp>
      <p:pic>
        <p:nvPicPr>
          <p:cNvPr id="5" name="コンテンツ プレースホルダー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43000" y="2301391"/>
            <a:ext cx="2160000" cy="216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195</a:t>
            </a:fld>
            <a:endParaRPr kumimoji="1" lang="ja-JP" altLang="en-US" dirty="0"/>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1245" y="2301391"/>
            <a:ext cx="2160000" cy="2160000"/>
          </a:xfrm>
          <a:prstGeom prst="rect">
            <a:avLst/>
          </a:prstGeom>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7593" y="2294874"/>
            <a:ext cx="2160000" cy="2160000"/>
          </a:xfrm>
          <a:prstGeom prst="rect">
            <a:avLst/>
          </a:prstGeom>
        </p:spPr>
      </p:pic>
      <p:sp>
        <p:nvSpPr>
          <p:cNvPr id="8" name="正方形/長方形 7"/>
          <p:cNvSpPr/>
          <p:nvPr/>
        </p:nvSpPr>
        <p:spPr>
          <a:xfrm>
            <a:off x="1140913" y="4538409"/>
            <a:ext cx="2255746" cy="1061829"/>
          </a:xfrm>
          <a:prstGeom prst="rect">
            <a:avLst/>
          </a:prstGeom>
        </p:spPr>
        <p:txBody>
          <a:bodyPr wrap="none">
            <a:spAutoFit/>
          </a:bodyPr>
          <a:lstStyle/>
          <a:p>
            <a:r>
              <a:rPr lang="en-US" altLang="ja-JP" sz="2100" dirty="0"/>
              <a:t>art: </a:t>
            </a:r>
            <a:r>
              <a:rPr lang="ja-JP" altLang="en-US" sz="2100" dirty="0"/>
              <a:t>0.965456</a:t>
            </a:r>
            <a:endParaRPr lang="en-US" altLang="ja-JP" sz="2100" dirty="0"/>
          </a:p>
          <a:p>
            <a:r>
              <a:rPr lang="en-US" altLang="ja-JP" sz="2100" dirty="0"/>
              <a:t>human:</a:t>
            </a:r>
            <a:r>
              <a:rPr lang="ja-JP" altLang="en-US" sz="2100" dirty="0"/>
              <a:t>0.000002</a:t>
            </a:r>
            <a:endParaRPr lang="en-US" altLang="ja-JP" sz="2100" dirty="0"/>
          </a:p>
          <a:p>
            <a:r>
              <a:rPr lang="en-US" altLang="ja-JP" sz="2100" dirty="0"/>
              <a:t>illusion:</a:t>
            </a:r>
            <a:r>
              <a:rPr lang="ja-JP" altLang="en-US" sz="2100" dirty="0"/>
              <a:t>0.034541</a:t>
            </a:r>
          </a:p>
        </p:txBody>
      </p:sp>
      <p:sp>
        <p:nvSpPr>
          <p:cNvPr id="9" name="正方形/長方形 8"/>
          <p:cNvSpPr/>
          <p:nvPr/>
        </p:nvSpPr>
        <p:spPr>
          <a:xfrm>
            <a:off x="3369036" y="4538408"/>
            <a:ext cx="2404826" cy="1061829"/>
          </a:xfrm>
          <a:prstGeom prst="rect">
            <a:avLst/>
          </a:prstGeom>
        </p:spPr>
        <p:txBody>
          <a:bodyPr wrap="none">
            <a:spAutoFit/>
          </a:bodyPr>
          <a:lstStyle/>
          <a:p>
            <a:r>
              <a:rPr lang="en-US" altLang="ja-JP" sz="2100" dirty="0"/>
              <a:t>art: </a:t>
            </a:r>
            <a:r>
              <a:rPr lang="ja-JP" altLang="en-US" sz="2100" dirty="0"/>
              <a:t>0.900875</a:t>
            </a:r>
            <a:endParaRPr lang="en-US" altLang="ja-JP" sz="2100" dirty="0"/>
          </a:p>
          <a:p>
            <a:r>
              <a:rPr lang="en-US" altLang="ja-JP" sz="2100" dirty="0"/>
              <a:t>human:</a:t>
            </a:r>
            <a:r>
              <a:rPr lang="ja-JP" altLang="en-US" sz="2100" dirty="0"/>
              <a:t>0.000100</a:t>
            </a:r>
            <a:endParaRPr lang="en-US" altLang="ja-JP" sz="2100" dirty="0"/>
          </a:p>
          <a:p>
            <a:r>
              <a:rPr lang="en-US" altLang="ja-JP" sz="2100" dirty="0"/>
              <a:t>illusion:</a:t>
            </a:r>
            <a:r>
              <a:rPr lang="ja-JP" altLang="en-US" sz="2100" dirty="0"/>
              <a:t>0.0990234</a:t>
            </a:r>
          </a:p>
        </p:txBody>
      </p:sp>
      <p:sp>
        <p:nvSpPr>
          <p:cNvPr id="10" name="正方形/長方形 9"/>
          <p:cNvSpPr/>
          <p:nvPr/>
        </p:nvSpPr>
        <p:spPr>
          <a:xfrm>
            <a:off x="5782887" y="4538408"/>
            <a:ext cx="2255746" cy="1061829"/>
          </a:xfrm>
          <a:prstGeom prst="rect">
            <a:avLst/>
          </a:prstGeom>
        </p:spPr>
        <p:txBody>
          <a:bodyPr wrap="none">
            <a:spAutoFit/>
          </a:bodyPr>
          <a:lstStyle/>
          <a:p>
            <a:r>
              <a:rPr lang="en-US" altLang="ja-JP" sz="2100" dirty="0"/>
              <a:t>art: </a:t>
            </a:r>
            <a:r>
              <a:rPr lang="ja-JP" altLang="en-US" sz="2100" dirty="0"/>
              <a:t>0.544824</a:t>
            </a:r>
            <a:endParaRPr lang="en-US" altLang="ja-JP" sz="2100" dirty="0"/>
          </a:p>
          <a:p>
            <a:r>
              <a:rPr lang="en-US" altLang="ja-JP" sz="2100" dirty="0"/>
              <a:t>human:</a:t>
            </a:r>
            <a:r>
              <a:rPr lang="ja-JP" altLang="en-US" sz="2100" dirty="0"/>
              <a:t>0.000386</a:t>
            </a:r>
            <a:endParaRPr lang="en-US" altLang="ja-JP" sz="2100" dirty="0"/>
          </a:p>
          <a:p>
            <a:r>
              <a:rPr lang="en-US" altLang="ja-JP" sz="2100" dirty="0"/>
              <a:t>illusion:</a:t>
            </a:r>
            <a:r>
              <a:rPr lang="ja-JP" altLang="en-US" sz="2100" dirty="0"/>
              <a:t>0.454788</a:t>
            </a:r>
          </a:p>
        </p:txBody>
      </p:sp>
    </p:spTree>
    <p:extLst>
      <p:ext uri="{BB962C8B-B14F-4D97-AF65-F5344CB8AC3E}">
        <p14:creationId xmlns:p14="http://schemas.microsoft.com/office/powerpoint/2010/main" val="31482517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コンテンツ プレースホルダー 1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07569" y="4013092"/>
            <a:ext cx="1428750" cy="142875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196</a:t>
            </a:fld>
            <a:endParaRPr kumimoji="1" lang="ja-JP" altLang="en-US" dirty="0"/>
          </a:p>
        </p:txBody>
      </p:sp>
      <p:graphicFrame>
        <p:nvGraphicFramePr>
          <p:cNvPr id="19" name="表 18"/>
          <p:cNvGraphicFramePr>
            <a:graphicFrameLocks noGrp="1"/>
          </p:cNvGraphicFramePr>
          <p:nvPr/>
        </p:nvGraphicFramePr>
        <p:xfrm>
          <a:off x="1256285" y="976535"/>
          <a:ext cx="6426630" cy="4914046"/>
        </p:xfrm>
        <a:graphic>
          <a:graphicData uri="http://schemas.openxmlformats.org/drawingml/2006/table">
            <a:tbl>
              <a:tblPr firstRow="1" bandRow="1">
                <a:tableStyleId>{5C22544A-7EE6-4342-B048-85BDC9FD1C3A}</a:tableStyleId>
              </a:tblPr>
              <a:tblGrid>
                <a:gridCol w="378000">
                  <a:extLst>
                    <a:ext uri="{9D8B030D-6E8A-4147-A177-3AD203B41FA5}">
                      <a16:colId xmlns:a16="http://schemas.microsoft.com/office/drawing/2014/main" val="1444403243"/>
                    </a:ext>
                  </a:extLst>
                </a:gridCol>
                <a:gridCol w="378000">
                  <a:extLst>
                    <a:ext uri="{9D8B030D-6E8A-4147-A177-3AD203B41FA5}">
                      <a16:colId xmlns:a16="http://schemas.microsoft.com/office/drawing/2014/main" val="4127742940"/>
                    </a:ext>
                  </a:extLst>
                </a:gridCol>
                <a:gridCol w="1890210">
                  <a:extLst>
                    <a:ext uri="{9D8B030D-6E8A-4147-A177-3AD203B41FA5}">
                      <a16:colId xmlns:a16="http://schemas.microsoft.com/office/drawing/2014/main" val="1189522043"/>
                    </a:ext>
                  </a:extLst>
                </a:gridCol>
                <a:gridCol w="1890210">
                  <a:extLst>
                    <a:ext uri="{9D8B030D-6E8A-4147-A177-3AD203B41FA5}">
                      <a16:colId xmlns:a16="http://schemas.microsoft.com/office/drawing/2014/main" val="3995668687"/>
                    </a:ext>
                  </a:extLst>
                </a:gridCol>
                <a:gridCol w="1890210">
                  <a:extLst>
                    <a:ext uri="{9D8B030D-6E8A-4147-A177-3AD203B41FA5}">
                      <a16:colId xmlns:a16="http://schemas.microsoft.com/office/drawing/2014/main" val="362879995"/>
                    </a:ext>
                  </a:extLst>
                </a:gridCol>
              </a:tblGrid>
              <a:tr h="378046">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tc gridSpan="3">
                  <a:txBody>
                    <a:bodyPr/>
                    <a:lstStyle/>
                    <a:p>
                      <a:pPr algn="ctr"/>
                      <a:r>
                        <a:rPr kumimoji="1" lang="ja-JP" altLang="en-US" sz="1800" dirty="0"/>
                        <a:t>似た画風</a:t>
                      </a:r>
                    </a:p>
                  </a:txBody>
                  <a:tcPr marL="68580" marR="68580" marT="34290" marB="34290" anchor="ctr"/>
                </a:tc>
                <a:tc hMerge="1">
                  <a:txBody>
                    <a:bodyPr/>
                    <a:lstStyle/>
                    <a:p>
                      <a:endParaRPr kumimoji="1" lang="ja-JP" altLang="en-US"/>
                    </a:p>
                  </a:txBody>
                  <a:tcPr/>
                </a:tc>
                <a:tc hMerge="1">
                  <a:txBody>
                    <a:bodyPr/>
                    <a:lstStyle/>
                    <a:p>
                      <a:endParaRPr kumimoji="1" lang="ja-JP" altLang="en-US" dirty="0"/>
                    </a:p>
                  </a:txBody>
                  <a:tcPr/>
                </a:tc>
                <a:extLst>
                  <a:ext uri="{0D108BD9-81ED-4DB2-BD59-A6C34878D82A}">
                    <a16:rowId xmlns:a16="http://schemas.microsoft.com/office/drawing/2014/main" val="1188970392"/>
                  </a:ext>
                </a:extLst>
              </a:tr>
              <a:tr h="378000">
                <a:tc rowSpan="2">
                  <a:txBody>
                    <a:bodyPr/>
                    <a:lstStyle/>
                    <a:p>
                      <a:pPr algn="ctr"/>
                      <a:r>
                        <a:rPr lang="ja-JP" altLang="en-US" sz="1800" dirty="0"/>
                        <a:t>正答画像</a:t>
                      </a:r>
                    </a:p>
                  </a:txBody>
                  <a:tcPr marL="68580" marR="68580" marT="34290" marB="34290" vert="eaVert" anchor="ctr"/>
                </a:tc>
                <a:tc>
                  <a:txBody>
                    <a:bodyPr/>
                    <a:lstStyle/>
                    <a:p>
                      <a:pPr algn="ctr"/>
                      <a:r>
                        <a:rPr kumimoji="1" lang="ja-JP" altLang="en-US" sz="1800" dirty="0"/>
                        <a:t>正</a:t>
                      </a:r>
                    </a:p>
                  </a:txBody>
                  <a:tcPr marL="68580" marR="68580" marT="34290" marB="34290" vert="eaVert" anchor="ctr"/>
                </a:tc>
                <a:tc gridSpan="3">
                  <a:txBody>
                    <a:bodyPr/>
                    <a:lstStyle/>
                    <a:p>
                      <a:pPr algn="ctr"/>
                      <a:r>
                        <a:rPr kumimoji="1" lang="en-US" altLang="ja-JP" sz="1800" dirty="0"/>
                        <a:t>illusion</a:t>
                      </a:r>
                      <a:endParaRPr kumimoji="1" lang="ja-JP" altLang="en-US" sz="1800" dirty="0"/>
                    </a:p>
                  </a:txBody>
                  <a:tcPr marL="68580" marR="68580" marT="34290" marB="34290" anchor="ctr"/>
                </a:tc>
                <a:tc hMerge="1">
                  <a:txBody>
                    <a:bodyPr/>
                    <a:lstStyle/>
                    <a:p>
                      <a:pPr algn="ctr"/>
                      <a:endParaRPr kumimoji="1" lang="ja-JP" altLang="en-US" sz="2400" dirty="0"/>
                    </a:p>
                  </a:txBody>
                  <a:tcPr anchor="ctr"/>
                </a:tc>
                <a:tc hMerge="1">
                  <a:txBody>
                    <a:bodyPr/>
                    <a:lstStyle/>
                    <a:p>
                      <a:pPr algn="ctr"/>
                      <a:endParaRPr kumimoji="1" lang="ja-JP" altLang="en-US" sz="2400" dirty="0"/>
                    </a:p>
                  </a:txBody>
                  <a:tcPr anchor="ctr"/>
                </a:tc>
                <a:extLst>
                  <a:ext uri="{0D108BD9-81ED-4DB2-BD59-A6C34878D82A}">
                    <a16:rowId xmlns:a16="http://schemas.microsoft.com/office/drawing/2014/main" val="717532849"/>
                  </a:ext>
                </a:extLst>
              </a:tr>
              <a:tr h="1890000">
                <a:tc vMerge="1">
                  <a:txBody>
                    <a:bodyPr/>
                    <a:lstStyle/>
                    <a:p>
                      <a:endParaRPr kumimoji="1" lang="ja-JP" altLang="en-US" dirty="0"/>
                    </a:p>
                  </a:txBody>
                  <a:tcPr/>
                </a:tc>
                <a:tc>
                  <a:txBody>
                    <a:bodyPr/>
                    <a:lstStyle/>
                    <a:p>
                      <a:pPr algn="ctr"/>
                      <a:r>
                        <a:rPr kumimoji="1" lang="ja-JP" altLang="en-US" sz="1800" dirty="0"/>
                        <a:t>結果</a:t>
                      </a:r>
                    </a:p>
                  </a:txBody>
                  <a:tcPr marL="68580" marR="68580" marT="34290" marB="34290" vert="eaVert" anchor="ctr"/>
                </a:tc>
                <a:tc gridSpan="3">
                  <a:txBody>
                    <a:bodyPr/>
                    <a:lstStyle/>
                    <a:p>
                      <a:pPr algn="ctr"/>
                      <a:endParaRPr kumimoji="1" lang="ja-JP" altLang="en-US" sz="1800" dirty="0"/>
                    </a:p>
                  </a:txBody>
                  <a:tcPr marL="68580" marR="68580" marT="34290" marB="34290" anchor="ctr"/>
                </a:tc>
                <a:tc hMerge="1">
                  <a:txBody>
                    <a:bodyPr/>
                    <a:lstStyle/>
                    <a:p>
                      <a:pPr algn="ctr"/>
                      <a:endParaRPr kumimoji="1" lang="ja-JP" altLang="en-US" sz="2400" dirty="0"/>
                    </a:p>
                  </a:txBody>
                  <a:tcPr anchor="ctr"/>
                </a:tc>
                <a:tc hMerge="1">
                  <a:txBody>
                    <a:bodyPr/>
                    <a:lstStyle/>
                    <a:p>
                      <a:pPr algn="ctr"/>
                      <a:endParaRPr kumimoji="1" lang="ja-JP" altLang="en-US" sz="2400" dirty="0"/>
                    </a:p>
                  </a:txBody>
                  <a:tcPr anchor="ctr"/>
                </a:tc>
                <a:extLst>
                  <a:ext uri="{0D108BD9-81ED-4DB2-BD59-A6C34878D82A}">
                    <a16:rowId xmlns:a16="http://schemas.microsoft.com/office/drawing/2014/main" val="3344226951"/>
                  </a:ext>
                </a:extLst>
              </a:tr>
              <a:tr h="378000">
                <a:tc rowSpan="2">
                  <a:txBody>
                    <a:bodyPr/>
                    <a:lstStyle/>
                    <a:p>
                      <a:pPr algn="ctr"/>
                      <a:r>
                        <a:rPr kumimoji="1" lang="ja-JP" altLang="en-US" sz="1800" dirty="0"/>
                        <a:t>誤答画像</a:t>
                      </a:r>
                    </a:p>
                  </a:txBody>
                  <a:tcPr marL="68580" marR="68580" marT="34290" marB="34290" vert="eaVert" anchor="ctr"/>
                </a:tc>
                <a:tc>
                  <a:txBody>
                    <a:bodyPr/>
                    <a:lstStyle/>
                    <a:p>
                      <a:pPr algn="ctr"/>
                      <a:r>
                        <a:rPr kumimoji="1" lang="ja-JP" altLang="en-US" sz="1800" dirty="0"/>
                        <a:t>正</a:t>
                      </a:r>
                    </a:p>
                  </a:txBody>
                  <a:tcPr marL="68580" marR="68580" marT="34290" marB="34290" vert="eaVert" anchor="ctr"/>
                </a:tc>
                <a:tc>
                  <a:txBody>
                    <a:bodyPr/>
                    <a:lstStyle/>
                    <a:p>
                      <a:pPr algn="ctr"/>
                      <a:r>
                        <a:rPr kumimoji="1" lang="en-US" altLang="ja-JP" sz="1800" dirty="0"/>
                        <a:t>illusion</a:t>
                      </a:r>
                      <a:endParaRPr kumimoji="1" lang="ja-JP" altLang="en-US" sz="1800" dirty="0"/>
                    </a:p>
                  </a:txBody>
                  <a:tcPr marL="68580" marR="68580" marT="34290" marB="34290" anchor="ctr"/>
                </a:tc>
                <a:tc>
                  <a:txBody>
                    <a:bodyPr/>
                    <a:lstStyle/>
                    <a:p>
                      <a:pPr algn="ctr"/>
                      <a:r>
                        <a:rPr kumimoji="1" lang="en-US" altLang="ja-JP" sz="1800" dirty="0"/>
                        <a:t>illusion</a:t>
                      </a:r>
                      <a:endParaRPr kumimoji="1" lang="ja-JP" altLang="en-US" sz="1800" dirty="0"/>
                    </a:p>
                  </a:txBody>
                  <a:tcPr marL="68580" marR="68580" marT="34290" marB="34290" anchor="ctr"/>
                </a:tc>
                <a:tc>
                  <a:txBody>
                    <a:bodyPr/>
                    <a:lstStyle/>
                    <a:p>
                      <a:pPr algn="ctr"/>
                      <a:r>
                        <a:rPr kumimoji="1" lang="en-US" altLang="ja-JP" sz="1800" dirty="0"/>
                        <a:t>illusion</a:t>
                      </a:r>
                      <a:endParaRPr kumimoji="1" lang="ja-JP" altLang="en-US" sz="1800" dirty="0"/>
                    </a:p>
                  </a:txBody>
                  <a:tcPr marL="68580" marR="68580" marT="34290" marB="34290" anchor="ctr"/>
                </a:tc>
                <a:extLst>
                  <a:ext uri="{0D108BD9-81ED-4DB2-BD59-A6C34878D82A}">
                    <a16:rowId xmlns:a16="http://schemas.microsoft.com/office/drawing/2014/main" val="1134562895"/>
                  </a:ext>
                </a:extLst>
              </a:tr>
              <a:tr h="1890000">
                <a:tc vMerge="1">
                  <a:txBody>
                    <a:bodyPr/>
                    <a:lstStyle/>
                    <a:p>
                      <a:endParaRPr kumimoji="1" lang="ja-JP" altLang="en-US" dirty="0"/>
                    </a:p>
                  </a:txBody>
                  <a:tcPr/>
                </a:tc>
                <a:tc>
                  <a:txBody>
                    <a:bodyPr/>
                    <a:lstStyle/>
                    <a:p>
                      <a:pPr algn="ctr"/>
                      <a:r>
                        <a:rPr kumimoji="1" lang="ja-JP" altLang="en-US" sz="1800" dirty="0"/>
                        <a:t>結果</a:t>
                      </a:r>
                    </a:p>
                  </a:txBody>
                  <a:tcPr marL="68580" marR="68580" marT="34290" marB="34290" vert="eaVert"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extLst>
                  <a:ext uri="{0D108BD9-81ED-4DB2-BD59-A6C34878D82A}">
                    <a16:rowId xmlns:a16="http://schemas.microsoft.com/office/drawing/2014/main" val="2189983847"/>
                  </a:ext>
                </a:extLst>
              </a:tr>
            </a:tbl>
          </a:graphicData>
        </a:graphic>
      </p:graphicFrame>
      <p:sp>
        <p:nvSpPr>
          <p:cNvPr id="16" name="正方形/長方形 15"/>
          <p:cNvSpPr/>
          <p:nvPr/>
        </p:nvSpPr>
        <p:spPr>
          <a:xfrm>
            <a:off x="2196297" y="5382361"/>
            <a:ext cx="1669047"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0.965456</a:t>
            </a:r>
            <a:endParaRPr lang="en-US" altLang="ja-JP" sz="1500" b="1" dirty="0">
              <a:solidFill>
                <a:srgbClr val="FF0000"/>
              </a:solidFill>
            </a:endParaRPr>
          </a:p>
          <a:p>
            <a:r>
              <a:rPr lang="en-US" altLang="ja-JP" sz="1500" dirty="0"/>
              <a:t>illusion:</a:t>
            </a:r>
            <a:r>
              <a:rPr lang="ja-JP" altLang="en-US" sz="1500" dirty="0"/>
              <a:t>0.034541</a:t>
            </a:r>
          </a:p>
        </p:txBody>
      </p:sp>
      <p:sp>
        <p:nvSpPr>
          <p:cNvPr id="17" name="正方形/長方形 16"/>
          <p:cNvSpPr/>
          <p:nvPr/>
        </p:nvSpPr>
        <p:spPr>
          <a:xfrm>
            <a:off x="4005335" y="5360198"/>
            <a:ext cx="1776448"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0.900875</a:t>
            </a:r>
            <a:endParaRPr lang="en-US" altLang="ja-JP" sz="1500" b="1" dirty="0">
              <a:solidFill>
                <a:srgbClr val="FF0000"/>
              </a:solidFill>
            </a:endParaRPr>
          </a:p>
          <a:p>
            <a:r>
              <a:rPr lang="en-US" altLang="ja-JP" sz="1500" dirty="0"/>
              <a:t>illusion:</a:t>
            </a:r>
            <a:r>
              <a:rPr lang="ja-JP" altLang="en-US" sz="1500" dirty="0"/>
              <a:t>0.0990234</a:t>
            </a:r>
          </a:p>
        </p:txBody>
      </p:sp>
      <p:sp>
        <p:nvSpPr>
          <p:cNvPr id="18" name="正方形/長方形 17"/>
          <p:cNvSpPr/>
          <p:nvPr/>
        </p:nvSpPr>
        <p:spPr>
          <a:xfrm>
            <a:off x="5875504" y="5360198"/>
            <a:ext cx="1669047"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0.544824</a:t>
            </a:r>
            <a:endParaRPr lang="en-US" altLang="ja-JP" sz="1500" b="1" dirty="0">
              <a:solidFill>
                <a:srgbClr val="FF0000"/>
              </a:solidFill>
            </a:endParaRPr>
          </a:p>
          <a:p>
            <a:r>
              <a:rPr lang="en-US" altLang="ja-JP" sz="1500" dirty="0"/>
              <a:t>illusion:</a:t>
            </a:r>
            <a:r>
              <a:rPr lang="ja-JP" altLang="en-US" sz="1500" dirty="0"/>
              <a:t>0.454788</a:t>
            </a:r>
          </a:p>
        </p:txBody>
      </p:sp>
      <p:sp>
        <p:nvSpPr>
          <p:cNvPr id="2" name="テキスト ボックス 1"/>
          <p:cNvSpPr txBox="1"/>
          <p:nvPr/>
        </p:nvSpPr>
        <p:spPr>
          <a:xfrm>
            <a:off x="1975695" y="3114109"/>
            <a:ext cx="2021707" cy="553998"/>
          </a:xfrm>
          <a:prstGeom prst="rect">
            <a:avLst/>
          </a:prstGeom>
          <a:noFill/>
        </p:spPr>
        <p:txBody>
          <a:bodyPr wrap="none" rtlCol="0">
            <a:spAutoFit/>
          </a:bodyPr>
          <a:lstStyle/>
          <a:p>
            <a:r>
              <a:rPr lang="en-US" altLang="ja-JP" sz="1500" dirty="0"/>
              <a:t>art:0.01178398</a:t>
            </a:r>
          </a:p>
          <a:p>
            <a:r>
              <a:rPr lang="en-US" altLang="ja-JP" sz="1500" b="1" dirty="0">
                <a:solidFill>
                  <a:srgbClr val="FF0000"/>
                </a:solidFill>
              </a:rPr>
              <a:t>illusion: 0.98821354</a:t>
            </a:r>
            <a:endParaRPr lang="ja-JP" altLang="en-US" sz="1500" b="1" dirty="0">
              <a:solidFill>
                <a:srgbClr val="FF0000"/>
              </a:solidFill>
            </a:endParaRPr>
          </a:p>
        </p:txBody>
      </p:sp>
      <p:sp>
        <p:nvSpPr>
          <p:cNvPr id="3" name="テキスト ボックス 2"/>
          <p:cNvSpPr txBox="1"/>
          <p:nvPr/>
        </p:nvSpPr>
        <p:spPr>
          <a:xfrm>
            <a:off x="3921841" y="3114109"/>
            <a:ext cx="1965603" cy="553998"/>
          </a:xfrm>
          <a:prstGeom prst="rect">
            <a:avLst/>
          </a:prstGeom>
          <a:noFill/>
        </p:spPr>
        <p:txBody>
          <a:bodyPr wrap="none" rtlCol="0">
            <a:spAutoFit/>
          </a:bodyPr>
          <a:lstStyle/>
          <a:p>
            <a:r>
              <a:rPr lang="en-US" altLang="ja-JP" sz="1500" dirty="0"/>
              <a:t>art: 0.00336026</a:t>
            </a:r>
          </a:p>
          <a:p>
            <a:r>
              <a:rPr lang="en-US" altLang="ja-JP" sz="1500" b="1" dirty="0">
                <a:solidFill>
                  <a:srgbClr val="FF0000"/>
                </a:solidFill>
              </a:rPr>
              <a:t>illusion: 0.9966132 </a:t>
            </a:r>
            <a:endParaRPr lang="ja-JP" altLang="en-US" sz="1500" b="1" dirty="0">
              <a:solidFill>
                <a:srgbClr val="FF0000"/>
              </a:solidFill>
            </a:endParaRPr>
          </a:p>
        </p:txBody>
      </p:sp>
      <p:sp>
        <p:nvSpPr>
          <p:cNvPr id="5" name="テキスト ボックス 4"/>
          <p:cNvSpPr txBox="1"/>
          <p:nvPr/>
        </p:nvSpPr>
        <p:spPr>
          <a:xfrm>
            <a:off x="5809444" y="3114109"/>
            <a:ext cx="1965603" cy="553998"/>
          </a:xfrm>
          <a:prstGeom prst="rect">
            <a:avLst/>
          </a:prstGeom>
          <a:noFill/>
        </p:spPr>
        <p:txBody>
          <a:bodyPr wrap="none" rtlCol="0">
            <a:spAutoFit/>
          </a:bodyPr>
          <a:lstStyle/>
          <a:p>
            <a:r>
              <a:rPr lang="en-US" altLang="ja-JP" sz="1500" dirty="0"/>
              <a:t>art:0.00000059</a:t>
            </a:r>
          </a:p>
          <a:p>
            <a:r>
              <a:rPr lang="en-US" altLang="ja-JP" sz="1500" b="1" dirty="0">
                <a:solidFill>
                  <a:srgbClr val="FF0000"/>
                </a:solidFill>
              </a:rPr>
              <a:t>illusion: 0.9999994 </a:t>
            </a:r>
            <a:endParaRPr lang="ja-JP" altLang="en-US" sz="1500" b="1" dirty="0">
              <a:solidFill>
                <a:srgbClr val="FF0000"/>
              </a:solidFill>
            </a:endParaRP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3554" y="4002585"/>
            <a:ext cx="1428750" cy="1428750"/>
          </a:xfrm>
          <a:prstGeom prst="rect">
            <a:avLst/>
          </a:prstGeom>
        </p:spPr>
      </p:pic>
      <p:pic>
        <p:nvPicPr>
          <p:cNvPr id="23" name="図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88398" y="4005564"/>
            <a:ext cx="1428750" cy="1428750"/>
          </a:xfrm>
          <a:prstGeom prst="rect">
            <a:avLst/>
          </a:prstGeom>
        </p:spPr>
      </p:pic>
      <p:pic>
        <p:nvPicPr>
          <p:cNvPr id="25" name="図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0096" y="1741884"/>
            <a:ext cx="1428750" cy="1428750"/>
          </a:xfrm>
          <a:prstGeom prst="rect">
            <a:avLst/>
          </a:prstGeom>
        </p:spPr>
      </p:pic>
      <p:pic>
        <p:nvPicPr>
          <p:cNvPr id="27" name="図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4548" y="1741884"/>
            <a:ext cx="1428750" cy="1428750"/>
          </a:xfrm>
          <a:prstGeom prst="rect">
            <a:avLst/>
          </a:prstGeom>
        </p:spPr>
      </p:pic>
      <p:pic>
        <p:nvPicPr>
          <p:cNvPr id="28" name="図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53321" y="1741884"/>
            <a:ext cx="1428750" cy="1428750"/>
          </a:xfrm>
          <a:prstGeom prst="rect">
            <a:avLst/>
          </a:prstGeom>
        </p:spPr>
      </p:pic>
    </p:spTree>
    <p:extLst>
      <p:ext uri="{BB962C8B-B14F-4D97-AF65-F5344CB8AC3E}">
        <p14:creationId xmlns:p14="http://schemas.microsoft.com/office/powerpoint/2010/main" val="14903244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コンテンツ プレースホルダー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19500" y="3048794"/>
            <a:ext cx="1905000" cy="1905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197</a:t>
            </a:fld>
            <a:endParaRPr kumimoji="1" lang="ja-JP" altLang="en-US" dirty="0"/>
          </a:p>
        </p:txBody>
      </p:sp>
      <p:graphicFrame>
        <p:nvGraphicFramePr>
          <p:cNvPr id="19" name="表 18"/>
          <p:cNvGraphicFramePr>
            <a:graphicFrameLocks noGrp="1"/>
          </p:cNvGraphicFramePr>
          <p:nvPr/>
        </p:nvGraphicFramePr>
        <p:xfrm>
          <a:off x="1256285" y="976535"/>
          <a:ext cx="6426630" cy="4914046"/>
        </p:xfrm>
        <a:graphic>
          <a:graphicData uri="http://schemas.openxmlformats.org/drawingml/2006/table">
            <a:tbl>
              <a:tblPr firstRow="1" bandRow="1">
                <a:tableStyleId>{5C22544A-7EE6-4342-B048-85BDC9FD1C3A}</a:tableStyleId>
              </a:tblPr>
              <a:tblGrid>
                <a:gridCol w="378000">
                  <a:extLst>
                    <a:ext uri="{9D8B030D-6E8A-4147-A177-3AD203B41FA5}">
                      <a16:colId xmlns:a16="http://schemas.microsoft.com/office/drawing/2014/main" val="1444403243"/>
                    </a:ext>
                  </a:extLst>
                </a:gridCol>
                <a:gridCol w="378000">
                  <a:extLst>
                    <a:ext uri="{9D8B030D-6E8A-4147-A177-3AD203B41FA5}">
                      <a16:colId xmlns:a16="http://schemas.microsoft.com/office/drawing/2014/main" val="4127742940"/>
                    </a:ext>
                  </a:extLst>
                </a:gridCol>
                <a:gridCol w="1890210">
                  <a:extLst>
                    <a:ext uri="{9D8B030D-6E8A-4147-A177-3AD203B41FA5}">
                      <a16:colId xmlns:a16="http://schemas.microsoft.com/office/drawing/2014/main" val="1189522043"/>
                    </a:ext>
                  </a:extLst>
                </a:gridCol>
                <a:gridCol w="1890210">
                  <a:extLst>
                    <a:ext uri="{9D8B030D-6E8A-4147-A177-3AD203B41FA5}">
                      <a16:colId xmlns:a16="http://schemas.microsoft.com/office/drawing/2014/main" val="3995668687"/>
                    </a:ext>
                  </a:extLst>
                </a:gridCol>
                <a:gridCol w="1890210">
                  <a:extLst>
                    <a:ext uri="{9D8B030D-6E8A-4147-A177-3AD203B41FA5}">
                      <a16:colId xmlns:a16="http://schemas.microsoft.com/office/drawing/2014/main" val="362879995"/>
                    </a:ext>
                  </a:extLst>
                </a:gridCol>
              </a:tblGrid>
              <a:tr h="378046">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tc gridSpan="3">
                  <a:txBody>
                    <a:bodyPr/>
                    <a:lstStyle/>
                    <a:p>
                      <a:pPr algn="ctr"/>
                      <a:r>
                        <a:rPr kumimoji="1" lang="ja-JP" altLang="en-US" sz="1800" dirty="0"/>
                        <a:t>似た画風</a:t>
                      </a:r>
                    </a:p>
                  </a:txBody>
                  <a:tcPr marL="68580" marR="68580" marT="34290" marB="34290" anchor="ctr"/>
                </a:tc>
                <a:tc hMerge="1">
                  <a:txBody>
                    <a:bodyPr/>
                    <a:lstStyle/>
                    <a:p>
                      <a:endParaRPr kumimoji="1" lang="ja-JP" altLang="en-US"/>
                    </a:p>
                  </a:txBody>
                  <a:tcPr/>
                </a:tc>
                <a:tc hMerge="1">
                  <a:txBody>
                    <a:bodyPr/>
                    <a:lstStyle/>
                    <a:p>
                      <a:endParaRPr kumimoji="1" lang="ja-JP" altLang="en-US" dirty="0"/>
                    </a:p>
                  </a:txBody>
                  <a:tcPr/>
                </a:tc>
                <a:extLst>
                  <a:ext uri="{0D108BD9-81ED-4DB2-BD59-A6C34878D82A}">
                    <a16:rowId xmlns:a16="http://schemas.microsoft.com/office/drawing/2014/main" val="1188970392"/>
                  </a:ext>
                </a:extLst>
              </a:tr>
              <a:tr h="378000">
                <a:tc rowSpan="2">
                  <a:txBody>
                    <a:bodyPr/>
                    <a:lstStyle/>
                    <a:p>
                      <a:pPr algn="ctr"/>
                      <a:r>
                        <a:rPr lang="ja-JP" altLang="en-US" sz="1800" dirty="0"/>
                        <a:t>正答画像</a:t>
                      </a:r>
                    </a:p>
                  </a:txBody>
                  <a:tcPr marL="68580" marR="68580" marT="34290" marB="34290" vert="eaVert" anchor="ctr"/>
                </a:tc>
                <a:tc>
                  <a:txBody>
                    <a:bodyPr/>
                    <a:lstStyle/>
                    <a:p>
                      <a:pPr algn="ctr"/>
                      <a:r>
                        <a:rPr kumimoji="1" lang="ja-JP" altLang="en-US" sz="1800" dirty="0"/>
                        <a:t>正</a:t>
                      </a:r>
                    </a:p>
                  </a:txBody>
                  <a:tcPr marL="68580" marR="68580" marT="34290" marB="34290" vert="eaVert" anchor="ctr"/>
                </a:tc>
                <a:tc gridSpan="3">
                  <a:txBody>
                    <a:bodyPr/>
                    <a:lstStyle/>
                    <a:p>
                      <a:pPr algn="ctr"/>
                      <a:r>
                        <a:rPr kumimoji="1" lang="en-US" altLang="ja-JP" sz="1800" dirty="0"/>
                        <a:t>illusion</a:t>
                      </a:r>
                      <a:endParaRPr kumimoji="1" lang="ja-JP" altLang="en-US" sz="1800" dirty="0"/>
                    </a:p>
                  </a:txBody>
                  <a:tcPr marL="68580" marR="68580" marT="34290" marB="34290" anchor="ctr"/>
                </a:tc>
                <a:tc hMerge="1">
                  <a:txBody>
                    <a:bodyPr/>
                    <a:lstStyle/>
                    <a:p>
                      <a:pPr algn="ctr"/>
                      <a:endParaRPr kumimoji="1" lang="ja-JP" altLang="en-US" sz="2400" dirty="0"/>
                    </a:p>
                  </a:txBody>
                  <a:tcPr anchor="ctr"/>
                </a:tc>
                <a:tc hMerge="1">
                  <a:txBody>
                    <a:bodyPr/>
                    <a:lstStyle/>
                    <a:p>
                      <a:pPr algn="ctr"/>
                      <a:endParaRPr kumimoji="1" lang="ja-JP" altLang="en-US" sz="2400" dirty="0"/>
                    </a:p>
                  </a:txBody>
                  <a:tcPr anchor="ctr"/>
                </a:tc>
                <a:extLst>
                  <a:ext uri="{0D108BD9-81ED-4DB2-BD59-A6C34878D82A}">
                    <a16:rowId xmlns:a16="http://schemas.microsoft.com/office/drawing/2014/main" val="717532849"/>
                  </a:ext>
                </a:extLst>
              </a:tr>
              <a:tr h="1890000">
                <a:tc vMerge="1">
                  <a:txBody>
                    <a:bodyPr/>
                    <a:lstStyle/>
                    <a:p>
                      <a:endParaRPr kumimoji="1" lang="ja-JP" altLang="en-US" dirty="0"/>
                    </a:p>
                  </a:txBody>
                  <a:tcPr/>
                </a:tc>
                <a:tc>
                  <a:txBody>
                    <a:bodyPr/>
                    <a:lstStyle/>
                    <a:p>
                      <a:pPr algn="ctr"/>
                      <a:r>
                        <a:rPr kumimoji="1" lang="ja-JP" altLang="en-US" sz="1800" dirty="0"/>
                        <a:t>結果</a:t>
                      </a:r>
                    </a:p>
                  </a:txBody>
                  <a:tcPr marL="68580" marR="68580" marT="34290" marB="34290" vert="eaVert" anchor="ctr"/>
                </a:tc>
                <a:tc gridSpan="3">
                  <a:txBody>
                    <a:bodyPr/>
                    <a:lstStyle/>
                    <a:p>
                      <a:pPr algn="ctr"/>
                      <a:endParaRPr kumimoji="1" lang="ja-JP" altLang="en-US" sz="1800" dirty="0"/>
                    </a:p>
                  </a:txBody>
                  <a:tcPr marL="68580" marR="68580" marT="34290" marB="34290" anchor="ctr"/>
                </a:tc>
                <a:tc hMerge="1">
                  <a:txBody>
                    <a:bodyPr/>
                    <a:lstStyle/>
                    <a:p>
                      <a:pPr algn="ctr"/>
                      <a:endParaRPr kumimoji="1" lang="ja-JP" altLang="en-US" sz="2400" dirty="0"/>
                    </a:p>
                  </a:txBody>
                  <a:tcPr anchor="ctr"/>
                </a:tc>
                <a:tc hMerge="1">
                  <a:txBody>
                    <a:bodyPr/>
                    <a:lstStyle/>
                    <a:p>
                      <a:pPr algn="ctr"/>
                      <a:endParaRPr kumimoji="1" lang="ja-JP" altLang="en-US" sz="2400" dirty="0"/>
                    </a:p>
                  </a:txBody>
                  <a:tcPr anchor="ctr"/>
                </a:tc>
                <a:extLst>
                  <a:ext uri="{0D108BD9-81ED-4DB2-BD59-A6C34878D82A}">
                    <a16:rowId xmlns:a16="http://schemas.microsoft.com/office/drawing/2014/main" val="3344226951"/>
                  </a:ext>
                </a:extLst>
              </a:tr>
              <a:tr h="378000">
                <a:tc rowSpan="2">
                  <a:txBody>
                    <a:bodyPr/>
                    <a:lstStyle/>
                    <a:p>
                      <a:pPr algn="ctr"/>
                      <a:r>
                        <a:rPr kumimoji="1" lang="ja-JP" altLang="en-US" sz="1800" dirty="0"/>
                        <a:t>誤答画像</a:t>
                      </a:r>
                    </a:p>
                  </a:txBody>
                  <a:tcPr marL="68580" marR="68580" marT="34290" marB="34290" vert="eaVert" anchor="ctr"/>
                </a:tc>
                <a:tc>
                  <a:txBody>
                    <a:bodyPr/>
                    <a:lstStyle/>
                    <a:p>
                      <a:pPr algn="ctr"/>
                      <a:r>
                        <a:rPr kumimoji="1" lang="ja-JP" altLang="en-US" sz="1800" dirty="0"/>
                        <a:t>正</a:t>
                      </a:r>
                    </a:p>
                  </a:txBody>
                  <a:tcPr marL="68580" marR="68580" marT="34290" marB="34290" vert="eaVert" anchor="ctr"/>
                </a:tc>
                <a:tc>
                  <a:txBody>
                    <a:bodyPr/>
                    <a:lstStyle/>
                    <a:p>
                      <a:pPr algn="ctr"/>
                      <a:r>
                        <a:rPr kumimoji="1" lang="en-US" altLang="ja-JP" sz="1800" dirty="0"/>
                        <a:t>illusion</a:t>
                      </a:r>
                      <a:endParaRPr kumimoji="1" lang="ja-JP" altLang="en-US" sz="1800" dirty="0"/>
                    </a:p>
                  </a:txBody>
                  <a:tcPr marL="68580" marR="68580" marT="34290" marB="34290" anchor="ctr"/>
                </a:tc>
                <a:tc>
                  <a:txBody>
                    <a:bodyPr/>
                    <a:lstStyle/>
                    <a:p>
                      <a:pPr algn="ctr"/>
                      <a:r>
                        <a:rPr kumimoji="1" lang="en-US" altLang="ja-JP" sz="1800" dirty="0"/>
                        <a:t>illusion</a:t>
                      </a:r>
                      <a:endParaRPr kumimoji="1" lang="ja-JP" altLang="en-US" sz="1800" dirty="0"/>
                    </a:p>
                  </a:txBody>
                  <a:tcPr marL="68580" marR="68580" marT="34290" marB="34290" anchor="ctr"/>
                </a:tc>
                <a:tc>
                  <a:txBody>
                    <a:bodyPr/>
                    <a:lstStyle/>
                    <a:p>
                      <a:pPr algn="ctr"/>
                      <a:r>
                        <a:rPr kumimoji="1" lang="en-US" altLang="ja-JP" sz="1800" dirty="0"/>
                        <a:t>illusion</a:t>
                      </a:r>
                      <a:endParaRPr kumimoji="1" lang="ja-JP" altLang="en-US" sz="1800" dirty="0"/>
                    </a:p>
                  </a:txBody>
                  <a:tcPr marL="68580" marR="68580" marT="34290" marB="34290" anchor="ctr"/>
                </a:tc>
                <a:extLst>
                  <a:ext uri="{0D108BD9-81ED-4DB2-BD59-A6C34878D82A}">
                    <a16:rowId xmlns:a16="http://schemas.microsoft.com/office/drawing/2014/main" val="1134562895"/>
                  </a:ext>
                </a:extLst>
              </a:tr>
              <a:tr h="1890000">
                <a:tc vMerge="1">
                  <a:txBody>
                    <a:bodyPr/>
                    <a:lstStyle/>
                    <a:p>
                      <a:endParaRPr kumimoji="1" lang="ja-JP" altLang="en-US" dirty="0"/>
                    </a:p>
                  </a:txBody>
                  <a:tcPr/>
                </a:tc>
                <a:tc>
                  <a:txBody>
                    <a:bodyPr/>
                    <a:lstStyle/>
                    <a:p>
                      <a:pPr algn="ctr"/>
                      <a:r>
                        <a:rPr kumimoji="1" lang="ja-JP" altLang="en-US" sz="1800" dirty="0"/>
                        <a:t>結果</a:t>
                      </a:r>
                    </a:p>
                  </a:txBody>
                  <a:tcPr marL="68580" marR="68580" marT="34290" marB="34290" vert="eaVert"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tc>
                  <a:txBody>
                    <a:bodyPr/>
                    <a:lstStyle/>
                    <a:p>
                      <a:pPr algn="ctr"/>
                      <a:endParaRPr kumimoji="1" lang="ja-JP" altLang="en-US" sz="1800" dirty="0"/>
                    </a:p>
                  </a:txBody>
                  <a:tcPr marL="68580" marR="68580" marT="34290" marB="34290" anchor="ctr"/>
                </a:tc>
                <a:extLst>
                  <a:ext uri="{0D108BD9-81ED-4DB2-BD59-A6C34878D82A}">
                    <a16:rowId xmlns:a16="http://schemas.microsoft.com/office/drawing/2014/main" val="2189983847"/>
                  </a:ext>
                </a:extLst>
              </a:tr>
            </a:tbl>
          </a:graphicData>
        </a:graphic>
      </p:graphicFrame>
      <p:pic>
        <p:nvPicPr>
          <p:cNvPr id="22" name="図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6542" y="4170384"/>
            <a:ext cx="1080000" cy="1080000"/>
          </a:xfrm>
          <a:prstGeom prst="rect">
            <a:avLst/>
          </a:prstGeom>
        </p:spPr>
      </p:pic>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2130" y="4161166"/>
            <a:ext cx="1080000" cy="1080000"/>
          </a:xfrm>
          <a:prstGeom prst="rect">
            <a:avLst/>
          </a:prstGeom>
        </p:spPr>
      </p:pic>
      <p:sp>
        <p:nvSpPr>
          <p:cNvPr id="16" name="正方形/長方形 15"/>
          <p:cNvSpPr/>
          <p:nvPr/>
        </p:nvSpPr>
        <p:spPr>
          <a:xfrm>
            <a:off x="2196297" y="5196837"/>
            <a:ext cx="1669047"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0.965456</a:t>
            </a:r>
            <a:endParaRPr lang="en-US" altLang="ja-JP" sz="1500" b="1" dirty="0">
              <a:solidFill>
                <a:srgbClr val="FF0000"/>
              </a:solidFill>
            </a:endParaRPr>
          </a:p>
          <a:p>
            <a:r>
              <a:rPr lang="en-US" altLang="ja-JP" sz="1500" dirty="0"/>
              <a:t>illusion:</a:t>
            </a:r>
            <a:r>
              <a:rPr lang="ja-JP" altLang="en-US" sz="1500" dirty="0"/>
              <a:t>0.034541</a:t>
            </a:r>
          </a:p>
        </p:txBody>
      </p:sp>
      <p:sp>
        <p:nvSpPr>
          <p:cNvPr id="17" name="正方形/長方形 16"/>
          <p:cNvSpPr/>
          <p:nvPr/>
        </p:nvSpPr>
        <p:spPr>
          <a:xfrm>
            <a:off x="4005335" y="5174674"/>
            <a:ext cx="1776448"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0.900875</a:t>
            </a:r>
            <a:endParaRPr lang="en-US" altLang="ja-JP" sz="1500" b="1" dirty="0">
              <a:solidFill>
                <a:srgbClr val="FF0000"/>
              </a:solidFill>
            </a:endParaRPr>
          </a:p>
          <a:p>
            <a:r>
              <a:rPr lang="en-US" altLang="ja-JP" sz="1500" dirty="0"/>
              <a:t>illusion:</a:t>
            </a:r>
            <a:r>
              <a:rPr lang="ja-JP" altLang="en-US" sz="1500" dirty="0"/>
              <a:t>0.0990234</a:t>
            </a:r>
          </a:p>
        </p:txBody>
      </p:sp>
      <p:sp>
        <p:nvSpPr>
          <p:cNvPr id="18" name="正方形/長方形 17"/>
          <p:cNvSpPr/>
          <p:nvPr/>
        </p:nvSpPr>
        <p:spPr>
          <a:xfrm>
            <a:off x="5875504" y="5174674"/>
            <a:ext cx="1669047"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0.544824</a:t>
            </a:r>
            <a:endParaRPr lang="en-US" altLang="ja-JP" sz="1500" b="1" dirty="0">
              <a:solidFill>
                <a:srgbClr val="FF0000"/>
              </a:solidFill>
            </a:endParaRPr>
          </a:p>
          <a:p>
            <a:r>
              <a:rPr lang="en-US" altLang="ja-JP" sz="1500" dirty="0"/>
              <a:t>illusion:</a:t>
            </a:r>
            <a:r>
              <a:rPr lang="ja-JP" altLang="en-US" sz="1500" dirty="0"/>
              <a:t>0.454788</a:t>
            </a:r>
          </a:p>
        </p:txBody>
      </p:sp>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3192" y="4038011"/>
            <a:ext cx="1215000" cy="1215000"/>
          </a:xfrm>
          <a:prstGeom prst="rect">
            <a:avLst/>
          </a:prstGeom>
        </p:spPr>
      </p:pic>
      <p:pic>
        <p:nvPicPr>
          <p:cNvPr id="21" name="図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30650" y="4035963"/>
            <a:ext cx="1215000" cy="1215000"/>
          </a:xfrm>
          <a:prstGeom prst="rect">
            <a:avLst/>
          </a:prstGeom>
        </p:spPr>
      </p:pic>
      <p:pic>
        <p:nvPicPr>
          <p:cNvPr id="34" name="図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55945" y="4038011"/>
            <a:ext cx="1215000" cy="1215000"/>
          </a:xfrm>
          <a:prstGeom prst="rect">
            <a:avLst/>
          </a:prstGeom>
        </p:spPr>
      </p:pic>
      <p:sp>
        <p:nvSpPr>
          <p:cNvPr id="2" name="テキスト ボックス 1"/>
          <p:cNvSpPr txBox="1"/>
          <p:nvPr/>
        </p:nvSpPr>
        <p:spPr>
          <a:xfrm>
            <a:off x="1975695" y="2984002"/>
            <a:ext cx="2021707" cy="553998"/>
          </a:xfrm>
          <a:prstGeom prst="rect">
            <a:avLst/>
          </a:prstGeom>
          <a:noFill/>
        </p:spPr>
        <p:txBody>
          <a:bodyPr wrap="none" rtlCol="0">
            <a:spAutoFit/>
          </a:bodyPr>
          <a:lstStyle/>
          <a:p>
            <a:r>
              <a:rPr lang="en-US" altLang="ja-JP" sz="1500" dirty="0"/>
              <a:t>art:0.01178398</a:t>
            </a:r>
          </a:p>
          <a:p>
            <a:r>
              <a:rPr lang="en-US" altLang="ja-JP" sz="1500" b="1" dirty="0">
                <a:solidFill>
                  <a:srgbClr val="FF0000"/>
                </a:solidFill>
              </a:rPr>
              <a:t>illusion: 0.98821354</a:t>
            </a:r>
            <a:endParaRPr lang="ja-JP" altLang="en-US" sz="1500" b="1" dirty="0">
              <a:solidFill>
                <a:srgbClr val="FF0000"/>
              </a:solidFill>
            </a:endParaRPr>
          </a:p>
        </p:txBody>
      </p:sp>
      <p:sp>
        <p:nvSpPr>
          <p:cNvPr id="3" name="テキスト ボックス 2"/>
          <p:cNvSpPr txBox="1"/>
          <p:nvPr/>
        </p:nvSpPr>
        <p:spPr>
          <a:xfrm>
            <a:off x="3921841" y="2984002"/>
            <a:ext cx="1965603" cy="553998"/>
          </a:xfrm>
          <a:prstGeom prst="rect">
            <a:avLst/>
          </a:prstGeom>
          <a:noFill/>
        </p:spPr>
        <p:txBody>
          <a:bodyPr wrap="none" rtlCol="0">
            <a:spAutoFit/>
          </a:bodyPr>
          <a:lstStyle/>
          <a:p>
            <a:r>
              <a:rPr lang="en-US" altLang="ja-JP" sz="1500" dirty="0"/>
              <a:t>art: 0.00336026</a:t>
            </a:r>
          </a:p>
          <a:p>
            <a:r>
              <a:rPr lang="en-US" altLang="ja-JP" sz="1500" b="1" dirty="0">
                <a:solidFill>
                  <a:srgbClr val="FF0000"/>
                </a:solidFill>
              </a:rPr>
              <a:t>illusion: 0.9966132 </a:t>
            </a:r>
            <a:endParaRPr lang="ja-JP" altLang="en-US" sz="1500" b="1" dirty="0">
              <a:solidFill>
                <a:srgbClr val="FF0000"/>
              </a:solidFill>
            </a:endParaRPr>
          </a:p>
        </p:txBody>
      </p:sp>
      <p:sp>
        <p:nvSpPr>
          <p:cNvPr id="5" name="テキスト ボックス 4"/>
          <p:cNvSpPr txBox="1"/>
          <p:nvPr/>
        </p:nvSpPr>
        <p:spPr>
          <a:xfrm>
            <a:off x="5809444" y="2984002"/>
            <a:ext cx="1965603" cy="553998"/>
          </a:xfrm>
          <a:prstGeom prst="rect">
            <a:avLst/>
          </a:prstGeom>
          <a:noFill/>
        </p:spPr>
        <p:txBody>
          <a:bodyPr wrap="none" rtlCol="0">
            <a:spAutoFit/>
          </a:bodyPr>
          <a:lstStyle/>
          <a:p>
            <a:r>
              <a:rPr lang="en-US" altLang="ja-JP" sz="1500" dirty="0"/>
              <a:t>art:0.00000059</a:t>
            </a:r>
          </a:p>
          <a:p>
            <a:r>
              <a:rPr lang="en-US" altLang="ja-JP" sz="1500" b="1" dirty="0">
                <a:solidFill>
                  <a:srgbClr val="FF0000"/>
                </a:solidFill>
              </a:rPr>
              <a:t>illusion: 0.9999994 </a:t>
            </a:r>
            <a:endParaRPr lang="ja-JP" altLang="en-US" sz="1500" b="1" dirty="0">
              <a:solidFill>
                <a:srgbClr val="FF0000"/>
              </a:solidFill>
            </a:endParaRPr>
          </a:p>
        </p:txBody>
      </p:sp>
      <p:pic>
        <p:nvPicPr>
          <p:cNvPr id="6" name="図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3234" y="1772948"/>
            <a:ext cx="1215000" cy="1215000"/>
          </a:xfrm>
          <a:prstGeom prst="rect">
            <a:avLst/>
          </a:prstGeom>
        </p:spPr>
      </p:pic>
      <p:pic>
        <p:nvPicPr>
          <p:cNvPr id="7" name="図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01445" y="1784913"/>
            <a:ext cx="1215000" cy="1215000"/>
          </a:xfrm>
          <a:prstGeom prst="rect">
            <a:avLst/>
          </a:prstGeom>
        </p:spPr>
      </p:pic>
      <p:pic>
        <p:nvPicPr>
          <p:cNvPr id="8" name="図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92288" y="1787732"/>
            <a:ext cx="1215000" cy="1215000"/>
          </a:xfrm>
          <a:prstGeom prst="rect">
            <a:avLst/>
          </a:prstGeom>
        </p:spPr>
      </p:pic>
    </p:spTree>
    <p:extLst>
      <p:ext uri="{BB962C8B-B14F-4D97-AF65-F5344CB8AC3E}">
        <p14:creationId xmlns:p14="http://schemas.microsoft.com/office/powerpoint/2010/main" val="34015393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 14"/>
          <p:cNvGraphicFramePr>
            <a:graphicFrameLocks noGrp="1"/>
          </p:cNvGraphicFramePr>
          <p:nvPr/>
        </p:nvGraphicFramePr>
        <p:xfrm>
          <a:off x="1277634" y="1003508"/>
          <a:ext cx="6372708" cy="4860000"/>
        </p:xfrm>
        <a:graphic>
          <a:graphicData uri="http://schemas.openxmlformats.org/drawingml/2006/table">
            <a:tbl>
              <a:tblPr firstRow="1" bandRow="1">
                <a:tableStyleId>{5C22544A-7EE6-4342-B048-85BDC9FD1C3A}</a:tableStyleId>
              </a:tblPr>
              <a:tblGrid>
                <a:gridCol w="1593177">
                  <a:extLst>
                    <a:ext uri="{9D8B030D-6E8A-4147-A177-3AD203B41FA5}">
                      <a16:colId xmlns:a16="http://schemas.microsoft.com/office/drawing/2014/main" val="2114799295"/>
                    </a:ext>
                  </a:extLst>
                </a:gridCol>
                <a:gridCol w="1593177">
                  <a:extLst>
                    <a:ext uri="{9D8B030D-6E8A-4147-A177-3AD203B41FA5}">
                      <a16:colId xmlns:a16="http://schemas.microsoft.com/office/drawing/2014/main" val="2393695028"/>
                    </a:ext>
                  </a:extLst>
                </a:gridCol>
                <a:gridCol w="1593177">
                  <a:extLst>
                    <a:ext uri="{9D8B030D-6E8A-4147-A177-3AD203B41FA5}">
                      <a16:colId xmlns:a16="http://schemas.microsoft.com/office/drawing/2014/main" val="2635707578"/>
                    </a:ext>
                  </a:extLst>
                </a:gridCol>
                <a:gridCol w="1593177">
                  <a:extLst>
                    <a:ext uri="{9D8B030D-6E8A-4147-A177-3AD203B41FA5}">
                      <a16:colId xmlns:a16="http://schemas.microsoft.com/office/drawing/2014/main" val="789360384"/>
                    </a:ext>
                  </a:extLst>
                </a:gridCol>
              </a:tblGrid>
              <a:tr h="540000">
                <a:tc>
                  <a:txBody>
                    <a:bodyPr/>
                    <a:lstStyle/>
                    <a:p>
                      <a:pPr algn="ctr"/>
                      <a:r>
                        <a:rPr kumimoji="1" lang="ja-JP" altLang="en-US" sz="2100" dirty="0"/>
                        <a:t>元画像</a:t>
                      </a:r>
                    </a:p>
                  </a:txBody>
                  <a:tcPr marL="68580" marR="68580" marT="34290" marB="34290" anchor="ctr"/>
                </a:tc>
                <a:tc>
                  <a:txBody>
                    <a:bodyPr/>
                    <a:lstStyle/>
                    <a:p>
                      <a:pPr algn="ctr"/>
                      <a:r>
                        <a:rPr kumimoji="1" lang="en-US" altLang="ja-JP" sz="2100" dirty="0"/>
                        <a:t>art</a:t>
                      </a:r>
                      <a:endParaRPr kumimoji="1" lang="ja-JP" altLang="en-US" sz="2100" dirty="0"/>
                    </a:p>
                  </a:txBody>
                  <a:tcPr marL="68580" marR="68580" marT="34290" marB="34290" anchor="ctr"/>
                </a:tc>
                <a:tc>
                  <a:txBody>
                    <a:bodyPr/>
                    <a:lstStyle/>
                    <a:p>
                      <a:pPr algn="ctr"/>
                      <a:r>
                        <a:rPr kumimoji="1" lang="en-US" altLang="ja-JP" sz="2100" dirty="0"/>
                        <a:t>human</a:t>
                      </a:r>
                      <a:endParaRPr kumimoji="1" lang="ja-JP" altLang="en-US" sz="2100" dirty="0"/>
                    </a:p>
                  </a:txBody>
                  <a:tcPr marL="68580" marR="68580" marT="34290" marB="34290" anchor="ctr"/>
                </a:tc>
                <a:tc>
                  <a:txBody>
                    <a:bodyPr/>
                    <a:lstStyle/>
                    <a:p>
                      <a:pPr algn="ctr"/>
                      <a:r>
                        <a:rPr kumimoji="1" lang="en-US" altLang="ja-JP" sz="2100" dirty="0"/>
                        <a:t>illusion</a:t>
                      </a:r>
                      <a:endParaRPr kumimoji="1" lang="ja-JP" altLang="en-US" sz="2100" dirty="0"/>
                    </a:p>
                  </a:txBody>
                  <a:tcPr marL="68580" marR="68580" marT="34290" marB="34290" anchor="ctr"/>
                </a:tc>
                <a:extLst>
                  <a:ext uri="{0D108BD9-81ED-4DB2-BD59-A6C34878D82A}">
                    <a16:rowId xmlns:a16="http://schemas.microsoft.com/office/drawing/2014/main" val="2306956411"/>
                  </a:ext>
                </a:extLst>
              </a:tr>
              <a:tr h="2160000">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386119296"/>
                  </a:ext>
                </a:extLst>
              </a:tr>
              <a:tr h="2160000">
                <a:tc>
                  <a:txBody>
                    <a:bodyPr/>
                    <a:lstStyle/>
                    <a:p>
                      <a:endParaRPr kumimoji="1" lang="ja-JP" altLang="en-US" sz="100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882754135"/>
                  </a:ext>
                </a:extLst>
              </a:tr>
            </a:tbl>
          </a:graphicData>
        </a:graphic>
      </p:graphicFrame>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198</a:t>
            </a:fld>
            <a:endParaRPr kumimoji="1" lang="ja-JP" altLang="en-US"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2434" y="1813113"/>
            <a:ext cx="1428750" cy="1428750"/>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5370" y="1813113"/>
            <a:ext cx="1428750" cy="1428750"/>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5708" y="1813113"/>
            <a:ext cx="1428750" cy="1428750"/>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6046" y="1813113"/>
            <a:ext cx="1428750" cy="1428750"/>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2434" y="3952494"/>
            <a:ext cx="1428750" cy="1428750"/>
          </a:xfrm>
          <a:prstGeom prst="rect">
            <a:avLst/>
          </a:prstGeom>
        </p:spPr>
      </p:pic>
      <p:pic>
        <p:nvPicPr>
          <p:cNvPr id="12" name="図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85370" y="3952494"/>
            <a:ext cx="1428750" cy="1428750"/>
          </a:xfrm>
          <a:prstGeom prst="rect">
            <a:avLst/>
          </a:prstGeom>
        </p:spPr>
      </p:pic>
      <p:pic>
        <p:nvPicPr>
          <p:cNvPr id="13" name="図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4446" y="3944208"/>
            <a:ext cx="1428750" cy="1428750"/>
          </a:xfrm>
          <a:prstGeom prst="rect">
            <a:avLst/>
          </a:prstGeom>
        </p:spPr>
      </p:pic>
      <p:pic>
        <p:nvPicPr>
          <p:cNvPr id="14" name="図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26894" y="3960697"/>
            <a:ext cx="1428750" cy="1428750"/>
          </a:xfrm>
          <a:prstGeom prst="rect">
            <a:avLst/>
          </a:prstGeom>
        </p:spPr>
      </p:pic>
      <p:sp>
        <p:nvSpPr>
          <p:cNvPr id="16" name="正方形/長方形 15"/>
          <p:cNvSpPr/>
          <p:nvPr/>
        </p:nvSpPr>
        <p:spPr>
          <a:xfrm>
            <a:off x="6362563" y="5381244"/>
            <a:ext cx="1029449" cy="415498"/>
          </a:xfrm>
          <a:prstGeom prst="rect">
            <a:avLst/>
          </a:prstGeom>
        </p:spPr>
        <p:txBody>
          <a:bodyPr wrap="none">
            <a:spAutoFit/>
          </a:bodyPr>
          <a:lstStyle/>
          <a:p>
            <a:r>
              <a:rPr lang="ja-JP" altLang="en-US" sz="2100" b="1" dirty="0">
                <a:solidFill>
                  <a:srgbClr val="FF0000"/>
                </a:solidFill>
              </a:rPr>
              <a:t>0.9851</a:t>
            </a:r>
          </a:p>
        </p:txBody>
      </p:sp>
      <p:sp>
        <p:nvSpPr>
          <p:cNvPr id="17" name="正方形/長方形 16"/>
          <p:cNvSpPr/>
          <p:nvPr/>
        </p:nvSpPr>
        <p:spPr>
          <a:xfrm>
            <a:off x="6327229" y="3239001"/>
            <a:ext cx="998991" cy="415498"/>
          </a:xfrm>
          <a:prstGeom prst="rect">
            <a:avLst/>
          </a:prstGeom>
        </p:spPr>
        <p:txBody>
          <a:bodyPr wrap="none">
            <a:spAutoFit/>
          </a:bodyPr>
          <a:lstStyle/>
          <a:p>
            <a:r>
              <a:rPr lang="ja-JP" altLang="en-US" sz="2100" dirty="0"/>
              <a:t>0.1536</a:t>
            </a:r>
          </a:p>
        </p:txBody>
      </p:sp>
      <p:sp>
        <p:nvSpPr>
          <p:cNvPr id="18" name="正方形/長方形 17"/>
          <p:cNvSpPr/>
          <p:nvPr/>
        </p:nvSpPr>
        <p:spPr>
          <a:xfrm>
            <a:off x="3136103" y="3205865"/>
            <a:ext cx="1106393" cy="415498"/>
          </a:xfrm>
          <a:prstGeom prst="rect">
            <a:avLst/>
          </a:prstGeom>
        </p:spPr>
        <p:txBody>
          <a:bodyPr wrap="none">
            <a:spAutoFit/>
          </a:bodyPr>
          <a:lstStyle/>
          <a:p>
            <a:r>
              <a:rPr lang="ja-JP" altLang="en-US" sz="2100" b="1" dirty="0">
                <a:solidFill>
                  <a:srgbClr val="FF0000"/>
                </a:solidFill>
              </a:rPr>
              <a:t>0.5242 </a:t>
            </a:r>
            <a:endParaRPr lang="en-US" altLang="ja-JP" sz="2100" b="1" dirty="0">
              <a:solidFill>
                <a:srgbClr val="FF0000"/>
              </a:solidFill>
            </a:endParaRPr>
          </a:p>
        </p:txBody>
      </p:sp>
      <p:sp>
        <p:nvSpPr>
          <p:cNvPr id="19" name="正方形/長方形 18"/>
          <p:cNvSpPr/>
          <p:nvPr/>
        </p:nvSpPr>
        <p:spPr>
          <a:xfrm>
            <a:off x="2998003" y="5372180"/>
            <a:ext cx="1374094" cy="415498"/>
          </a:xfrm>
          <a:prstGeom prst="rect">
            <a:avLst/>
          </a:prstGeom>
        </p:spPr>
        <p:txBody>
          <a:bodyPr wrap="none">
            <a:spAutoFit/>
          </a:bodyPr>
          <a:lstStyle/>
          <a:p>
            <a:r>
              <a:rPr lang="ja-JP" altLang="en-US" sz="2100" dirty="0"/>
              <a:t>0.008818 </a:t>
            </a:r>
            <a:endParaRPr lang="en-US" altLang="ja-JP" sz="2100" dirty="0"/>
          </a:p>
        </p:txBody>
      </p:sp>
    </p:spTree>
    <p:extLst>
      <p:ext uri="{BB962C8B-B14F-4D97-AF65-F5344CB8AC3E}">
        <p14:creationId xmlns:p14="http://schemas.microsoft.com/office/powerpoint/2010/main" val="971932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pic>
        <p:nvPicPr>
          <p:cNvPr id="6" name="コンテンツ プレースホルダー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129494" y="1733589"/>
            <a:ext cx="1428750" cy="142875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199</a:t>
            </a:fld>
            <a:endParaRPr kumimoji="1" lang="ja-JP" altLang="en-US" dirty="0"/>
          </a:p>
        </p:txBody>
      </p:sp>
      <p:graphicFrame>
        <p:nvGraphicFramePr>
          <p:cNvPr id="5" name="表 4"/>
          <p:cNvGraphicFramePr>
            <a:graphicFrameLocks noGrp="1"/>
          </p:cNvGraphicFramePr>
          <p:nvPr/>
        </p:nvGraphicFramePr>
        <p:xfrm>
          <a:off x="1277634" y="944724"/>
          <a:ext cx="6372708" cy="4860000"/>
        </p:xfrm>
        <a:graphic>
          <a:graphicData uri="http://schemas.openxmlformats.org/drawingml/2006/table">
            <a:tbl>
              <a:tblPr firstRow="1" bandRow="1">
                <a:tableStyleId>{5C22544A-7EE6-4342-B048-85BDC9FD1C3A}</a:tableStyleId>
              </a:tblPr>
              <a:tblGrid>
                <a:gridCol w="1593177">
                  <a:extLst>
                    <a:ext uri="{9D8B030D-6E8A-4147-A177-3AD203B41FA5}">
                      <a16:colId xmlns:a16="http://schemas.microsoft.com/office/drawing/2014/main" val="2114799295"/>
                    </a:ext>
                  </a:extLst>
                </a:gridCol>
                <a:gridCol w="1593177">
                  <a:extLst>
                    <a:ext uri="{9D8B030D-6E8A-4147-A177-3AD203B41FA5}">
                      <a16:colId xmlns:a16="http://schemas.microsoft.com/office/drawing/2014/main" val="2393695028"/>
                    </a:ext>
                  </a:extLst>
                </a:gridCol>
                <a:gridCol w="1593177">
                  <a:extLst>
                    <a:ext uri="{9D8B030D-6E8A-4147-A177-3AD203B41FA5}">
                      <a16:colId xmlns:a16="http://schemas.microsoft.com/office/drawing/2014/main" val="2635707578"/>
                    </a:ext>
                  </a:extLst>
                </a:gridCol>
                <a:gridCol w="1593177">
                  <a:extLst>
                    <a:ext uri="{9D8B030D-6E8A-4147-A177-3AD203B41FA5}">
                      <a16:colId xmlns:a16="http://schemas.microsoft.com/office/drawing/2014/main" val="789360384"/>
                    </a:ext>
                  </a:extLst>
                </a:gridCol>
              </a:tblGrid>
              <a:tr h="540000">
                <a:tc>
                  <a:txBody>
                    <a:bodyPr/>
                    <a:lstStyle/>
                    <a:p>
                      <a:pPr algn="ctr"/>
                      <a:r>
                        <a:rPr kumimoji="1" lang="ja-JP" altLang="en-US" sz="2100" dirty="0"/>
                        <a:t>元画像</a:t>
                      </a:r>
                    </a:p>
                  </a:txBody>
                  <a:tcPr marL="68580" marR="68580" marT="34290" marB="34290" anchor="ctr"/>
                </a:tc>
                <a:tc>
                  <a:txBody>
                    <a:bodyPr/>
                    <a:lstStyle/>
                    <a:p>
                      <a:pPr algn="ctr"/>
                      <a:r>
                        <a:rPr kumimoji="1" lang="en-US" altLang="ja-JP" sz="2100" dirty="0"/>
                        <a:t>art</a:t>
                      </a:r>
                      <a:endParaRPr kumimoji="1" lang="ja-JP" altLang="en-US" sz="2100" dirty="0"/>
                    </a:p>
                  </a:txBody>
                  <a:tcPr marL="68580" marR="68580" marT="34290" marB="34290" anchor="ctr"/>
                </a:tc>
                <a:tc>
                  <a:txBody>
                    <a:bodyPr/>
                    <a:lstStyle/>
                    <a:p>
                      <a:pPr algn="ctr"/>
                      <a:r>
                        <a:rPr kumimoji="1" lang="en-US" altLang="ja-JP" sz="2100" dirty="0"/>
                        <a:t>human</a:t>
                      </a:r>
                      <a:endParaRPr kumimoji="1" lang="ja-JP" altLang="en-US" sz="2100" dirty="0"/>
                    </a:p>
                  </a:txBody>
                  <a:tcPr marL="68580" marR="68580" marT="34290" marB="34290" anchor="ctr"/>
                </a:tc>
                <a:tc>
                  <a:txBody>
                    <a:bodyPr/>
                    <a:lstStyle/>
                    <a:p>
                      <a:pPr algn="ctr"/>
                      <a:r>
                        <a:rPr kumimoji="1" lang="en-US" altLang="ja-JP" sz="2100" dirty="0"/>
                        <a:t>illusion</a:t>
                      </a:r>
                      <a:endParaRPr kumimoji="1" lang="ja-JP" altLang="en-US" sz="2100" dirty="0"/>
                    </a:p>
                  </a:txBody>
                  <a:tcPr marL="68580" marR="68580" marT="34290" marB="34290" anchor="ctr"/>
                </a:tc>
                <a:extLst>
                  <a:ext uri="{0D108BD9-81ED-4DB2-BD59-A6C34878D82A}">
                    <a16:rowId xmlns:a16="http://schemas.microsoft.com/office/drawing/2014/main" val="2306956411"/>
                  </a:ext>
                </a:extLst>
              </a:tr>
              <a:tr h="2160000">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386119296"/>
                  </a:ext>
                </a:extLst>
              </a:tr>
              <a:tr h="2160000">
                <a:tc>
                  <a:txBody>
                    <a:bodyPr/>
                    <a:lstStyle/>
                    <a:p>
                      <a:endParaRPr kumimoji="1" lang="ja-JP" altLang="en-US" sz="100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882754135"/>
                  </a:ext>
                </a:extLst>
              </a:tr>
            </a:tbl>
          </a:graphicData>
        </a:graphic>
      </p:graphicFrame>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4087" y="1730196"/>
            <a:ext cx="1428750" cy="1428750"/>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9885" y="1730196"/>
            <a:ext cx="1428750" cy="1428750"/>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9232" y="1730196"/>
            <a:ext cx="1428750" cy="1428750"/>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84087" y="3860534"/>
            <a:ext cx="1428750" cy="1428750"/>
          </a:xfrm>
          <a:prstGeom prst="rect">
            <a:avLst/>
          </a:prstGeom>
        </p:spPr>
      </p:pic>
      <p:pic>
        <p:nvPicPr>
          <p:cNvPr id="11" name="図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9885" y="3860534"/>
            <a:ext cx="1428750" cy="1428750"/>
          </a:xfrm>
          <a:prstGeom prst="rect">
            <a:avLst/>
          </a:prstGeom>
        </p:spPr>
      </p:pic>
      <p:pic>
        <p:nvPicPr>
          <p:cNvPr id="12" name="図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9232" y="3860534"/>
            <a:ext cx="1428750" cy="1428750"/>
          </a:xfrm>
          <a:prstGeom prst="rect">
            <a:avLst/>
          </a:prstGeom>
        </p:spPr>
      </p:pic>
      <p:pic>
        <p:nvPicPr>
          <p:cNvPr id="13" name="図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29494" y="3860534"/>
            <a:ext cx="1428750" cy="1428750"/>
          </a:xfrm>
          <a:prstGeom prst="rect">
            <a:avLst/>
          </a:prstGeom>
        </p:spPr>
      </p:pic>
      <p:sp>
        <p:nvSpPr>
          <p:cNvPr id="14" name="正方形/長方形 13"/>
          <p:cNvSpPr/>
          <p:nvPr/>
        </p:nvSpPr>
        <p:spPr>
          <a:xfrm>
            <a:off x="6211363" y="3172604"/>
            <a:ext cx="1297150" cy="415498"/>
          </a:xfrm>
          <a:prstGeom prst="rect">
            <a:avLst/>
          </a:prstGeom>
        </p:spPr>
        <p:txBody>
          <a:bodyPr wrap="none">
            <a:spAutoFit/>
          </a:bodyPr>
          <a:lstStyle/>
          <a:p>
            <a:r>
              <a:rPr lang="ja-JP" altLang="en-US" sz="2100" dirty="0"/>
              <a:t>0.002699</a:t>
            </a:r>
          </a:p>
        </p:txBody>
      </p:sp>
      <p:sp>
        <p:nvSpPr>
          <p:cNvPr id="15" name="正方形/長方形 14"/>
          <p:cNvSpPr/>
          <p:nvPr/>
        </p:nvSpPr>
        <p:spPr>
          <a:xfrm>
            <a:off x="3180014" y="3167822"/>
            <a:ext cx="1029449" cy="415498"/>
          </a:xfrm>
          <a:prstGeom prst="rect">
            <a:avLst/>
          </a:prstGeom>
        </p:spPr>
        <p:txBody>
          <a:bodyPr wrap="none">
            <a:spAutoFit/>
          </a:bodyPr>
          <a:lstStyle/>
          <a:p>
            <a:r>
              <a:rPr lang="ja-JP" altLang="en-US" sz="2100" b="1" dirty="0">
                <a:solidFill>
                  <a:srgbClr val="FF0000"/>
                </a:solidFill>
              </a:rPr>
              <a:t>0.9973</a:t>
            </a:r>
            <a:endParaRPr lang="en-US" altLang="ja-JP" sz="2100" b="1" dirty="0">
              <a:solidFill>
                <a:srgbClr val="FF0000"/>
              </a:solidFill>
            </a:endParaRPr>
          </a:p>
        </p:txBody>
      </p:sp>
      <p:sp>
        <p:nvSpPr>
          <p:cNvPr id="16" name="正方形/長方形 15"/>
          <p:cNvSpPr/>
          <p:nvPr/>
        </p:nvSpPr>
        <p:spPr>
          <a:xfrm>
            <a:off x="6349623" y="5289283"/>
            <a:ext cx="1029449" cy="415498"/>
          </a:xfrm>
          <a:prstGeom prst="rect">
            <a:avLst/>
          </a:prstGeom>
        </p:spPr>
        <p:txBody>
          <a:bodyPr wrap="none">
            <a:spAutoFit/>
          </a:bodyPr>
          <a:lstStyle/>
          <a:p>
            <a:r>
              <a:rPr lang="ja-JP" altLang="en-US" sz="2100" b="1" dirty="0">
                <a:solidFill>
                  <a:srgbClr val="FF0000"/>
                </a:solidFill>
              </a:rPr>
              <a:t>0.8244</a:t>
            </a:r>
          </a:p>
        </p:txBody>
      </p:sp>
      <p:sp>
        <p:nvSpPr>
          <p:cNvPr id="17" name="正方形/長方形 16"/>
          <p:cNvSpPr/>
          <p:nvPr/>
        </p:nvSpPr>
        <p:spPr>
          <a:xfrm>
            <a:off x="3192037" y="5289283"/>
            <a:ext cx="998991" cy="415498"/>
          </a:xfrm>
          <a:prstGeom prst="rect">
            <a:avLst/>
          </a:prstGeom>
        </p:spPr>
        <p:txBody>
          <a:bodyPr wrap="none">
            <a:spAutoFit/>
          </a:bodyPr>
          <a:lstStyle/>
          <a:p>
            <a:r>
              <a:rPr lang="ja-JP" altLang="en-US" sz="2100" dirty="0"/>
              <a:t>0.1705</a:t>
            </a:r>
            <a:endParaRPr lang="en-US" altLang="ja-JP" sz="2100" dirty="0"/>
          </a:p>
        </p:txBody>
      </p:sp>
    </p:spTree>
    <p:extLst>
      <p:ext uri="{BB962C8B-B14F-4D97-AF65-F5344CB8AC3E}">
        <p14:creationId xmlns:p14="http://schemas.microsoft.com/office/powerpoint/2010/main" val="1444218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発表の流れ</a:t>
            </a:r>
            <a:endParaRPr kumimoji="1" lang="ja-JP" altLang="en-US" dirty="0"/>
          </a:p>
        </p:txBody>
      </p:sp>
      <p:sp>
        <p:nvSpPr>
          <p:cNvPr id="3" name="コンテンツ プレースホルダー 2"/>
          <p:cNvSpPr>
            <a:spLocks noGrp="1"/>
          </p:cNvSpPr>
          <p:nvPr>
            <p:ph idx="1"/>
          </p:nvPr>
        </p:nvSpPr>
        <p:spPr>
          <a:xfrm>
            <a:off x="628650" y="1541358"/>
            <a:ext cx="7467600" cy="4964325"/>
          </a:xfrm>
        </p:spPr>
        <p:txBody>
          <a:bodyPr>
            <a:normAutofit/>
          </a:bodyPr>
          <a:lstStyle/>
          <a:p>
            <a:pPr>
              <a:lnSpc>
                <a:spcPct val="150000"/>
              </a:lnSpc>
            </a:pPr>
            <a:r>
              <a:rPr lang="ja-JP" altLang="en-US" sz="3600" dirty="0"/>
              <a:t>はじめに</a:t>
            </a:r>
            <a:endParaRPr lang="en-US" altLang="ja-JP" sz="3600" dirty="0"/>
          </a:p>
          <a:p>
            <a:pPr>
              <a:lnSpc>
                <a:spcPct val="150000"/>
              </a:lnSpc>
            </a:pPr>
            <a:r>
              <a:rPr lang="ja-JP" altLang="en-US" sz="3600" dirty="0"/>
              <a:t>要素技術</a:t>
            </a:r>
            <a:endParaRPr lang="en-US" altLang="ja-JP" sz="3600" dirty="0"/>
          </a:p>
          <a:p>
            <a:pPr>
              <a:lnSpc>
                <a:spcPct val="150000"/>
              </a:lnSpc>
            </a:pPr>
            <a:r>
              <a:rPr lang="ja-JP" altLang="en-US" sz="3600" dirty="0"/>
              <a:t>提案手法</a:t>
            </a:r>
            <a:endParaRPr lang="en-US" altLang="ja-JP" sz="3600" dirty="0"/>
          </a:p>
          <a:p>
            <a:pPr>
              <a:lnSpc>
                <a:spcPct val="150000"/>
              </a:lnSpc>
            </a:pPr>
            <a:r>
              <a:rPr lang="ja-JP" altLang="en-US" sz="3600" dirty="0"/>
              <a:t>実験</a:t>
            </a:r>
            <a:endParaRPr lang="en-US" altLang="ja-JP" sz="3600" dirty="0"/>
          </a:p>
          <a:p>
            <a:pPr>
              <a:lnSpc>
                <a:spcPct val="150000"/>
              </a:lnSpc>
            </a:pPr>
            <a:r>
              <a:rPr lang="ja-JP" altLang="en-US" sz="3600" dirty="0"/>
              <a:t>成果と今後の発展・展開</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a:t>
            </a:fld>
            <a:endParaRPr kumimoji="1" lang="ja-JP" altLang="en-US" dirty="0"/>
          </a:p>
        </p:txBody>
      </p:sp>
    </p:spTree>
    <p:extLst>
      <p:ext uri="{BB962C8B-B14F-4D97-AF65-F5344CB8AC3E}">
        <p14:creationId xmlns:p14="http://schemas.microsoft.com/office/powerpoint/2010/main" val="2060019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使用モデル</a:t>
            </a:r>
            <a:endParaRPr kumimoji="1" lang="ja-JP" altLang="en-US" dirty="0"/>
          </a:p>
        </p:txBody>
      </p:sp>
      <p:sp>
        <p:nvSpPr>
          <p:cNvPr id="3" name="コンテンツ プレースホルダ 2"/>
          <p:cNvSpPr>
            <a:spLocks noGrp="1"/>
          </p:cNvSpPr>
          <p:nvPr>
            <p:ph sz="quarter" idx="1"/>
          </p:nvPr>
        </p:nvSpPr>
        <p:spPr>
          <a:xfrm>
            <a:off x="1" y="1492246"/>
            <a:ext cx="9144000" cy="4981706"/>
          </a:xfrm>
        </p:spPr>
        <p:txBody>
          <a:bodyPr>
            <a:normAutofit/>
          </a:bodyPr>
          <a:lstStyle/>
          <a:p>
            <a:r>
              <a:rPr lang="en-US" altLang="ja-JP" sz="3600" dirty="0" err="1"/>
              <a:t>Imagenet</a:t>
            </a:r>
            <a:r>
              <a:rPr lang="ja-JP" altLang="en-US" sz="3600" dirty="0"/>
              <a:t>で学習済みの </a:t>
            </a:r>
            <a:r>
              <a:rPr lang="en-US" altLang="ja-JP" sz="3600" dirty="0"/>
              <a:t>VGG-16 </a:t>
            </a:r>
            <a:r>
              <a:rPr lang="ja-JP" altLang="en-US" sz="3600" dirty="0"/>
              <a:t>の </a:t>
            </a:r>
            <a:endParaRPr lang="en-US" altLang="ja-JP" sz="3600" dirty="0"/>
          </a:p>
          <a:p>
            <a:pPr marL="0" indent="0">
              <a:buNone/>
            </a:pPr>
            <a:r>
              <a:rPr lang="en-US" altLang="ja-JP" sz="3600" dirty="0"/>
              <a:t>  Transfer Learning (</a:t>
            </a:r>
            <a:r>
              <a:rPr lang="ja-JP" altLang="en-US" sz="3600" dirty="0"/>
              <a:t>最適化済パラメータ使用</a:t>
            </a:r>
            <a:r>
              <a:rPr lang="en-US" altLang="ja-JP" sz="3600" dirty="0"/>
              <a:t>)</a:t>
            </a:r>
          </a:p>
          <a:p>
            <a:pPr>
              <a:buNone/>
            </a:pPr>
            <a:endParaRPr lang="en-US" altLang="ja-JP" sz="3600" dirty="0"/>
          </a:p>
          <a:p>
            <a:pPr>
              <a:buNone/>
            </a:pPr>
            <a:endParaRPr lang="en-US" altLang="ja-JP" sz="3600" dirty="0"/>
          </a:p>
          <a:p>
            <a:pPr>
              <a:buNone/>
            </a:pPr>
            <a:endParaRPr lang="en-US" altLang="ja-JP" sz="3600" dirty="0"/>
          </a:p>
          <a:p>
            <a:pPr>
              <a:buNone/>
            </a:pPr>
            <a:endParaRPr lang="en-US" altLang="ja-JP" sz="3600" dirty="0"/>
          </a:p>
          <a:p>
            <a:endParaRPr lang="en-US" altLang="ja-JP" sz="3200" dirty="0"/>
          </a:p>
          <a:p>
            <a:endParaRPr kumimoji="1" lang="ja-JP" altLang="en-US" sz="3200" dirty="0"/>
          </a:p>
        </p:txBody>
      </p:sp>
      <p:sp>
        <p:nvSpPr>
          <p:cNvPr id="4" name="スライド番号プレースホルダ 3"/>
          <p:cNvSpPr>
            <a:spLocks noGrp="1"/>
          </p:cNvSpPr>
          <p:nvPr>
            <p:ph type="sldNum" sz="quarter" idx="15"/>
          </p:nvPr>
        </p:nvSpPr>
        <p:spPr>
          <a:xfrm>
            <a:off x="8570912" y="6319862"/>
            <a:ext cx="609600" cy="521208"/>
          </a:xfrm>
          <a:prstGeom prst="rect">
            <a:avLst/>
          </a:prstGeom>
        </p:spPr>
        <p:txBody>
          <a:bodyPr vert="horz" rtlCol="0" anchor="ctr"/>
          <a:lstStyle>
            <a:defPPr>
              <a:defRPr lang="ja-JP"/>
            </a:defPPr>
            <a:lvl1pPr marL="0" algn="ctr" defTabSz="914400" rtl="0" eaLnBrk="1" latinLnBrk="0" hangingPunct="1">
              <a:defRPr kumimoji="0" sz="2000" b="1"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EF083AB-4C32-4414-B5B9-B9CA6121D1B7}" type="slidenum">
              <a:rPr kumimoji="1" lang="ja-JP" altLang="en-US" smtClean="0"/>
              <a:pPr/>
              <a:t>20</a:t>
            </a:fld>
            <a:endParaRPr kumimoji="1" lang="ja-JP" altLang="en-US" dirty="0"/>
          </a:p>
        </p:txBody>
      </p:sp>
      <p:grpSp>
        <p:nvGrpSpPr>
          <p:cNvPr id="5" name="グループ化 4"/>
          <p:cNvGrpSpPr/>
          <p:nvPr/>
        </p:nvGrpSpPr>
        <p:grpSpPr>
          <a:xfrm>
            <a:off x="295672" y="2902765"/>
            <a:ext cx="8635999" cy="2792203"/>
            <a:chOff x="265312" y="2348880"/>
            <a:chExt cx="8635999" cy="2792203"/>
          </a:xfrm>
        </p:grpSpPr>
        <p:grpSp>
          <p:nvGrpSpPr>
            <p:cNvPr id="6" name="グループ化 5"/>
            <p:cNvGrpSpPr/>
            <p:nvPr/>
          </p:nvGrpSpPr>
          <p:grpSpPr>
            <a:xfrm>
              <a:off x="265312" y="2348880"/>
              <a:ext cx="8635999" cy="2792203"/>
              <a:chOff x="265312" y="2348880"/>
              <a:chExt cx="8635999" cy="2792203"/>
            </a:xfrm>
          </p:grpSpPr>
          <p:pic>
            <p:nvPicPr>
              <p:cNvPr id="8" name="Picture 2" descr="ãfine tuningãã®ç»åæ¤ç´¢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312" y="2348880"/>
                <a:ext cx="8305600" cy="275123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5638558" y="4771751"/>
                <a:ext cx="3262753" cy="369332"/>
              </a:xfrm>
              <a:prstGeom prst="rect">
                <a:avLst/>
              </a:prstGeom>
              <a:solidFill>
                <a:schemeClr val="bg1"/>
              </a:solidFill>
            </p:spPr>
            <p:txBody>
              <a:bodyPr wrap="none" rtlCol="0">
                <a:spAutoFit/>
              </a:bodyPr>
              <a:lstStyle/>
              <a:p>
                <a:r>
                  <a:rPr kumimoji="1" lang="en-US" altLang="ja-JP" b="1" dirty="0">
                    <a:latin typeface="メイリオ" panose="020B0604030504040204" pitchFamily="50" charset="-128"/>
                    <a:ea typeface="メイリオ" panose="020B0604030504040204" pitchFamily="50" charset="-128"/>
                  </a:rPr>
                  <a:t>Transfer</a:t>
                </a:r>
                <a:r>
                  <a:rPr kumimoji="1" lang="ja-JP" altLang="en-US" b="1" dirty="0">
                    <a:latin typeface="メイリオ" panose="020B0604030504040204" pitchFamily="50" charset="-128"/>
                    <a:ea typeface="メイリオ" panose="020B0604030504040204" pitchFamily="50" charset="-128"/>
                  </a:rPr>
                  <a:t> </a:t>
                </a:r>
                <a:r>
                  <a:rPr kumimoji="1" lang="en-US" altLang="ja-JP" b="1" dirty="0">
                    <a:latin typeface="メイリオ" panose="020B0604030504040204" pitchFamily="50" charset="-128"/>
                    <a:ea typeface="メイリオ" panose="020B0604030504040204" pitchFamily="50" charset="-128"/>
                  </a:rPr>
                  <a:t>Learning</a:t>
                </a:r>
                <a:r>
                  <a:rPr kumimoji="1" lang="ja-JP" altLang="en-US" b="1" dirty="0">
                    <a:latin typeface="メイリオ" panose="020B0604030504040204" pitchFamily="50" charset="-128"/>
                    <a:ea typeface="メイリオ" panose="020B0604030504040204" pitchFamily="50" charset="-128"/>
                  </a:rPr>
                  <a:t>を行う層</a:t>
                </a:r>
              </a:p>
            </p:txBody>
          </p:sp>
        </p:grpSp>
        <p:sp>
          <p:nvSpPr>
            <p:cNvPr id="7" name="下矢印 6"/>
            <p:cNvSpPr/>
            <p:nvPr/>
          </p:nvSpPr>
          <p:spPr>
            <a:xfrm>
              <a:off x="7017906" y="4559869"/>
              <a:ext cx="504056" cy="2520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p:cNvSpPr txBox="1"/>
          <p:nvPr/>
        </p:nvSpPr>
        <p:spPr>
          <a:xfrm>
            <a:off x="376436" y="5676856"/>
            <a:ext cx="8391128" cy="1077218"/>
          </a:xfrm>
          <a:prstGeom prst="rect">
            <a:avLst/>
          </a:prstGeom>
          <a:solidFill>
            <a:schemeClr val="bg1"/>
          </a:solidFill>
          <a:ln w="76200">
            <a:solidFill>
              <a:schemeClr val="accent1"/>
            </a:solidFill>
          </a:ln>
        </p:spPr>
        <p:txBody>
          <a:bodyPr wrap="square" rtlCol="0">
            <a:spAutoFit/>
          </a:bodyPr>
          <a:lstStyle/>
          <a:p>
            <a:pPr algn="ctr"/>
            <a:r>
              <a:rPr kumimoji="1" lang="en-US" altLang="ja-JP" sz="3200" dirty="0" err="1"/>
              <a:t>Optuna</a:t>
            </a:r>
            <a:r>
              <a:rPr kumimoji="1" lang="ja-JP" altLang="en-US" sz="3200" dirty="0"/>
              <a:t> </a:t>
            </a:r>
            <a:r>
              <a:rPr lang="ja-JP" altLang="en-US" sz="3200" dirty="0"/>
              <a:t>によりドロップアウト率，学習率，</a:t>
            </a:r>
            <a:endParaRPr lang="en-US" altLang="ja-JP" sz="3200" dirty="0"/>
          </a:p>
          <a:p>
            <a:pPr algn="ctr"/>
            <a:r>
              <a:rPr lang="ja-JP" altLang="en-US" sz="3200" dirty="0"/>
              <a:t>中間層のユニット数を最適化</a:t>
            </a:r>
            <a:endParaRPr kumimoji="1" lang="ja-JP" altLang="en-US" sz="3200" dirty="0"/>
          </a:p>
        </p:txBody>
      </p:sp>
      <p:sp>
        <p:nvSpPr>
          <p:cNvPr id="11" name="スライド番号プレースホルダー 3">
            <a:extLst>
              <a:ext uri="{FF2B5EF4-FFF2-40B4-BE49-F238E27FC236}">
                <a16:creationId xmlns:a16="http://schemas.microsoft.com/office/drawing/2014/main" id="{C1552C9F-EF42-4A1A-90D4-6A37403B284C}"/>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20</a:t>
            </a:fld>
            <a:endParaRPr kumimoji="1" lang="ja-JP" altLang="en-US" dirty="0"/>
          </a:p>
        </p:txBody>
      </p:sp>
    </p:spTree>
    <p:extLst>
      <p:ext uri="{BB962C8B-B14F-4D97-AF65-F5344CB8AC3E}">
        <p14:creationId xmlns:p14="http://schemas.microsoft.com/office/powerpoint/2010/main" val="369561841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200</a:t>
            </a:fld>
            <a:endParaRPr kumimoji="1" lang="ja-JP" altLang="en-US" dirty="0"/>
          </a:p>
        </p:txBody>
      </p:sp>
      <p:graphicFrame>
        <p:nvGraphicFramePr>
          <p:cNvPr id="5" name="表 4"/>
          <p:cNvGraphicFramePr>
            <a:graphicFrameLocks noGrp="1"/>
          </p:cNvGraphicFramePr>
          <p:nvPr/>
        </p:nvGraphicFramePr>
        <p:xfrm>
          <a:off x="1277634" y="944724"/>
          <a:ext cx="6372708" cy="4860000"/>
        </p:xfrm>
        <a:graphic>
          <a:graphicData uri="http://schemas.openxmlformats.org/drawingml/2006/table">
            <a:tbl>
              <a:tblPr firstRow="1" bandRow="1">
                <a:tableStyleId>{5C22544A-7EE6-4342-B048-85BDC9FD1C3A}</a:tableStyleId>
              </a:tblPr>
              <a:tblGrid>
                <a:gridCol w="1593177">
                  <a:extLst>
                    <a:ext uri="{9D8B030D-6E8A-4147-A177-3AD203B41FA5}">
                      <a16:colId xmlns:a16="http://schemas.microsoft.com/office/drawing/2014/main" val="2114799295"/>
                    </a:ext>
                  </a:extLst>
                </a:gridCol>
                <a:gridCol w="1593177">
                  <a:extLst>
                    <a:ext uri="{9D8B030D-6E8A-4147-A177-3AD203B41FA5}">
                      <a16:colId xmlns:a16="http://schemas.microsoft.com/office/drawing/2014/main" val="2393695028"/>
                    </a:ext>
                  </a:extLst>
                </a:gridCol>
                <a:gridCol w="1593177">
                  <a:extLst>
                    <a:ext uri="{9D8B030D-6E8A-4147-A177-3AD203B41FA5}">
                      <a16:colId xmlns:a16="http://schemas.microsoft.com/office/drawing/2014/main" val="2635707578"/>
                    </a:ext>
                  </a:extLst>
                </a:gridCol>
                <a:gridCol w="1593177">
                  <a:extLst>
                    <a:ext uri="{9D8B030D-6E8A-4147-A177-3AD203B41FA5}">
                      <a16:colId xmlns:a16="http://schemas.microsoft.com/office/drawing/2014/main" val="789360384"/>
                    </a:ext>
                  </a:extLst>
                </a:gridCol>
              </a:tblGrid>
              <a:tr h="540000">
                <a:tc>
                  <a:txBody>
                    <a:bodyPr/>
                    <a:lstStyle/>
                    <a:p>
                      <a:pPr algn="ctr"/>
                      <a:r>
                        <a:rPr kumimoji="1" lang="ja-JP" altLang="en-US" sz="2100" dirty="0"/>
                        <a:t>元画像</a:t>
                      </a:r>
                    </a:p>
                  </a:txBody>
                  <a:tcPr marL="68580" marR="68580" marT="34290" marB="34290" anchor="ctr"/>
                </a:tc>
                <a:tc>
                  <a:txBody>
                    <a:bodyPr/>
                    <a:lstStyle/>
                    <a:p>
                      <a:pPr algn="ctr"/>
                      <a:r>
                        <a:rPr kumimoji="1" lang="en-US" altLang="ja-JP" sz="2100" dirty="0"/>
                        <a:t>art</a:t>
                      </a:r>
                      <a:endParaRPr kumimoji="1" lang="ja-JP" altLang="en-US" sz="2100" dirty="0"/>
                    </a:p>
                  </a:txBody>
                  <a:tcPr marL="68580" marR="68580" marT="34290" marB="34290" anchor="ctr"/>
                </a:tc>
                <a:tc>
                  <a:txBody>
                    <a:bodyPr/>
                    <a:lstStyle/>
                    <a:p>
                      <a:pPr algn="ctr"/>
                      <a:r>
                        <a:rPr kumimoji="1" lang="en-US" altLang="ja-JP" sz="2100" dirty="0"/>
                        <a:t>human</a:t>
                      </a:r>
                      <a:endParaRPr kumimoji="1" lang="ja-JP" altLang="en-US" sz="2100" dirty="0"/>
                    </a:p>
                  </a:txBody>
                  <a:tcPr marL="68580" marR="68580" marT="34290" marB="34290" anchor="ctr"/>
                </a:tc>
                <a:tc>
                  <a:txBody>
                    <a:bodyPr/>
                    <a:lstStyle/>
                    <a:p>
                      <a:pPr algn="ctr"/>
                      <a:r>
                        <a:rPr kumimoji="1" lang="en-US" altLang="ja-JP" sz="2100" dirty="0"/>
                        <a:t>illusion</a:t>
                      </a:r>
                      <a:endParaRPr kumimoji="1" lang="ja-JP" altLang="en-US" sz="2100" dirty="0"/>
                    </a:p>
                  </a:txBody>
                  <a:tcPr marL="68580" marR="68580" marT="34290" marB="34290" anchor="ctr"/>
                </a:tc>
                <a:extLst>
                  <a:ext uri="{0D108BD9-81ED-4DB2-BD59-A6C34878D82A}">
                    <a16:rowId xmlns:a16="http://schemas.microsoft.com/office/drawing/2014/main" val="2306956411"/>
                  </a:ext>
                </a:extLst>
              </a:tr>
              <a:tr h="2160000">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386119296"/>
                  </a:ext>
                </a:extLst>
              </a:tr>
              <a:tr h="2160000">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882754135"/>
                  </a:ext>
                </a:extLst>
              </a:tr>
            </a:tbl>
          </a:graphicData>
        </a:graphic>
      </p:graphicFrame>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637" y="1701149"/>
            <a:ext cx="1428750" cy="1428750"/>
          </a:xfrm>
          <a:prstGeom prst="rect">
            <a:avLst/>
          </a:prstGeom>
        </p:spPr>
      </p:pic>
      <p:pic>
        <p:nvPicPr>
          <p:cNvPr id="19" name="図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5849" y="1701149"/>
            <a:ext cx="1428750" cy="1428750"/>
          </a:xfrm>
          <a:prstGeom prst="rect">
            <a:avLst/>
          </a:prstGeom>
        </p:spPr>
      </p:pic>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2454" y="1701149"/>
            <a:ext cx="1428750" cy="1428750"/>
          </a:xfrm>
          <a:prstGeom prst="rect">
            <a:avLst/>
          </a:prstGeom>
        </p:spPr>
      </p:pic>
      <p:pic>
        <p:nvPicPr>
          <p:cNvPr id="21" name="図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1458" y="1701149"/>
            <a:ext cx="1428750" cy="1428750"/>
          </a:xfrm>
          <a:prstGeom prst="rect">
            <a:avLst/>
          </a:prstGeom>
        </p:spPr>
      </p:pic>
      <p:pic>
        <p:nvPicPr>
          <p:cNvPr id="22" name="図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1458" y="3851236"/>
            <a:ext cx="1428750" cy="1428750"/>
          </a:xfrm>
          <a:prstGeom prst="rect">
            <a:avLst/>
          </a:prstGeom>
        </p:spPr>
      </p:pic>
      <p:pic>
        <p:nvPicPr>
          <p:cNvPr id="23" name="図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32637" y="3851236"/>
            <a:ext cx="1428750" cy="1428750"/>
          </a:xfrm>
          <a:prstGeom prst="rect">
            <a:avLst/>
          </a:prstGeom>
        </p:spPr>
      </p:pic>
      <p:pic>
        <p:nvPicPr>
          <p:cNvPr id="24" name="図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75849" y="3851236"/>
            <a:ext cx="1426895" cy="1430999"/>
          </a:xfrm>
          <a:prstGeom prst="rect">
            <a:avLst/>
          </a:prstGeom>
        </p:spPr>
      </p:pic>
      <p:pic>
        <p:nvPicPr>
          <p:cNvPr id="25" name="図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2929" y="3851236"/>
            <a:ext cx="1428750" cy="1428750"/>
          </a:xfrm>
          <a:prstGeom prst="rect">
            <a:avLst/>
          </a:prstGeom>
        </p:spPr>
      </p:pic>
      <p:sp>
        <p:nvSpPr>
          <p:cNvPr id="26" name="正方形/長方形 25"/>
          <p:cNvSpPr/>
          <p:nvPr/>
        </p:nvSpPr>
        <p:spPr>
          <a:xfrm>
            <a:off x="6338155" y="5271750"/>
            <a:ext cx="1017716" cy="738664"/>
          </a:xfrm>
          <a:prstGeom prst="rect">
            <a:avLst/>
          </a:prstGeom>
        </p:spPr>
        <p:txBody>
          <a:bodyPr wrap="square">
            <a:spAutoFit/>
          </a:bodyPr>
          <a:lstStyle/>
          <a:p>
            <a:r>
              <a:rPr lang="ja-JP" altLang="en-US" sz="2100" b="1" dirty="0">
                <a:solidFill>
                  <a:srgbClr val="FF0000"/>
                </a:solidFill>
              </a:rPr>
              <a:t>0.8905</a:t>
            </a:r>
          </a:p>
        </p:txBody>
      </p:sp>
      <p:sp>
        <p:nvSpPr>
          <p:cNvPr id="27" name="正方形/長方形 26"/>
          <p:cNvSpPr/>
          <p:nvPr/>
        </p:nvSpPr>
        <p:spPr>
          <a:xfrm>
            <a:off x="3215082" y="5281791"/>
            <a:ext cx="998991" cy="415498"/>
          </a:xfrm>
          <a:prstGeom prst="rect">
            <a:avLst/>
          </a:prstGeom>
        </p:spPr>
        <p:txBody>
          <a:bodyPr wrap="none">
            <a:spAutoFit/>
          </a:bodyPr>
          <a:lstStyle/>
          <a:p>
            <a:r>
              <a:rPr lang="ja-JP" altLang="en-US" sz="2100" dirty="0"/>
              <a:t>0.1084</a:t>
            </a:r>
            <a:endParaRPr lang="en-US" altLang="ja-JP" sz="2100" dirty="0"/>
          </a:p>
        </p:txBody>
      </p:sp>
      <p:sp>
        <p:nvSpPr>
          <p:cNvPr id="28" name="正方形/長方形 27"/>
          <p:cNvSpPr/>
          <p:nvPr/>
        </p:nvSpPr>
        <p:spPr>
          <a:xfrm>
            <a:off x="6366041" y="3131172"/>
            <a:ext cx="961941" cy="738664"/>
          </a:xfrm>
          <a:prstGeom prst="rect">
            <a:avLst/>
          </a:prstGeom>
        </p:spPr>
        <p:txBody>
          <a:bodyPr wrap="square">
            <a:spAutoFit/>
          </a:bodyPr>
          <a:lstStyle/>
          <a:p>
            <a:r>
              <a:rPr lang="ja-JP" altLang="en-US" sz="2100" dirty="0"/>
              <a:t>0.2605</a:t>
            </a:r>
          </a:p>
        </p:txBody>
      </p:sp>
      <p:sp>
        <p:nvSpPr>
          <p:cNvPr id="29" name="正方形/長方形 28"/>
          <p:cNvSpPr/>
          <p:nvPr/>
        </p:nvSpPr>
        <p:spPr>
          <a:xfrm>
            <a:off x="3183221" y="3134432"/>
            <a:ext cx="1029449" cy="415498"/>
          </a:xfrm>
          <a:prstGeom prst="rect">
            <a:avLst/>
          </a:prstGeom>
        </p:spPr>
        <p:txBody>
          <a:bodyPr wrap="none">
            <a:spAutoFit/>
          </a:bodyPr>
          <a:lstStyle/>
          <a:p>
            <a:r>
              <a:rPr lang="ja-JP" altLang="en-US" sz="2100" b="1" dirty="0">
                <a:solidFill>
                  <a:srgbClr val="FF0000"/>
                </a:solidFill>
              </a:rPr>
              <a:t>0.7388</a:t>
            </a:r>
            <a:endParaRPr lang="en-US" altLang="ja-JP" sz="2100" b="1" dirty="0">
              <a:solidFill>
                <a:srgbClr val="FF0000"/>
              </a:solidFill>
            </a:endParaRPr>
          </a:p>
        </p:txBody>
      </p:sp>
    </p:spTree>
    <p:extLst>
      <p:ext uri="{BB962C8B-B14F-4D97-AF65-F5344CB8AC3E}">
        <p14:creationId xmlns:p14="http://schemas.microsoft.com/office/powerpoint/2010/main" val="35374508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201</a:t>
            </a:fld>
            <a:endParaRPr kumimoji="1" lang="ja-JP" altLang="en-US" dirty="0"/>
          </a:p>
        </p:txBody>
      </p:sp>
      <p:graphicFrame>
        <p:nvGraphicFramePr>
          <p:cNvPr id="5" name="表 4"/>
          <p:cNvGraphicFramePr>
            <a:graphicFrameLocks noGrp="1"/>
          </p:cNvGraphicFramePr>
          <p:nvPr/>
        </p:nvGraphicFramePr>
        <p:xfrm>
          <a:off x="1277634" y="944724"/>
          <a:ext cx="6372708" cy="4860000"/>
        </p:xfrm>
        <a:graphic>
          <a:graphicData uri="http://schemas.openxmlformats.org/drawingml/2006/table">
            <a:tbl>
              <a:tblPr firstRow="1" bandRow="1">
                <a:tableStyleId>{5C22544A-7EE6-4342-B048-85BDC9FD1C3A}</a:tableStyleId>
              </a:tblPr>
              <a:tblGrid>
                <a:gridCol w="1593177">
                  <a:extLst>
                    <a:ext uri="{9D8B030D-6E8A-4147-A177-3AD203B41FA5}">
                      <a16:colId xmlns:a16="http://schemas.microsoft.com/office/drawing/2014/main" val="2114799295"/>
                    </a:ext>
                  </a:extLst>
                </a:gridCol>
                <a:gridCol w="1593177">
                  <a:extLst>
                    <a:ext uri="{9D8B030D-6E8A-4147-A177-3AD203B41FA5}">
                      <a16:colId xmlns:a16="http://schemas.microsoft.com/office/drawing/2014/main" val="2393695028"/>
                    </a:ext>
                  </a:extLst>
                </a:gridCol>
                <a:gridCol w="1593177">
                  <a:extLst>
                    <a:ext uri="{9D8B030D-6E8A-4147-A177-3AD203B41FA5}">
                      <a16:colId xmlns:a16="http://schemas.microsoft.com/office/drawing/2014/main" val="2635707578"/>
                    </a:ext>
                  </a:extLst>
                </a:gridCol>
                <a:gridCol w="1593177">
                  <a:extLst>
                    <a:ext uri="{9D8B030D-6E8A-4147-A177-3AD203B41FA5}">
                      <a16:colId xmlns:a16="http://schemas.microsoft.com/office/drawing/2014/main" val="789360384"/>
                    </a:ext>
                  </a:extLst>
                </a:gridCol>
              </a:tblGrid>
              <a:tr h="540000">
                <a:tc>
                  <a:txBody>
                    <a:bodyPr/>
                    <a:lstStyle/>
                    <a:p>
                      <a:pPr algn="ctr"/>
                      <a:r>
                        <a:rPr kumimoji="1" lang="ja-JP" altLang="en-US" sz="2100" dirty="0"/>
                        <a:t>元画像</a:t>
                      </a:r>
                    </a:p>
                  </a:txBody>
                  <a:tcPr marL="68580" marR="68580" marT="34290" marB="34290" anchor="ctr"/>
                </a:tc>
                <a:tc>
                  <a:txBody>
                    <a:bodyPr/>
                    <a:lstStyle/>
                    <a:p>
                      <a:pPr algn="ctr"/>
                      <a:r>
                        <a:rPr kumimoji="1" lang="en-US" altLang="ja-JP" sz="2100" dirty="0"/>
                        <a:t>art</a:t>
                      </a:r>
                      <a:endParaRPr kumimoji="1" lang="ja-JP" altLang="en-US" sz="2100" dirty="0"/>
                    </a:p>
                  </a:txBody>
                  <a:tcPr marL="68580" marR="68580" marT="34290" marB="34290" anchor="ctr"/>
                </a:tc>
                <a:tc>
                  <a:txBody>
                    <a:bodyPr/>
                    <a:lstStyle/>
                    <a:p>
                      <a:pPr algn="ctr"/>
                      <a:r>
                        <a:rPr kumimoji="1" lang="en-US" altLang="ja-JP" sz="2100" dirty="0"/>
                        <a:t>human</a:t>
                      </a:r>
                      <a:endParaRPr kumimoji="1" lang="ja-JP" altLang="en-US" sz="2100" dirty="0"/>
                    </a:p>
                  </a:txBody>
                  <a:tcPr marL="68580" marR="68580" marT="34290" marB="34290" anchor="ctr"/>
                </a:tc>
                <a:tc>
                  <a:txBody>
                    <a:bodyPr/>
                    <a:lstStyle/>
                    <a:p>
                      <a:pPr algn="ctr"/>
                      <a:r>
                        <a:rPr kumimoji="1" lang="en-US" altLang="ja-JP" sz="2100" dirty="0"/>
                        <a:t>illusion</a:t>
                      </a:r>
                      <a:endParaRPr kumimoji="1" lang="ja-JP" altLang="en-US" sz="2100" dirty="0"/>
                    </a:p>
                  </a:txBody>
                  <a:tcPr marL="68580" marR="68580" marT="34290" marB="34290" anchor="ctr"/>
                </a:tc>
                <a:extLst>
                  <a:ext uri="{0D108BD9-81ED-4DB2-BD59-A6C34878D82A}">
                    <a16:rowId xmlns:a16="http://schemas.microsoft.com/office/drawing/2014/main" val="2306956411"/>
                  </a:ext>
                </a:extLst>
              </a:tr>
              <a:tr h="2160000">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386119296"/>
                  </a:ext>
                </a:extLst>
              </a:tr>
              <a:tr h="2160000">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882754135"/>
                  </a:ext>
                </a:extLst>
              </a:tr>
            </a:tbl>
          </a:graphicData>
        </a:graphic>
      </p:graphicFrame>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2434" y="3836454"/>
            <a:ext cx="1428750" cy="1428750"/>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4419" y="3836454"/>
            <a:ext cx="1428750" cy="1428750"/>
          </a:xfrm>
          <a:prstGeom prst="rect">
            <a:avLst/>
          </a:prstGeom>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4011" y="3836454"/>
            <a:ext cx="1428750" cy="1428750"/>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0" y="3836454"/>
            <a:ext cx="1428750" cy="1428750"/>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52231" y="1719476"/>
            <a:ext cx="1428750" cy="1428750"/>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70787" y="1719476"/>
            <a:ext cx="1428750" cy="1428750"/>
          </a:xfrm>
          <a:prstGeom prst="rect">
            <a:avLst/>
          </a:prstGeom>
        </p:spPr>
      </p:pic>
      <p:pic>
        <p:nvPicPr>
          <p:cNvPr id="11" name="図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71394" y="1723166"/>
            <a:ext cx="1428750" cy="1428750"/>
          </a:xfrm>
          <a:prstGeom prst="rect">
            <a:avLst/>
          </a:prstGeom>
        </p:spPr>
      </p:pic>
      <p:pic>
        <p:nvPicPr>
          <p:cNvPr id="12" name="図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2000" y="1719476"/>
            <a:ext cx="1428750" cy="1428750"/>
          </a:xfrm>
          <a:prstGeom prst="rect">
            <a:avLst/>
          </a:prstGeom>
        </p:spPr>
      </p:pic>
      <p:sp>
        <p:nvSpPr>
          <p:cNvPr id="13" name="正方形/長方形 12"/>
          <p:cNvSpPr/>
          <p:nvPr/>
        </p:nvSpPr>
        <p:spPr>
          <a:xfrm>
            <a:off x="2935756" y="3145882"/>
            <a:ext cx="1585261" cy="415498"/>
          </a:xfrm>
          <a:prstGeom prst="rect">
            <a:avLst/>
          </a:prstGeom>
        </p:spPr>
        <p:txBody>
          <a:bodyPr wrap="square">
            <a:spAutoFit/>
          </a:bodyPr>
          <a:lstStyle/>
          <a:p>
            <a:r>
              <a:rPr lang="en-US" altLang="ja-JP" sz="2100" dirty="0"/>
              <a:t>0.01178398</a:t>
            </a:r>
          </a:p>
        </p:txBody>
      </p:sp>
      <p:sp>
        <p:nvSpPr>
          <p:cNvPr id="14" name="正方形/長方形 13"/>
          <p:cNvSpPr/>
          <p:nvPr/>
        </p:nvSpPr>
        <p:spPr>
          <a:xfrm>
            <a:off x="6052382" y="3145882"/>
            <a:ext cx="1645002" cy="415498"/>
          </a:xfrm>
          <a:prstGeom prst="rect">
            <a:avLst/>
          </a:prstGeom>
        </p:spPr>
        <p:txBody>
          <a:bodyPr wrap="none">
            <a:spAutoFit/>
          </a:bodyPr>
          <a:lstStyle/>
          <a:p>
            <a:r>
              <a:rPr lang="en-US" altLang="ja-JP" sz="2100" b="1" dirty="0">
                <a:solidFill>
                  <a:srgbClr val="FF0000"/>
                </a:solidFill>
              </a:rPr>
              <a:t>0.98821354</a:t>
            </a:r>
            <a:endParaRPr lang="ja-JP" altLang="en-US" sz="2100" b="1" dirty="0">
              <a:solidFill>
                <a:srgbClr val="FF0000"/>
              </a:solidFill>
            </a:endParaRPr>
          </a:p>
        </p:txBody>
      </p:sp>
      <p:sp>
        <p:nvSpPr>
          <p:cNvPr id="15" name="正方形/長方形 14"/>
          <p:cNvSpPr/>
          <p:nvPr/>
        </p:nvSpPr>
        <p:spPr>
          <a:xfrm>
            <a:off x="3041790" y="5282587"/>
            <a:ext cx="1287959" cy="738664"/>
          </a:xfrm>
          <a:prstGeom prst="rect">
            <a:avLst/>
          </a:prstGeom>
        </p:spPr>
        <p:txBody>
          <a:bodyPr wrap="square">
            <a:spAutoFit/>
          </a:bodyPr>
          <a:lstStyle/>
          <a:p>
            <a:r>
              <a:rPr lang="ja-JP" altLang="en-US" sz="2100" b="1" dirty="0">
                <a:solidFill>
                  <a:srgbClr val="FF0000"/>
                </a:solidFill>
              </a:rPr>
              <a:t>0.965456</a:t>
            </a:r>
            <a:endParaRPr lang="en-US" altLang="ja-JP" sz="2100" b="1" dirty="0">
              <a:solidFill>
                <a:srgbClr val="FF0000"/>
              </a:solidFill>
            </a:endParaRPr>
          </a:p>
        </p:txBody>
      </p:sp>
      <p:sp>
        <p:nvSpPr>
          <p:cNvPr id="16" name="正方形/長方形 15"/>
          <p:cNvSpPr/>
          <p:nvPr/>
        </p:nvSpPr>
        <p:spPr>
          <a:xfrm>
            <a:off x="6224304" y="5287881"/>
            <a:ext cx="1297150" cy="415498"/>
          </a:xfrm>
          <a:prstGeom prst="rect">
            <a:avLst/>
          </a:prstGeom>
        </p:spPr>
        <p:txBody>
          <a:bodyPr wrap="none">
            <a:spAutoFit/>
          </a:bodyPr>
          <a:lstStyle/>
          <a:p>
            <a:r>
              <a:rPr lang="ja-JP" altLang="en-US" sz="2100" dirty="0"/>
              <a:t>0.034541</a:t>
            </a:r>
          </a:p>
        </p:txBody>
      </p:sp>
    </p:spTree>
    <p:extLst>
      <p:ext uri="{BB962C8B-B14F-4D97-AF65-F5344CB8AC3E}">
        <p14:creationId xmlns:p14="http://schemas.microsoft.com/office/powerpoint/2010/main" val="18960618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202</a:t>
            </a:fld>
            <a:endParaRPr kumimoji="1" lang="ja-JP" altLang="en-US" dirty="0"/>
          </a:p>
        </p:txBody>
      </p:sp>
      <p:graphicFrame>
        <p:nvGraphicFramePr>
          <p:cNvPr id="5" name="表 4"/>
          <p:cNvGraphicFramePr>
            <a:graphicFrameLocks noGrp="1"/>
          </p:cNvGraphicFramePr>
          <p:nvPr/>
        </p:nvGraphicFramePr>
        <p:xfrm>
          <a:off x="1277634" y="944724"/>
          <a:ext cx="6372708" cy="4860000"/>
        </p:xfrm>
        <a:graphic>
          <a:graphicData uri="http://schemas.openxmlformats.org/drawingml/2006/table">
            <a:tbl>
              <a:tblPr firstRow="1" bandRow="1">
                <a:tableStyleId>{5C22544A-7EE6-4342-B048-85BDC9FD1C3A}</a:tableStyleId>
              </a:tblPr>
              <a:tblGrid>
                <a:gridCol w="1593177">
                  <a:extLst>
                    <a:ext uri="{9D8B030D-6E8A-4147-A177-3AD203B41FA5}">
                      <a16:colId xmlns:a16="http://schemas.microsoft.com/office/drawing/2014/main" val="2114799295"/>
                    </a:ext>
                  </a:extLst>
                </a:gridCol>
                <a:gridCol w="1593177">
                  <a:extLst>
                    <a:ext uri="{9D8B030D-6E8A-4147-A177-3AD203B41FA5}">
                      <a16:colId xmlns:a16="http://schemas.microsoft.com/office/drawing/2014/main" val="2393695028"/>
                    </a:ext>
                  </a:extLst>
                </a:gridCol>
                <a:gridCol w="1593177">
                  <a:extLst>
                    <a:ext uri="{9D8B030D-6E8A-4147-A177-3AD203B41FA5}">
                      <a16:colId xmlns:a16="http://schemas.microsoft.com/office/drawing/2014/main" val="2635707578"/>
                    </a:ext>
                  </a:extLst>
                </a:gridCol>
                <a:gridCol w="1593177">
                  <a:extLst>
                    <a:ext uri="{9D8B030D-6E8A-4147-A177-3AD203B41FA5}">
                      <a16:colId xmlns:a16="http://schemas.microsoft.com/office/drawing/2014/main" val="789360384"/>
                    </a:ext>
                  </a:extLst>
                </a:gridCol>
              </a:tblGrid>
              <a:tr h="540000">
                <a:tc>
                  <a:txBody>
                    <a:bodyPr/>
                    <a:lstStyle/>
                    <a:p>
                      <a:pPr algn="ctr"/>
                      <a:r>
                        <a:rPr kumimoji="1" lang="ja-JP" altLang="en-US" sz="2100" dirty="0"/>
                        <a:t>元画像</a:t>
                      </a:r>
                    </a:p>
                  </a:txBody>
                  <a:tcPr marL="68580" marR="68580" marT="34290" marB="34290" anchor="ctr"/>
                </a:tc>
                <a:tc>
                  <a:txBody>
                    <a:bodyPr/>
                    <a:lstStyle/>
                    <a:p>
                      <a:pPr algn="ctr"/>
                      <a:r>
                        <a:rPr kumimoji="1" lang="en-US" altLang="ja-JP" sz="2100" dirty="0"/>
                        <a:t>art</a:t>
                      </a:r>
                      <a:endParaRPr kumimoji="1" lang="ja-JP" altLang="en-US" sz="2100" dirty="0"/>
                    </a:p>
                  </a:txBody>
                  <a:tcPr marL="68580" marR="68580" marT="34290" marB="34290" anchor="ctr"/>
                </a:tc>
                <a:tc>
                  <a:txBody>
                    <a:bodyPr/>
                    <a:lstStyle/>
                    <a:p>
                      <a:pPr algn="ctr"/>
                      <a:r>
                        <a:rPr kumimoji="1" lang="en-US" altLang="ja-JP" sz="2100" dirty="0"/>
                        <a:t>human</a:t>
                      </a:r>
                      <a:endParaRPr kumimoji="1" lang="ja-JP" altLang="en-US" sz="2100" dirty="0"/>
                    </a:p>
                  </a:txBody>
                  <a:tcPr marL="68580" marR="68580" marT="34290" marB="34290" anchor="ctr"/>
                </a:tc>
                <a:tc>
                  <a:txBody>
                    <a:bodyPr/>
                    <a:lstStyle/>
                    <a:p>
                      <a:pPr algn="ctr"/>
                      <a:r>
                        <a:rPr kumimoji="1" lang="en-US" altLang="ja-JP" sz="2100" dirty="0"/>
                        <a:t>illusion</a:t>
                      </a:r>
                      <a:endParaRPr kumimoji="1" lang="ja-JP" altLang="en-US" sz="2100" dirty="0"/>
                    </a:p>
                  </a:txBody>
                  <a:tcPr marL="68580" marR="68580" marT="34290" marB="34290" anchor="ctr"/>
                </a:tc>
                <a:extLst>
                  <a:ext uri="{0D108BD9-81ED-4DB2-BD59-A6C34878D82A}">
                    <a16:rowId xmlns:a16="http://schemas.microsoft.com/office/drawing/2014/main" val="2306956411"/>
                  </a:ext>
                </a:extLst>
              </a:tr>
              <a:tr h="2160000">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386119296"/>
                  </a:ext>
                </a:extLst>
              </a:tr>
              <a:tr h="2160000">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882754135"/>
                  </a:ext>
                </a:extLst>
              </a:tr>
            </a:tbl>
          </a:graphicData>
        </a:graphic>
      </p:graphicFrame>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2434" y="1705268"/>
            <a:ext cx="1428750" cy="1428750"/>
          </a:xfrm>
          <a:prstGeom prst="rect">
            <a:avLst/>
          </a:prstGeom>
        </p:spPr>
      </p:pic>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515" y="1697783"/>
            <a:ext cx="1428750" cy="1428750"/>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8533" y="1697783"/>
            <a:ext cx="1428750" cy="1428750"/>
          </a:xfrm>
          <a:prstGeom prst="rect">
            <a:avLst/>
          </a:prstGeom>
        </p:spPr>
      </p:pic>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0483" y="1697783"/>
            <a:ext cx="1428750" cy="1428750"/>
          </a:xfrm>
          <a:prstGeom prst="rect">
            <a:avLst/>
          </a:prstGeom>
        </p:spPr>
      </p:pic>
      <p:pic>
        <p:nvPicPr>
          <p:cNvPr id="21" name="図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2434" y="3864897"/>
            <a:ext cx="1428750" cy="1428750"/>
          </a:xfrm>
          <a:prstGeom prst="rect">
            <a:avLst/>
          </a:prstGeom>
        </p:spPr>
      </p:pic>
      <p:pic>
        <p:nvPicPr>
          <p:cNvPr id="22" name="図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8661" y="3864897"/>
            <a:ext cx="1428750" cy="1428750"/>
          </a:xfrm>
          <a:prstGeom prst="rect">
            <a:avLst/>
          </a:prstGeom>
        </p:spPr>
      </p:pic>
      <p:pic>
        <p:nvPicPr>
          <p:cNvPr id="23" name="図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49283" y="3864897"/>
            <a:ext cx="1428750" cy="1428750"/>
          </a:xfrm>
          <a:prstGeom prst="rect">
            <a:avLst/>
          </a:prstGeom>
        </p:spPr>
      </p:pic>
      <p:pic>
        <p:nvPicPr>
          <p:cNvPr id="24" name="図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0483" y="3864897"/>
            <a:ext cx="1428750" cy="1428750"/>
          </a:xfrm>
          <a:prstGeom prst="rect">
            <a:avLst/>
          </a:prstGeom>
        </p:spPr>
      </p:pic>
      <p:sp>
        <p:nvSpPr>
          <p:cNvPr id="25" name="正方形/長方形 24"/>
          <p:cNvSpPr/>
          <p:nvPr/>
        </p:nvSpPr>
        <p:spPr>
          <a:xfrm>
            <a:off x="2915402" y="3134017"/>
            <a:ext cx="1555011" cy="738664"/>
          </a:xfrm>
          <a:prstGeom prst="rect">
            <a:avLst/>
          </a:prstGeom>
        </p:spPr>
        <p:txBody>
          <a:bodyPr wrap="square">
            <a:spAutoFit/>
          </a:bodyPr>
          <a:lstStyle/>
          <a:p>
            <a:r>
              <a:rPr lang="en-US" altLang="ja-JP" sz="2100" dirty="0"/>
              <a:t>0.00336026</a:t>
            </a:r>
          </a:p>
        </p:txBody>
      </p:sp>
      <p:sp>
        <p:nvSpPr>
          <p:cNvPr id="26" name="正方形/長方形 25"/>
          <p:cNvSpPr/>
          <p:nvPr/>
        </p:nvSpPr>
        <p:spPr>
          <a:xfrm>
            <a:off x="6087706" y="3107042"/>
            <a:ext cx="1568058" cy="415498"/>
          </a:xfrm>
          <a:prstGeom prst="rect">
            <a:avLst/>
          </a:prstGeom>
        </p:spPr>
        <p:txBody>
          <a:bodyPr wrap="none">
            <a:spAutoFit/>
          </a:bodyPr>
          <a:lstStyle/>
          <a:p>
            <a:r>
              <a:rPr lang="en-US" altLang="ja-JP" sz="2100" b="1" dirty="0">
                <a:solidFill>
                  <a:srgbClr val="FF0000"/>
                </a:solidFill>
              </a:rPr>
              <a:t>0.9966132 </a:t>
            </a:r>
            <a:endParaRPr lang="ja-JP" altLang="en-US" sz="2100" b="1" dirty="0">
              <a:solidFill>
                <a:srgbClr val="FF0000"/>
              </a:solidFill>
            </a:endParaRPr>
          </a:p>
        </p:txBody>
      </p:sp>
      <p:sp>
        <p:nvSpPr>
          <p:cNvPr id="27" name="正方形/長方形 26"/>
          <p:cNvSpPr/>
          <p:nvPr/>
        </p:nvSpPr>
        <p:spPr>
          <a:xfrm>
            <a:off x="3014321" y="5307766"/>
            <a:ext cx="1337226" cy="415498"/>
          </a:xfrm>
          <a:prstGeom prst="rect">
            <a:avLst/>
          </a:prstGeom>
        </p:spPr>
        <p:txBody>
          <a:bodyPr wrap="none">
            <a:spAutoFit/>
          </a:bodyPr>
          <a:lstStyle/>
          <a:p>
            <a:r>
              <a:rPr lang="ja-JP" altLang="en-US" sz="2100" b="1" dirty="0">
                <a:solidFill>
                  <a:srgbClr val="FF0000"/>
                </a:solidFill>
              </a:rPr>
              <a:t>0.900875</a:t>
            </a:r>
            <a:endParaRPr lang="en-US" altLang="ja-JP" sz="2100" b="1" dirty="0">
              <a:solidFill>
                <a:srgbClr val="FF0000"/>
              </a:solidFill>
            </a:endParaRPr>
          </a:p>
        </p:txBody>
      </p:sp>
      <p:sp>
        <p:nvSpPr>
          <p:cNvPr id="28" name="正方形/長方形 27"/>
          <p:cNvSpPr/>
          <p:nvPr/>
        </p:nvSpPr>
        <p:spPr>
          <a:xfrm>
            <a:off x="6148520" y="5296260"/>
            <a:ext cx="1446230" cy="415498"/>
          </a:xfrm>
          <a:prstGeom prst="rect">
            <a:avLst/>
          </a:prstGeom>
        </p:spPr>
        <p:txBody>
          <a:bodyPr wrap="none">
            <a:spAutoFit/>
          </a:bodyPr>
          <a:lstStyle/>
          <a:p>
            <a:r>
              <a:rPr lang="ja-JP" altLang="en-US" sz="2100" dirty="0"/>
              <a:t>0.0990234</a:t>
            </a:r>
          </a:p>
        </p:txBody>
      </p:sp>
    </p:spTree>
    <p:extLst>
      <p:ext uri="{BB962C8B-B14F-4D97-AF65-F5344CB8AC3E}">
        <p14:creationId xmlns:p14="http://schemas.microsoft.com/office/powerpoint/2010/main" val="18790994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表 4"/>
          <p:cNvGraphicFramePr>
            <a:graphicFrameLocks noGrp="1"/>
          </p:cNvGraphicFramePr>
          <p:nvPr/>
        </p:nvGraphicFramePr>
        <p:xfrm>
          <a:off x="1277634" y="944724"/>
          <a:ext cx="6372708" cy="4860000"/>
        </p:xfrm>
        <a:graphic>
          <a:graphicData uri="http://schemas.openxmlformats.org/drawingml/2006/table">
            <a:tbl>
              <a:tblPr firstRow="1" bandRow="1">
                <a:tableStyleId>{5C22544A-7EE6-4342-B048-85BDC9FD1C3A}</a:tableStyleId>
              </a:tblPr>
              <a:tblGrid>
                <a:gridCol w="1593177">
                  <a:extLst>
                    <a:ext uri="{9D8B030D-6E8A-4147-A177-3AD203B41FA5}">
                      <a16:colId xmlns:a16="http://schemas.microsoft.com/office/drawing/2014/main" val="2114799295"/>
                    </a:ext>
                  </a:extLst>
                </a:gridCol>
                <a:gridCol w="1593177">
                  <a:extLst>
                    <a:ext uri="{9D8B030D-6E8A-4147-A177-3AD203B41FA5}">
                      <a16:colId xmlns:a16="http://schemas.microsoft.com/office/drawing/2014/main" val="2393695028"/>
                    </a:ext>
                  </a:extLst>
                </a:gridCol>
                <a:gridCol w="1593177">
                  <a:extLst>
                    <a:ext uri="{9D8B030D-6E8A-4147-A177-3AD203B41FA5}">
                      <a16:colId xmlns:a16="http://schemas.microsoft.com/office/drawing/2014/main" val="2635707578"/>
                    </a:ext>
                  </a:extLst>
                </a:gridCol>
                <a:gridCol w="1593177">
                  <a:extLst>
                    <a:ext uri="{9D8B030D-6E8A-4147-A177-3AD203B41FA5}">
                      <a16:colId xmlns:a16="http://schemas.microsoft.com/office/drawing/2014/main" val="789360384"/>
                    </a:ext>
                  </a:extLst>
                </a:gridCol>
              </a:tblGrid>
              <a:tr h="540000">
                <a:tc>
                  <a:txBody>
                    <a:bodyPr/>
                    <a:lstStyle/>
                    <a:p>
                      <a:pPr algn="ctr"/>
                      <a:r>
                        <a:rPr kumimoji="1" lang="ja-JP" altLang="en-US" sz="2100" dirty="0"/>
                        <a:t>元画像</a:t>
                      </a:r>
                    </a:p>
                  </a:txBody>
                  <a:tcPr marL="68580" marR="68580" marT="34290" marB="34290" anchor="ctr"/>
                </a:tc>
                <a:tc>
                  <a:txBody>
                    <a:bodyPr/>
                    <a:lstStyle/>
                    <a:p>
                      <a:pPr algn="ctr"/>
                      <a:r>
                        <a:rPr kumimoji="1" lang="en-US" altLang="ja-JP" sz="2100" dirty="0"/>
                        <a:t>art</a:t>
                      </a:r>
                      <a:endParaRPr kumimoji="1" lang="ja-JP" altLang="en-US" sz="2100" dirty="0"/>
                    </a:p>
                  </a:txBody>
                  <a:tcPr marL="68580" marR="68580" marT="34290" marB="34290" anchor="ctr"/>
                </a:tc>
                <a:tc>
                  <a:txBody>
                    <a:bodyPr/>
                    <a:lstStyle/>
                    <a:p>
                      <a:pPr algn="ctr"/>
                      <a:r>
                        <a:rPr kumimoji="1" lang="en-US" altLang="ja-JP" sz="2100" dirty="0"/>
                        <a:t>human</a:t>
                      </a:r>
                      <a:endParaRPr kumimoji="1" lang="ja-JP" altLang="en-US" sz="2100" dirty="0"/>
                    </a:p>
                  </a:txBody>
                  <a:tcPr marL="68580" marR="68580" marT="34290" marB="34290" anchor="ctr"/>
                </a:tc>
                <a:tc>
                  <a:txBody>
                    <a:bodyPr/>
                    <a:lstStyle/>
                    <a:p>
                      <a:pPr algn="ctr"/>
                      <a:r>
                        <a:rPr kumimoji="1" lang="en-US" altLang="ja-JP" sz="2100" dirty="0"/>
                        <a:t>illusion</a:t>
                      </a:r>
                      <a:endParaRPr kumimoji="1" lang="ja-JP" altLang="en-US" sz="2100" dirty="0"/>
                    </a:p>
                  </a:txBody>
                  <a:tcPr marL="68580" marR="68580" marT="34290" marB="34290" anchor="ctr"/>
                </a:tc>
                <a:extLst>
                  <a:ext uri="{0D108BD9-81ED-4DB2-BD59-A6C34878D82A}">
                    <a16:rowId xmlns:a16="http://schemas.microsoft.com/office/drawing/2014/main" val="2306956411"/>
                  </a:ext>
                </a:extLst>
              </a:tr>
              <a:tr h="2160000">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386119296"/>
                  </a:ext>
                </a:extLst>
              </a:tr>
              <a:tr h="2160000">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882754135"/>
                  </a:ext>
                </a:extLst>
              </a:tr>
            </a:tbl>
          </a:graphicData>
        </a:graphic>
      </p:graphicFrame>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203</a:t>
            </a:fld>
            <a:endParaRPr kumimoji="1" lang="ja-JP" altLang="en-US"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967" y="1646802"/>
            <a:ext cx="1428750" cy="1428750"/>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5646" y="1646802"/>
            <a:ext cx="1428750" cy="1428750"/>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5417" y="1646802"/>
            <a:ext cx="1428750" cy="1428750"/>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2434" y="1646802"/>
            <a:ext cx="1428750" cy="1428750"/>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8144" y="3901497"/>
            <a:ext cx="1428750" cy="1428750"/>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85646" y="3921483"/>
            <a:ext cx="1428750" cy="1428750"/>
          </a:xfrm>
          <a:prstGeom prst="rect">
            <a:avLst/>
          </a:prstGeom>
        </p:spPr>
      </p:pic>
      <p:pic>
        <p:nvPicPr>
          <p:cNvPr id="11" name="図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71967" y="3921483"/>
            <a:ext cx="1428750" cy="1428750"/>
          </a:xfrm>
          <a:prstGeom prst="rect">
            <a:avLst/>
          </a:prstGeom>
        </p:spPr>
      </p:pic>
      <p:pic>
        <p:nvPicPr>
          <p:cNvPr id="12" name="図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5417" y="3901497"/>
            <a:ext cx="1428750" cy="1428750"/>
          </a:xfrm>
          <a:prstGeom prst="rect">
            <a:avLst/>
          </a:prstGeom>
        </p:spPr>
      </p:pic>
      <p:sp>
        <p:nvSpPr>
          <p:cNvPr id="29" name="テキスト ボックス 28"/>
          <p:cNvSpPr txBox="1"/>
          <p:nvPr/>
        </p:nvSpPr>
        <p:spPr>
          <a:xfrm>
            <a:off x="6118868" y="3045239"/>
            <a:ext cx="1479729" cy="415498"/>
          </a:xfrm>
          <a:prstGeom prst="rect">
            <a:avLst/>
          </a:prstGeom>
          <a:noFill/>
        </p:spPr>
        <p:txBody>
          <a:bodyPr wrap="square" rtlCol="0">
            <a:spAutoFit/>
          </a:bodyPr>
          <a:lstStyle/>
          <a:p>
            <a:r>
              <a:rPr lang="en-US" altLang="ja-JP" sz="2100" b="1" dirty="0">
                <a:solidFill>
                  <a:srgbClr val="FF0000"/>
                </a:solidFill>
              </a:rPr>
              <a:t>0.9999994 </a:t>
            </a:r>
            <a:endParaRPr lang="ja-JP" altLang="en-US" sz="2100" b="1" dirty="0">
              <a:solidFill>
                <a:srgbClr val="FF0000"/>
              </a:solidFill>
            </a:endParaRPr>
          </a:p>
        </p:txBody>
      </p:sp>
      <p:sp>
        <p:nvSpPr>
          <p:cNvPr id="13" name="正方形/長方形 12"/>
          <p:cNvSpPr/>
          <p:nvPr/>
        </p:nvSpPr>
        <p:spPr>
          <a:xfrm>
            <a:off x="6202584" y="5327792"/>
            <a:ext cx="1312298" cy="415498"/>
          </a:xfrm>
          <a:prstGeom prst="rect">
            <a:avLst/>
          </a:prstGeom>
        </p:spPr>
        <p:txBody>
          <a:bodyPr wrap="square">
            <a:spAutoFit/>
          </a:bodyPr>
          <a:lstStyle/>
          <a:p>
            <a:r>
              <a:rPr lang="ja-JP" altLang="en-US" sz="2100" dirty="0"/>
              <a:t>0.454788</a:t>
            </a:r>
          </a:p>
        </p:txBody>
      </p:sp>
      <p:sp>
        <p:nvSpPr>
          <p:cNvPr id="14" name="正方形/長方形 13"/>
          <p:cNvSpPr/>
          <p:nvPr/>
        </p:nvSpPr>
        <p:spPr>
          <a:xfrm>
            <a:off x="2925870" y="3075552"/>
            <a:ext cx="1595309" cy="415498"/>
          </a:xfrm>
          <a:prstGeom prst="rect">
            <a:avLst/>
          </a:prstGeom>
        </p:spPr>
        <p:txBody>
          <a:bodyPr wrap="none">
            <a:spAutoFit/>
          </a:bodyPr>
          <a:lstStyle/>
          <a:p>
            <a:r>
              <a:rPr lang="en-US" altLang="ja-JP" sz="2100" dirty="0"/>
              <a:t>0.00000059</a:t>
            </a:r>
          </a:p>
        </p:txBody>
      </p:sp>
      <p:sp>
        <p:nvSpPr>
          <p:cNvPr id="15" name="正方形/長方形 14"/>
          <p:cNvSpPr/>
          <p:nvPr/>
        </p:nvSpPr>
        <p:spPr>
          <a:xfrm>
            <a:off x="3037005" y="5330247"/>
            <a:ext cx="1337226" cy="415498"/>
          </a:xfrm>
          <a:prstGeom prst="rect">
            <a:avLst/>
          </a:prstGeom>
        </p:spPr>
        <p:txBody>
          <a:bodyPr wrap="none">
            <a:spAutoFit/>
          </a:bodyPr>
          <a:lstStyle/>
          <a:p>
            <a:r>
              <a:rPr lang="ja-JP" altLang="en-US" sz="2100" b="1" dirty="0">
                <a:solidFill>
                  <a:srgbClr val="FF0000"/>
                </a:solidFill>
              </a:rPr>
              <a:t>0.544824</a:t>
            </a:r>
            <a:endParaRPr lang="en-US" altLang="ja-JP" sz="2100" b="1" dirty="0">
              <a:solidFill>
                <a:srgbClr val="FF0000"/>
              </a:solidFill>
            </a:endParaRPr>
          </a:p>
        </p:txBody>
      </p:sp>
    </p:spTree>
    <p:extLst>
      <p:ext uri="{BB962C8B-B14F-4D97-AF65-F5344CB8AC3E}">
        <p14:creationId xmlns:p14="http://schemas.microsoft.com/office/powerpoint/2010/main" val="37133184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br>
              <a:rPr lang="en-US" altLang="ja-JP" dirty="0"/>
            </a:br>
            <a:br>
              <a:rPr lang="en-US" altLang="ja-JP" dirty="0"/>
            </a:br>
            <a:br>
              <a:rPr lang="en-US" altLang="ja-JP" dirty="0"/>
            </a:br>
            <a:r>
              <a:rPr lang="ja-JP" altLang="en-US" dirty="0"/>
              <a:t>発表の流れ</a:t>
            </a:r>
            <a:endParaRPr kumimoji="1" lang="ja-JP" altLang="en-US" dirty="0"/>
          </a:p>
        </p:txBody>
      </p:sp>
      <p:sp>
        <p:nvSpPr>
          <p:cNvPr id="3" name="コンテンツ プレースホルダ 2"/>
          <p:cNvSpPr>
            <a:spLocks noGrp="1"/>
          </p:cNvSpPr>
          <p:nvPr>
            <p:ph idx="1"/>
          </p:nvPr>
        </p:nvSpPr>
        <p:spPr>
          <a:xfrm>
            <a:off x="1439652" y="2095944"/>
            <a:ext cx="6326460" cy="3655314"/>
          </a:xfrm>
        </p:spPr>
        <p:txBody>
          <a:bodyPr>
            <a:normAutofit lnSpcReduction="10000"/>
          </a:bodyPr>
          <a:lstStyle/>
          <a:p>
            <a:r>
              <a:rPr lang="ja-JP" altLang="en-US" sz="3300" dirty="0"/>
              <a:t>はじめに</a:t>
            </a:r>
            <a:endParaRPr lang="en-US" altLang="ja-JP" sz="3300" dirty="0"/>
          </a:p>
          <a:p>
            <a:pPr marL="0" indent="0">
              <a:buNone/>
            </a:pPr>
            <a:endParaRPr lang="en-US" altLang="ja-JP" sz="750" dirty="0"/>
          </a:p>
          <a:p>
            <a:r>
              <a:rPr lang="ja-JP" altLang="en-US" sz="3300" dirty="0"/>
              <a:t>要素技術</a:t>
            </a:r>
            <a:endParaRPr lang="en-US" altLang="ja-JP" sz="3300" dirty="0"/>
          </a:p>
          <a:p>
            <a:pPr marL="0" indent="0">
              <a:buNone/>
            </a:pPr>
            <a:endParaRPr lang="en-US" altLang="ja-JP" sz="750" dirty="0"/>
          </a:p>
          <a:p>
            <a:r>
              <a:rPr lang="ja-JP" altLang="en-US" sz="3300" dirty="0"/>
              <a:t>データセット</a:t>
            </a:r>
            <a:endParaRPr lang="en-US" altLang="ja-JP" sz="3300" dirty="0"/>
          </a:p>
          <a:p>
            <a:endParaRPr lang="en-US" altLang="ja-JP" sz="750" dirty="0"/>
          </a:p>
          <a:p>
            <a:r>
              <a:rPr lang="ja-JP" altLang="en-US" sz="3300" dirty="0"/>
              <a:t>実験</a:t>
            </a:r>
            <a:endParaRPr lang="en-US" altLang="ja-JP" sz="3300" dirty="0"/>
          </a:p>
          <a:p>
            <a:endParaRPr lang="en-US" altLang="ja-JP" sz="750" dirty="0"/>
          </a:p>
          <a:p>
            <a:r>
              <a:rPr lang="ja-JP" altLang="en-US" sz="3300" dirty="0">
                <a:solidFill>
                  <a:srgbClr val="FF0000"/>
                </a:solidFill>
              </a:rPr>
              <a:t>まとめと今後の課題</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204</a:t>
            </a:fld>
            <a:endParaRPr kumimoji="1" lang="ja-JP" altLang="en-US" dirty="0"/>
          </a:p>
        </p:txBody>
      </p:sp>
    </p:spTree>
    <p:extLst>
      <p:ext uri="{BB962C8B-B14F-4D97-AF65-F5344CB8AC3E}">
        <p14:creationId xmlns:p14="http://schemas.microsoft.com/office/powerpoint/2010/main" val="21735691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a:t>
            </a:r>
            <a:endParaRPr kumimoji="1" lang="ja-JP" altLang="en-US" dirty="0"/>
          </a:p>
        </p:txBody>
      </p:sp>
      <p:sp>
        <p:nvSpPr>
          <p:cNvPr id="6" name="コンテンツ プレースホルダー 2"/>
          <p:cNvSpPr>
            <a:spLocks noGrp="1"/>
          </p:cNvSpPr>
          <p:nvPr>
            <p:ph idx="1"/>
          </p:nvPr>
        </p:nvSpPr>
        <p:spPr>
          <a:xfrm>
            <a:off x="1485900" y="2057400"/>
            <a:ext cx="6085284" cy="3655314"/>
          </a:xfrm>
        </p:spPr>
        <p:txBody>
          <a:bodyPr>
            <a:noAutofit/>
          </a:bodyPr>
          <a:lstStyle/>
          <a:p>
            <a:r>
              <a:rPr lang="ja-JP" altLang="en-US" sz="3000" dirty="0"/>
              <a:t>研究目的：錯視画像らしさの抽出</a:t>
            </a:r>
            <a:endParaRPr lang="en-US" altLang="ja-JP" sz="3000" dirty="0"/>
          </a:p>
          <a:p>
            <a:r>
              <a:rPr lang="ja-JP" altLang="en-US" sz="3000" dirty="0"/>
              <a:t>人の顔を描いた 多義図形</a:t>
            </a:r>
            <a:r>
              <a:rPr lang="en-US" altLang="ja-JP" sz="3000" dirty="0"/>
              <a:t> </a:t>
            </a:r>
            <a:r>
              <a:rPr lang="ja-JP" altLang="en-US" sz="3000" dirty="0"/>
              <a:t>のだまし絵画像，顔写真，顔の肖像画のデータセットを作成</a:t>
            </a:r>
            <a:endParaRPr lang="en-US" altLang="ja-JP" sz="3000" dirty="0"/>
          </a:p>
          <a:p>
            <a:r>
              <a:rPr lang="en-US" altLang="ja-JP" sz="3000" dirty="0"/>
              <a:t>90 % </a:t>
            </a:r>
            <a:r>
              <a:rPr lang="ja-JP" altLang="en-US" sz="3000" dirty="0"/>
              <a:t>以上という高い精度で分類</a:t>
            </a:r>
            <a:endParaRPr lang="en-US" altLang="ja-JP" sz="3000" dirty="0"/>
          </a:p>
          <a:p>
            <a:r>
              <a:rPr lang="ja-JP" altLang="en-US" sz="3000" dirty="0"/>
              <a:t>本データセットにおいて，錯視画像らしさの特徴の抽出に成功</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205</a:t>
            </a:fld>
            <a:endParaRPr kumimoji="1" lang="ja-JP" altLang="en-US" dirty="0"/>
          </a:p>
        </p:txBody>
      </p:sp>
    </p:spTree>
    <p:extLst>
      <p:ext uri="{BB962C8B-B14F-4D97-AF65-F5344CB8AC3E}">
        <p14:creationId xmlns:p14="http://schemas.microsoft.com/office/powerpoint/2010/main" val="18229424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今後の課題</a:t>
            </a:r>
            <a:endParaRPr kumimoji="1" lang="ja-JP" altLang="en-US" dirty="0"/>
          </a:p>
        </p:txBody>
      </p:sp>
      <p:sp>
        <p:nvSpPr>
          <p:cNvPr id="3" name="コンテンツ プレースホルダー 2"/>
          <p:cNvSpPr>
            <a:spLocks noGrp="1"/>
          </p:cNvSpPr>
          <p:nvPr>
            <p:ph idx="1"/>
          </p:nvPr>
        </p:nvSpPr>
        <p:spPr>
          <a:xfrm>
            <a:off x="1485900" y="2057400"/>
            <a:ext cx="5516370" cy="3655314"/>
          </a:xfrm>
        </p:spPr>
        <p:txBody>
          <a:bodyPr>
            <a:normAutofit/>
          </a:bodyPr>
          <a:lstStyle/>
          <a:p>
            <a:r>
              <a:rPr lang="ja-JP" altLang="en-US" sz="3000" dirty="0"/>
              <a:t>どの特徴量がクラス分類に大きく寄与したか不明</a:t>
            </a:r>
            <a:endParaRPr lang="en-US" altLang="ja-JP" sz="3000" dirty="0"/>
          </a:p>
          <a:p>
            <a:r>
              <a:rPr lang="ja-JP" altLang="en-US" sz="3000" dirty="0"/>
              <a:t>誤識別された原因を探す</a:t>
            </a:r>
            <a:endParaRPr lang="en-US" altLang="ja-JP" sz="3000" dirty="0"/>
          </a:p>
          <a:p>
            <a:r>
              <a:rPr lang="en-US" altLang="ja-JP" sz="3000" dirty="0"/>
              <a:t>Grad-CAM</a:t>
            </a:r>
            <a:r>
              <a:rPr lang="ja-JP" altLang="en-US" sz="3000" dirty="0"/>
              <a:t> を用いて </a:t>
            </a:r>
            <a:r>
              <a:rPr lang="en-US" altLang="ja-JP" sz="3000" dirty="0"/>
              <a:t>CNN </a:t>
            </a:r>
            <a:r>
              <a:rPr lang="ja-JP" altLang="en-US" sz="3000" dirty="0"/>
              <a:t>の可視化</a:t>
            </a:r>
            <a:endParaRPr lang="en-US" altLang="ja-JP" sz="3000" dirty="0"/>
          </a:p>
          <a:p>
            <a:r>
              <a:rPr lang="en-US" altLang="ja-JP" sz="3000" dirty="0"/>
              <a:t>t-SNE </a:t>
            </a:r>
            <a:r>
              <a:rPr lang="ja-JP" altLang="en-US" sz="3000" dirty="0"/>
              <a:t>による中間層の可視化</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206</a:t>
            </a:fld>
            <a:endParaRPr kumimoji="1" lang="ja-JP" altLang="en-US" dirty="0"/>
          </a:p>
        </p:txBody>
      </p:sp>
    </p:spTree>
    <p:extLst>
      <p:ext uri="{BB962C8B-B14F-4D97-AF65-F5344CB8AC3E}">
        <p14:creationId xmlns:p14="http://schemas.microsoft.com/office/powerpoint/2010/main" val="27776437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今後の課題</a:t>
            </a:r>
            <a:endParaRPr kumimoji="1" lang="ja-JP" altLang="en-US" dirty="0"/>
          </a:p>
        </p:txBody>
      </p:sp>
      <p:sp>
        <p:nvSpPr>
          <p:cNvPr id="3" name="コンテンツ プレースホルダー 2"/>
          <p:cNvSpPr>
            <a:spLocks noGrp="1"/>
          </p:cNvSpPr>
          <p:nvPr>
            <p:ph idx="1"/>
          </p:nvPr>
        </p:nvSpPr>
        <p:spPr>
          <a:xfrm>
            <a:off x="1485900" y="2057400"/>
            <a:ext cx="5516370" cy="3655314"/>
          </a:xfrm>
        </p:spPr>
        <p:txBody>
          <a:bodyPr>
            <a:normAutofit/>
          </a:bodyPr>
          <a:lstStyle/>
          <a:p>
            <a:r>
              <a:rPr lang="ja-JP" altLang="en-US" sz="3000" dirty="0"/>
              <a:t>どの特徴量がクラス分類に大きく寄与したか不明</a:t>
            </a:r>
            <a:endParaRPr lang="en-US" altLang="ja-JP" sz="3000" dirty="0"/>
          </a:p>
          <a:p>
            <a:r>
              <a:rPr lang="ja-JP" altLang="en-US" sz="3000" dirty="0"/>
              <a:t>誤識別された原因を探す</a:t>
            </a:r>
            <a:endParaRPr lang="en-US" altLang="ja-JP" sz="3000" dirty="0"/>
          </a:p>
          <a:p>
            <a:r>
              <a:rPr lang="en-US" altLang="ja-JP" sz="3000" dirty="0">
                <a:solidFill>
                  <a:srgbClr val="FF0000"/>
                </a:solidFill>
              </a:rPr>
              <a:t>Grad-CAM</a:t>
            </a:r>
            <a:r>
              <a:rPr lang="ja-JP" altLang="en-US" sz="3000" dirty="0"/>
              <a:t> を用いて </a:t>
            </a:r>
            <a:r>
              <a:rPr lang="en-US" altLang="ja-JP" sz="3000" dirty="0"/>
              <a:t>CNN </a:t>
            </a:r>
            <a:r>
              <a:rPr lang="ja-JP" altLang="en-US" sz="3000" dirty="0"/>
              <a:t>の可視化</a:t>
            </a:r>
            <a:endParaRPr lang="en-US" altLang="ja-JP" sz="3000" dirty="0"/>
          </a:p>
          <a:p>
            <a:r>
              <a:rPr lang="en-US" altLang="ja-JP" sz="3000" dirty="0"/>
              <a:t>t-SNE </a:t>
            </a:r>
            <a:r>
              <a:rPr lang="ja-JP" altLang="en-US" sz="3000" dirty="0"/>
              <a:t>による中間層の可視化</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207</a:t>
            </a:fld>
            <a:endParaRPr kumimoji="1" lang="ja-JP" altLang="en-US" dirty="0"/>
          </a:p>
        </p:txBody>
      </p:sp>
    </p:spTree>
    <p:extLst>
      <p:ext uri="{BB962C8B-B14F-4D97-AF65-F5344CB8AC3E}">
        <p14:creationId xmlns:p14="http://schemas.microsoft.com/office/powerpoint/2010/main" val="22292005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4500" y="1052736"/>
            <a:ext cx="6542484" cy="1004664"/>
          </a:xfrm>
        </p:spPr>
        <p:txBody>
          <a:bodyPr>
            <a:normAutofit fontScale="90000"/>
          </a:bodyPr>
          <a:lstStyle/>
          <a:p>
            <a:r>
              <a:rPr lang="en-US" altLang="ja-JP" dirty="0"/>
              <a:t>Gradient-weighted Class </a:t>
            </a:r>
            <a:br>
              <a:rPr lang="en-US" altLang="ja-JP" dirty="0"/>
            </a:br>
            <a:r>
              <a:rPr lang="en-US" altLang="ja-JP" dirty="0"/>
              <a:t>Activation Mapping</a:t>
            </a:r>
            <a:r>
              <a:rPr lang="ja-JP" altLang="en-US" dirty="0"/>
              <a:t> </a:t>
            </a:r>
            <a:r>
              <a:rPr lang="en-US" altLang="ja-JP" dirty="0"/>
              <a:t>(Grad-CAM)</a:t>
            </a:r>
            <a:endParaRPr kumimoji="1" lang="ja-JP" altLang="en-US" dirty="0"/>
          </a:p>
        </p:txBody>
      </p:sp>
      <p:sp>
        <p:nvSpPr>
          <p:cNvPr id="3" name="コンテンツ プレースホルダー 2"/>
          <p:cNvSpPr>
            <a:spLocks noGrp="1"/>
          </p:cNvSpPr>
          <p:nvPr>
            <p:ph idx="1"/>
          </p:nvPr>
        </p:nvSpPr>
        <p:spPr>
          <a:xfrm>
            <a:off x="1491160" y="2240868"/>
            <a:ext cx="6218448" cy="3655314"/>
          </a:xfrm>
        </p:spPr>
        <p:txBody>
          <a:bodyPr/>
          <a:lstStyle/>
          <a:p>
            <a:r>
              <a:rPr kumimoji="1" lang="ja-JP" altLang="en-US" dirty="0"/>
              <a:t>ピクセル毎にクラスに所属している割合を出してヒートマップ化</a:t>
            </a:r>
            <a:endParaRPr kumimoji="1" lang="en-US" altLang="ja-JP" dirty="0"/>
          </a:p>
          <a:p>
            <a:endParaRPr lang="en-US" altLang="ja-JP" dirty="0"/>
          </a:p>
          <a:p>
            <a:r>
              <a:rPr kumimoji="1" lang="en-US" altLang="ja-JP" dirty="0"/>
              <a:t>CNN: </a:t>
            </a:r>
            <a:r>
              <a:rPr kumimoji="1" lang="ja-JP" altLang="en-US" dirty="0"/>
              <a:t>画像</a:t>
            </a:r>
            <a:r>
              <a:rPr kumimoji="1" lang="en-US" altLang="ja-JP" dirty="0"/>
              <a:t>1</a:t>
            </a:r>
            <a:r>
              <a:rPr kumimoji="1" lang="ja-JP" altLang="en-US" dirty="0"/>
              <a:t>枚に対してクラスに所属している割合を出す</a:t>
            </a:r>
            <a:endParaRPr kumimoji="1" lang="en-US" altLang="ja-JP"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208</a:t>
            </a:fld>
            <a:endParaRPr kumimoji="1" lang="ja-JP" altLang="en-US" dirty="0"/>
          </a:p>
        </p:txBody>
      </p:sp>
    </p:spTree>
    <p:extLst>
      <p:ext uri="{BB962C8B-B14F-4D97-AF65-F5344CB8AC3E}">
        <p14:creationId xmlns:p14="http://schemas.microsoft.com/office/powerpoint/2010/main" val="399551928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Class</a:t>
            </a:r>
            <a:r>
              <a:rPr kumimoji="1" lang="ja-JP" altLang="en-US" dirty="0"/>
              <a:t> </a:t>
            </a:r>
            <a:r>
              <a:rPr kumimoji="1" lang="en-US" altLang="ja-JP" dirty="0"/>
              <a:t>Activation</a:t>
            </a:r>
            <a:r>
              <a:rPr kumimoji="1" lang="ja-JP" altLang="en-US" dirty="0"/>
              <a:t> </a:t>
            </a:r>
            <a:r>
              <a:rPr kumimoji="1" lang="en-US" altLang="ja-JP" dirty="0"/>
              <a:t>Mapping</a:t>
            </a:r>
            <a:endParaRPr kumimoji="1" lang="ja-JP" altLang="en-US" dirty="0"/>
          </a:p>
        </p:txBody>
      </p:sp>
      <p:pic>
        <p:nvPicPr>
          <p:cNvPr id="4098" name="Picture 2" descr="https://camo.qiitausercontent.com/a7518b9b401884e617c2b611c0c38d5d6d4e2164/68747470733a2f2f71696974612d696d6167652d73746f72652e73332e616d617a6f6e6177732e636f6d2f302f3136333337362f64326133376161632d353362322d313030662d393961372d3332336435323030616364352e706e6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103222"/>
            <a:ext cx="6815454" cy="3407727"/>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209</a:t>
            </a:fld>
            <a:endParaRPr kumimoji="1" lang="ja-JP" altLang="en-US" dirty="0"/>
          </a:p>
        </p:txBody>
      </p:sp>
    </p:spTree>
    <p:extLst>
      <p:ext uri="{BB962C8B-B14F-4D97-AF65-F5344CB8AC3E}">
        <p14:creationId xmlns:p14="http://schemas.microsoft.com/office/powerpoint/2010/main" val="3446780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使用モデル</a:t>
            </a:r>
            <a:endParaRPr kumimoji="1" lang="ja-JP" altLang="en-US" dirty="0"/>
          </a:p>
        </p:txBody>
      </p:sp>
      <p:sp>
        <p:nvSpPr>
          <p:cNvPr id="3" name="コンテンツ プレースホルダ 2"/>
          <p:cNvSpPr>
            <a:spLocks noGrp="1"/>
          </p:cNvSpPr>
          <p:nvPr>
            <p:ph sz="quarter" idx="1"/>
          </p:nvPr>
        </p:nvSpPr>
        <p:spPr>
          <a:xfrm>
            <a:off x="1" y="1492246"/>
            <a:ext cx="9144000" cy="4981706"/>
          </a:xfrm>
        </p:spPr>
        <p:txBody>
          <a:bodyPr>
            <a:normAutofit/>
          </a:bodyPr>
          <a:lstStyle/>
          <a:p>
            <a:r>
              <a:rPr lang="en-US" altLang="ja-JP" sz="3600" dirty="0" err="1"/>
              <a:t>Imagenet</a:t>
            </a:r>
            <a:r>
              <a:rPr lang="ja-JP" altLang="en-US" sz="3600" dirty="0"/>
              <a:t>で学習済みの </a:t>
            </a:r>
            <a:r>
              <a:rPr lang="en-US" altLang="ja-JP" sz="3600" dirty="0"/>
              <a:t>VGG-16 </a:t>
            </a:r>
            <a:r>
              <a:rPr lang="ja-JP" altLang="en-US" sz="3600" dirty="0"/>
              <a:t>の </a:t>
            </a:r>
            <a:endParaRPr lang="en-US" altLang="ja-JP" sz="3600" dirty="0"/>
          </a:p>
          <a:p>
            <a:pPr marL="0" indent="0">
              <a:buNone/>
            </a:pPr>
            <a:r>
              <a:rPr lang="en-US" altLang="ja-JP" sz="3600" dirty="0"/>
              <a:t>  Transfer Learning (</a:t>
            </a:r>
            <a:r>
              <a:rPr lang="ja-JP" altLang="en-US" sz="3600" dirty="0"/>
              <a:t>最適化済パラメータ使用</a:t>
            </a:r>
            <a:r>
              <a:rPr lang="en-US" altLang="ja-JP" sz="3600" dirty="0"/>
              <a:t>)</a:t>
            </a:r>
          </a:p>
          <a:p>
            <a:pPr>
              <a:buNone/>
            </a:pPr>
            <a:endParaRPr lang="en-US" altLang="ja-JP" sz="3600" dirty="0"/>
          </a:p>
          <a:p>
            <a:pPr>
              <a:buNone/>
            </a:pPr>
            <a:endParaRPr lang="en-US" altLang="ja-JP" sz="3600" dirty="0"/>
          </a:p>
          <a:p>
            <a:pPr>
              <a:buNone/>
            </a:pPr>
            <a:endParaRPr lang="en-US" altLang="ja-JP" sz="3600" dirty="0"/>
          </a:p>
          <a:p>
            <a:pPr>
              <a:buNone/>
            </a:pPr>
            <a:endParaRPr lang="en-US" altLang="ja-JP" sz="3600" dirty="0"/>
          </a:p>
          <a:p>
            <a:endParaRPr lang="en-US" altLang="ja-JP" sz="3200" dirty="0"/>
          </a:p>
          <a:p>
            <a:endParaRPr kumimoji="1" lang="ja-JP" altLang="en-US" sz="3200" dirty="0"/>
          </a:p>
        </p:txBody>
      </p:sp>
      <p:sp>
        <p:nvSpPr>
          <p:cNvPr id="4" name="スライド番号プレースホルダ 3"/>
          <p:cNvSpPr>
            <a:spLocks noGrp="1"/>
          </p:cNvSpPr>
          <p:nvPr>
            <p:ph type="sldNum" sz="quarter" idx="15"/>
          </p:nvPr>
        </p:nvSpPr>
        <p:spPr>
          <a:xfrm>
            <a:off x="8570912" y="6319862"/>
            <a:ext cx="609600" cy="521208"/>
          </a:xfrm>
          <a:prstGeom prst="rect">
            <a:avLst/>
          </a:prstGeom>
        </p:spPr>
        <p:txBody>
          <a:bodyPr vert="horz" rtlCol="0" anchor="ctr"/>
          <a:lstStyle>
            <a:defPPr>
              <a:defRPr lang="ja-JP"/>
            </a:defPPr>
            <a:lvl1pPr marL="0" algn="ctr" defTabSz="914400" rtl="0" eaLnBrk="1" latinLnBrk="0" hangingPunct="1">
              <a:defRPr kumimoji="0" sz="2000" b="1"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EF083AB-4C32-4414-B5B9-B9CA6121D1B7}" type="slidenum">
              <a:rPr kumimoji="1" lang="ja-JP" altLang="en-US" smtClean="0"/>
              <a:pPr/>
              <a:t>21</a:t>
            </a:fld>
            <a:endParaRPr kumimoji="1" lang="ja-JP" altLang="en-US" dirty="0"/>
          </a:p>
        </p:txBody>
      </p:sp>
      <p:grpSp>
        <p:nvGrpSpPr>
          <p:cNvPr id="5" name="グループ化 4"/>
          <p:cNvGrpSpPr/>
          <p:nvPr/>
        </p:nvGrpSpPr>
        <p:grpSpPr>
          <a:xfrm>
            <a:off x="295672" y="2902765"/>
            <a:ext cx="8635999" cy="2792203"/>
            <a:chOff x="265312" y="2348880"/>
            <a:chExt cx="8635999" cy="2792203"/>
          </a:xfrm>
        </p:grpSpPr>
        <p:grpSp>
          <p:nvGrpSpPr>
            <p:cNvPr id="6" name="グループ化 5"/>
            <p:cNvGrpSpPr/>
            <p:nvPr/>
          </p:nvGrpSpPr>
          <p:grpSpPr>
            <a:xfrm>
              <a:off x="265312" y="2348880"/>
              <a:ext cx="8635999" cy="2792203"/>
              <a:chOff x="265312" y="2348880"/>
              <a:chExt cx="8635999" cy="2792203"/>
            </a:xfrm>
          </p:grpSpPr>
          <p:pic>
            <p:nvPicPr>
              <p:cNvPr id="8" name="Picture 2" descr="ãfine tuningãã®ç»åæ¤ç´¢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312" y="2348880"/>
                <a:ext cx="8305600" cy="275123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5638558" y="4771751"/>
                <a:ext cx="3262753" cy="369332"/>
              </a:xfrm>
              <a:prstGeom prst="rect">
                <a:avLst/>
              </a:prstGeom>
              <a:solidFill>
                <a:schemeClr val="bg1"/>
              </a:solidFill>
            </p:spPr>
            <p:txBody>
              <a:bodyPr wrap="none" rtlCol="0">
                <a:spAutoFit/>
              </a:bodyPr>
              <a:lstStyle/>
              <a:p>
                <a:r>
                  <a:rPr kumimoji="1" lang="en-US" altLang="ja-JP" b="1" dirty="0">
                    <a:latin typeface="メイリオ" panose="020B0604030504040204" pitchFamily="50" charset="-128"/>
                    <a:ea typeface="メイリオ" panose="020B0604030504040204" pitchFamily="50" charset="-128"/>
                  </a:rPr>
                  <a:t>Transfer</a:t>
                </a:r>
                <a:r>
                  <a:rPr kumimoji="1" lang="ja-JP" altLang="en-US" b="1" dirty="0">
                    <a:latin typeface="メイリオ" panose="020B0604030504040204" pitchFamily="50" charset="-128"/>
                    <a:ea typeface="メイリオ" panose="020B0604030504040204" pitchFamily="50" charset="-128"/>
                  </a:rPr>
                  <a:t> </a:t>
                </a:r>
                <a:r>
                  <a:rPr kumimoji="1" lang="en-US" altLang="ja-JP" b="1" dirty="0">
                    <a:latin typeface="メイリオ" panose="020B0604030504040204" pitchFamily="50" charset="-128"/>
                    <a:ea typeface="メイリオ" panose="020B0604030504040204" pitchFamily="50" charset="-128"/>
                  </a:rPr>
                  <a:t>Learning</a:t>
                </a:r>
                <a:r>
                  <a:rPr kumimoji="1" lang="ja-JP" altLang="en-US" b="1" dirty="0">
                    <a:latin typeface="メイリオ" panose="020B0604030504040204" pitchFamily="50" charset="-128"/>
                    <a:ea typeface="メイリオ" panose="020B0604030504040204" pitchFamily="50" charset="-128"/>
                  </a:rPr>
                  <a:t>を行う層</a:t>
                </a:r>
              </a:p>
            </p:txBody>
          </p:sp>
        </p:grpSp>
        <p:sp>
          <p:nvSpPr>
            <p:cNvPr id="7" name="下矢印 6"/>
            <p:cNvSpPr/>
            <p:nvPr/>
          </p:nvSpPr>
          <p:spPr>
            <a:xfrm>
              <a:off x="7017906" y="4559869"/>
              <a:ext cx="504056" cy="2520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p:cNvSpPr txBox="1"/>
          <p:nvPr/>
        </p:nvSpPr>
        <p:spPr>
          <a:xfrm>
            <a:off x="376436" y="5676856"/>
            <a:ext cx="8391128" cy="1077218"/>
          </a:xfrm>
          <a:prstGeom prst="rect">
            <a:avLst/>
          </a:prstGeom>
          <a:solidFill>
            <a:schemeClr val="bg1"/>
          </a:solidFill>
          <a:ln w="76200">
            <a:solidFill>
              <a:schemeClr val="accent1"/>
            </a:solidFill>
          </a:ln>
        </p:spPr>
        <p:txBody>
          <a:bodyPr wrap="square" rtlCol="0">
            <a:spAutoFit/>
          </a:bodyPr>
          <a:lstStyle/>
          <a:p>
            <a:pPr algn="ctr"/>
            <a:r>
              <a:rPr kumimoji="1" lang="en-US" altLang="ja-JP" sz="3200" dirty="0" err="1"/>
              <a:t>Optuna</a:t>
            </a:r>
            <a:r>
              <a:rPr kumimoji="1" lang="ja-JP" altLang="en-US" sz="3200" dirty="0"/>
              <a:t> </a:t>
            </a:r>
            <a:r>
              <a:rPr lang="ja-JP" altLang="en-US" sz="3200" dirty="0"/>
              <a:t>によりドロップアウト率，学習率，</a:t>
            </a:r>
            <a:endParaRPr lang="en-US" altLang="ja-JP" sz="3200" dirty="0"/>
          </a:p>
          <a:p>
            <a:pPr algn="ctr"/>
            <a:r>
              <a:rPr lang="ja-JP" altLang="en-US" sz="3200" dirty="0"/>
              <a:t>中間層のユニット数を最適化</a:t>
            </a:r>
            <a:endParaRPr kumimoji="1" lang="ja-JP" altLang="en-US" sz="3200" dirty="0"/>
          </a:p>
        </p:txBody>
      </p:sp>
      <p:sp>
        <p:nvSpPr>
          <p:cNvPr id="11" name="スライド番号プレースホルダー 3">
            <a:extLst>
              <a:ext uri="{FF2B5EF4-FFF2-40B4-BE49-F238E27FC236}">
                <a16:creationId xmlns:a16="http://schemas.microsoft.com/office/drawing/2014/main" id="{C1552C9F-EF42-4A1A-90D4-6A37403B284C}"/>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21</a:t>
            </a:fld>
            <a:endParaRPr kumimoji="1" lang="ja-JP" altLang="en-US" dirty="0"/>
          </a:p>
        </p:txBody>
      </p:sp>
      <p:sp>
        <p:nvSpPr>
          <p:cNvPr id="13" name="四角形吹き出し 6">
            <a:extLst>
              <a:ext uri="{FF2B5EF4-FFF2-40B4-BE49-F238E27FC236}">
                <a16:creationId xmlns:a16="http://schemas.microsoft.com/office/drawing/2014/main" id="{A17E4343-91DD-4433-AB24-3F3476E7EDA0}"/>
              </a:ext>
            </a:extLst>
          </p:cNvPr>
          <p:cNvSpPr/>
          <p:nvPr/>
        </p:nvSpPr>
        <p:spPr>
          <a:xfrm>
            <a:off x="5991367" y="103927"/>
            <a:ext cx="3045129" cy="2019854"/>
          </a:xfrm>
          <a:prstGeom prst="wedgeRectCallout">
            <a:avLst>
              <a:gd name="adj1" fmla="val 25134"/>
              <a:gd name="adj2" fmla="val 103079"/>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800" dirty="0" err="1"/>
              <a:t>Softmax</a:t>
            </a:r>
            <a:r>
              <a:rPr lang="en-US" altLang="ja-JP" sz="2800" dirty="0"/>
              <a:t> </a:t>
            </a:r>
            <a:r>
              <a:rPr kumimoji="1" lang="ja-JP" altLang="en-US" sz="2800" dirty="0"/>
              <a:t>の出力値</a:t>
            </a:r>
            <a:endParaRPr kumimoji="1" lang="en-US" altLang="ja-JP" sz="2800" dirty="0"/>
          </a:p>
          <a:p>
            <a:pPr algn="ctr"/>
            <a:r>
              <a:rPr kumimoji="1" lang="ja-JP" altLang="en-US" sz="2800" dirty="0"/>
              <a:t>→</a:t>
            </a:r>
            <a:r>
              <a:rPr kumimoji="1" lang="en-US" altLang="ja-JP" sz="2800" dirty="0"/>
              <a:t>(</a:t>
            </a:r>
            <a:r>
              <a:rPr kumimoji="1" lang="ja-JP" altLang="en-US" sz="2800" dirty="0"/>
              <a:t>クラス</a:t>
            </a:r>
            <a:r>
              <a:rPr kumimoji="1" lang="en-US" altLang="ja-JP" sz="2800" dirty="0"/>
              <a:t>)</a:t>
            </a:r>
            <a:r>
              <a:rPr kumimoji="1" lang="ja-JP" altLang="en-US" sz="2800" dirty="0"/>
              <a:t>らしさ</a:t>
            </a:r>
          </a:p>
        </p:txBody>
      </p:sp>
    </p:spTree>
    <p:extLst>
      <p:ext uri="{BB962C8B-B14F-4D97-AF65-F5344CB8AC3E}">
        <p14:creationId xmlns:p14="http://schemas.microsoft.com/office/powerpoint/2010/main" val="26451905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Class</a:t>
            </a:r>
            <a:r>
              <a:rPr kumimoji="1" lang="ja-JP" altLang="en-US" dirty="0"/>
              <a:t> </a:t>
            </a:r>
            <a:r>
              <a:rPr kumimoji="1" lang="en-US" altLang="ja-JP" dirty="0"/>
              <a:t>Activation</a:t>
            </a:r>
            <a:r>
              <a:rPr kumimoji="1" lang="ja-JP" altLang="en-US" dirty="0"/>
              <a:t> </a:t>
            </a:r>
            <a:r>
              <a:rPr kumimoji="1" lang="en-US" altLang="ja-JP" dirty="0"/>
              <a:t>Mapping</a:t>
            </a:r>
            <a:endParaRPr kumimoji="1" lang="ja-JP" altLang="en-US" dirty="0"/>
          </a:p>
        </p:txBody>
      </p:sp>
      <p:pic>
        <p:nvPicPr>
          <p:cNvPr id="4098" name="Picture 2" descr="https://camo.qiitausercontent.com/a7518b9b401884e617c2b611c0c38d5d6d4e2164/68747470733a2f2f71696974612d696d6167652d73746f72652e73332e616d617a6f6e6177732e636f6d2f302f3136333337362f64326133376161632d353362322d313030662d393961372d3332336435323030616364352e706e6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103222"/>
            <a:ext cx="6815454" cy="3407727"/>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210</a:t>
            </a:fld>
            <a:endParaRPr kumimoji="1" lang="ja-JP" altLang="en-US" dirty="0"/>
          </a:p>
        </p:txBody>
      </p:sp>
      <p:pic>
        <p:nvPicPr>
          <p:cNvPr id="5122" name="Picture 2" descr="https://camo.qiitausercontent.com/5be36eb9d182ac01c942f6292da7b4c853521113/68747470733a2f2f71696974612d696d6167652d73746f72652e73332e616d617a6f6e6177732e636f6d2f302f3136333337362f63313665653731312d393537662d383937632d666336662d633435653633613839303739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2103223"/>
            <a:ext cx="6831000" cy="341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8877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5900" y="1052736"/>
            <a:ext cx="6272454" cy="1026114"/>
          </a:xfrm>
        </p:spPr>
        <p:txBody>
          <a:bodyPr>
            <a:normAutofit fontScale="90000"/>
          </a:bodyPr>
          <a:lstStyle/>
          <a:p>
            <a:r>
              <a:rPr lang="en-US" altLang="ja-JP" dirty="0"/>
              <a:t>Williams </a:t>
            </a:r>
            <a:r>
              <a:rPr lang="ja-JP" altLang="en-US" dirty="0" err="1"/>
              <a:t>らに</a:t>
            </a:r>
            <a:r>
              <a:rPr lang="ja-JP" altLang="en-US" dirty="0"/>
              <a:t>よる</a:t>
            </a:r>
            <a:br>
              <a:rPr lang="en-US" altLang="ja-JP" dirty="0"/>
            </a:br>
            <a:r>
              <a:rPr lang="ja-JP" altLang="en-US" dirty="0"/>
              <a:t>錯視画像データセット</a:t>
            </a:r>
            <a:endParaRPr kumimoji="1" lang="ja-JP" altLang="en-US" dirty="0"/>
          </a:p>
        </p:txBody>
      </p:sp>
      <p:pic>
        <p:nvPicPr>
          <p:cNvPr id="5" name="コンテンツ プレースホルダー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924" t="10859" r="9220" b="5571"/>
          <a:stretch/>
        </p:blipFill>
        <p:spPr>
          <a:xfrm>
            <a:off x="1308953" y="2456892"/>
            <a:ext cx="4205904" cy="3106634"/>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211</a:t>
            </a:fld>
            <a:endParaRPr kumimoji="1" lang="ja-JP" altLang="en-US" dirty="0"/>
          </a:p>
        </p:txBody>
      </p:sp>
      <p:graphicFrame>
        <p:nvGraphicFramePr>
          <p:cNvPr id="7" name="表 6"/>
          <p:cNvGraphicFramePr>
            <a:graphicFrameLocks noGrp="1"/>
          </p:cNvGraphicFramePr>
          <p:nvPr/>
        </p:nvGraphicFramePr>
        <p:xfrm>
          <a:off x="5544108" y="1550927"/>
          <a:ext cx="2214246" cy="4046220"/>
        </p:xfrm>
        <a:graphic>
          <a:graphicData uri="http://schemas.openxmlformats.org/drawingml/2006/table">
            <a:tbl>
              <a:tblPr firstRow="1" bandRow="1">
                <a:tableStyleId>{5940675A-B579-460E-94D1-54222C63F5DA}</a:tableStyleId>
              </a:tblPr>
              <a:tblGrid>
                <a:gridCol w="1458162">
                  <a:extLst>
                    <a:ext uri="{9D8B030D-6E8A-4147-A177-3AD203B41FA5}">
                      <a16:colId xmlns:a16="http://schemas.microsoft.com/office/drawing/2014/main" val="1703618377"/>
                    </a:ext>
                  </a:extLst>
                </a:gridCol>
                <a:gridCol w="756084">
                  <a:extLst>
                    <a:ext uri="{9D8B030D-6E8A-4147-A177-3AD203B41FA5}">
                      <a16:colId xmlns:a16="http://schemas.microsoft.com/office/drawing/2014/main" val="587203412"/>
                    </a:ext>
                  </a:extLst>
                </a:gridCol>
              </a:tblGrid>
              <a:tr h="617220">
                <a:tc>
                  <a:txBody>
                    <a:bodyPr/>
                    <a:lstStyle/>
                    <a:p>
                      <a:pPr algn="ctr"/>
                      <a:r>
                        <a:rPr lang="ja-JP" altLang="en-US" sz="1800" dirty="0"/>
                        <a:t>Multiple Meanings</a:t>
                      </a:r>
                      <a:endParaRPr kumimoji="1" lang="ja-JP" altLang="en-US" sz="1800" dirty="0"/>
                    </a:p>
                  </a:txBody>
                  <a:tcPr marL="68580" marR="68580" marT="34290" marB="34290" anchor="ctr"/>
                </a:tc>
                <a:tc>
                  <a:txBody>
                    <a:bodyPr/>
                    <a:lstStyle/>
                    <a:p>
                      <a:pPr algn="ctr"/>
                      <a:r>
                        <a:rPr kumimoji="1" lang="en-US" altLang="ja-JP" sz="1800" dirty="0"/>
                        <a:t>1202</a:t>
                      </a:r>
                      <a:endParaRPr kumimoji="1" lang="ja-JP" altLang="en-US" sz="1800" dirty="0"/>
                    </a:p>
                  </a:txBody>
                  <a:tcPr marL="68580" marR="68580" marT="34290" marB="34290" anchor="ctr"/>
                </a:tc>
                <a:extLst>
                  <a:ext uri="{0D108BD9-81ED-4DB2-BD59-A6C34878D82A}">
                    <a16:rowId xmlns:a16="http://schemas.microsoft.com/office/drawing/2014/main" val="451931865"/>
                  </a:ext>
                </a:extLst>
              </a:tr>
              <a:tr h="6172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dirty="0"/>
                        <a:t>Art Installation</a:t>
                      </a:r>
                    </a:p>
                  </a:txBody>
                  <a:tcPr marL="68580" marR="68580" marT="34290" marB="34290" anchor="ctr"/>
                </a:tc>
                <a:tc>
                  <a:txBody>
                    <a:bodyPr/>
                    <a:lstStyle/>
                    <a:p>
                      <a:pPr algn="ctr"/>
                      <a:r>
                        <a:rPr kumimoji="1" lang="en-US" altLang="ja-JP" sz="1800" dirty="0"/>
                        <a:t>1085</a:t>
                      </a:r>
                      <a:endParaRPr kumimoji="1" lang="ja-JP" altLang="en-US" sz="1800" dirty="0"/>
                    </a:p>
                  </a:txBody>
                  <a:tcPr marL="68580" marR="68580" marT="34290" marB="34290" anchor="ctr"/>
                </a:tc>
                <a:extLst>
                  <a:ext uri="{0D108BD9-81ED-4DB2-BD59-A6C34878D82A}">
                    <a16:rowId xmlns:a16="http://schemas.microsoft.com/office/drawing/2014/main" val="1783754834"/>
                  </a:ext>
                </a:extLst>
              </a:tr>
              <a:tr h="617220">
                <a:tc>
                  <a:txBody>
                    <a:bodyPr/>
                    <a:lstStyle/>
                    <a:p>
                      <a:pPr algn="ctr"/>
                      <a:r>
                        <a:rPr kumimoji="1" lang="en-US" altLang="ja-JP" sz="1800" dirty="0"/>
                        <a:t>Spot The</a:t>
                      </a:r>
                      <a:r>
                        <a:rPr kumimoji="1" lang="en-US" altLang="ja-JP" sz="1800" baseline="0" dirty="0"/>
                        <a:t> Object</a:t>
                      </a:r>
                      <a:endParaRPr kumimoji="1" lang="ja-JP" altLang="en-US" sz="1800" dirty="0"/>
                    </a:p>
                  </a:txBody>
                  <a:tcPr marL="68580" marR="68580" marT="34290" marB="34290" anchor="ctr"/>
                </a:tc>
                <a:tc>
                  <a:txBody>
                    <a:bodyPr/>
                    <a:lstStyle/>
                    <a:p>
                      <a:pPr algn="ctr"/>
                      <a:r>
                        <a:rPr kumimoji="1" lang="en-US" altLang="ja-JP" sz="1800" dirty="0"/>
                        <a:t>726</a:t>
                      </a:r>
                      <a:endParaRPr kumimoji="1" lang="ja-JP" altLang="en-US" sz="1800" dirty="0"/>
                    </a:p>
                  </a:txBody>
                  <a:tcPr marL="68580" marR="68580" marT="34290" marB="34290" anchor="ctr"/>
                </a:tc>
                <a:extLst>
                  <a:ext uri="{0D108BD9-81ED-4DB2-BD59-A6C34878D82A}">
                    <a16:rowId xmlns:a16="http://schemas.microsoft.com/office/drawing/2014/main" val="2529402217"/>
                  </a:ext>
                </a:extLst>
              </a:tr>
              <a:tr h="617220">
                <a:tc>
                  <a:txBody>
                    <a:bodyPr/>
                    <a:lstStyle/>
                    <a:p>
                      <a:pPr algn="ctr"/>
                      <a:r>
                        <a:rPr kumimoji="1" lang="en-US" altLang="ja-JP" sz="1800" dirty="0"/>
                        <a:t>Outdoor Illusions</a:t>
                      </a:r>
                      <a:endParaRPr kumimoji="1" lang="ja-JP" altLang="en-US" sz="1800" dirty="0"/>
                    </a:p>
                  </a:txBody>
                  <a:tcPr marL="68580" marR="68580" marT="34290" marB="34290" anchor="ctr"/>
                </a:tc>
                <a:tc>
                  <a:txBody>
                    <a:bodyPr/>
                    <a:lstStyle/>
                    <a:p>
                      <a:pPr algn="ctr"/>
                      <a:r>
                        <a:rPr kumimoji="1" lang="en-US" altLang="ja-JP" sz="1800" dirty="0"/>
                        <a:t>679</a:t>
                      </a:r>
                      <a:endParaRPr kumimoji="1" lang="ja-JP" altLang="en-US" sz="1800" dirty="0"/>
                    </a:p>
                  </a:txBody>
                  <a:tcPr marL="68580" marR="68580" marT="34290" marB="34290" anchor="ctr"/>
                </a:tc>
                <a:extLst>
                  <a:ext uri="{0D108BD9-81ED-4DB2-BD59-A6C34878D82A}">
                    <a16:rowId xmlns:a16="http://schemas.microsoft.com/office/drawing/2014/main" val="1810127207"/>
                  </a:ext>
                </a:extLst>
              </a:tr>
              <a:tr h="617220">
                <a:tc>
                  <a:txBody>
                    <a:bodyPr/>
                    <a:lstStyle/>
                    <a:p>
                      <a:pPr algn="ctr"/>
                      <a:r>
                        <a:rPr kumimoji="1" lang="en-US" altLang="ja-JP" sz="1800" dirty="0"/>
                        <a:t>Impossible Objects</a:t>
                      </a:r>
                      <a:endParaRPr kumimoji="1" lang="ja-JP" altLang="en-US" sz="1800" dirty="0"/>
                    </a:p>
                  </a:txBody>
                  <a:tcPr marL="68580" marR="68580" marT="34290" marB="34290" anchor="ctr"/>
                </a:tc>
                <a:tc>
                  <a:txBody>
                    <a:bodyPr/>
                    <a:lstStyle/>
                    <a:p>
                      <a:pPr algn="ctr"/>
                      <a:r>
                        <a:rPr kumimoji="1" lang="en-US" altLang="ja-JP" sz="1800" dirty="0"/>
                        <a:t>543</a:t>
                      </a:r>
                      <a:endParaRPr kumimoji="1" lang="ja-JP" altLang="en-US" sz="1800" dirty="0"/>
                    </a:p>
                  </a:txBody>
                  <a:tcPr marL="68580" marR="68580" marT="34290" marB="34290" anchor="ctr"/>
                </a:tc>
                <a:extLst>
                  <a:ext uri="{0D108BD9-81ED-4DB2-BD59-A6C34878D82A}">
                    <a16:rowId xmlns:a16="http://schemas.microsoft.com/office/drawing/2014/main" val="589903094"/>
                  </a:ext>
                </a:extLst>
              </a:tr>
              <a:tr h="617220">
                <a:tc>
                  <a:txBody>
                    <a:bodyPr/>
                    <a:lstStyle/>
                    <a:p>
                      <a:pPr algn="ctr"/>
                      <a:r>
                        <a:rPr kumimoji="1" lang="en-US" altLang="ja-JP" sz="1800" dirty="0"/>
                        <a:t>3D Chalk Drawings</a:t>
                      </a:r>
                      <a:endParaRPr kumimoji="1" lang="ja-JP" altLang="en-US" sz="1800" dirty="0"/>
                    </a:p>
                  </a:txBody>
                  <a:tcPr marL="68580" marR="68580" marT="34290" marB="34290" anchor="ctr"/>
                </a:tc>
                <a:tc>
                  <a:txBody>
                    <a:bodyPr/>
                    <a:lstStyle/>
                    <a:p>
                      <a:pPr algn="ctr"/>
                      <a:r>
                        <a:rPr kumimoji="1" lang="en-US" altLang="ja-JP" sz="1800" dirty="0"/>
                        <a:t>487</a:t>
                      </a:r>
                      <a:endParaRPr kumimoji="1" lang="ja-JP" altLang="en-US" sz="1800" dirty="0"/>
                    </a:p>
                  </a:txBody>
                  <a:tcPr marL="68580" marR="68580" marT="34290" marB="34290" anchor="ctr"/>
                </a:tc>
                <a:extLst>
                  <a:ext uri="{0D108BD9-81ED-4DB2-BD59-A6C34878D82A}">
                    <a16:rowId xmlns:a16="http://schemas.microsoft.com/office/drawing/2014/main" val="3558708567"/>
                  </a:ext>
                </a:extLst>
              </a:tr>
              <a:tr h="342900">
                <a:tc>
                  <a:txBody>
                    <a:bodyPr/>
                    <a:lstStyle/>
                    <a:p>
                      <a:pPr algn="ctr"/>
                      <a:r>
                        <a:rPr kumimoji="1" lang="en-US" altLang="ja-JP" sz="1800" dirty="0"/>
                        <a:t>Billboards</a:t>
                      </a:r>
                      <a:endParaRPr kumimoji="1" lang="ja-JP" altLang="en-US" sz="1800" dirty="0"/>
                    </a:p>
                  </a:txBody>
                  <a:tcPr marL="68580" marR="68580" marT="34290" marB="34290" anchor="ctr"/>
                </a:tc>
                <a:tc>
                  <a:txBody>
                    <a:bodyPr/>
                    <a:lstStyle/>
                    <a:p>
                      <a:pPr algn="ctr"/>
                      <a:r>
                        <a:rPr kumimoji="1" lang="en-US" altLang="ja-JP" sz="1800" dirty="0"/>
                        <a:t>466</a:t>
                      </a:r>
                      <a:endParaRPr kumimoji="1" lang="ja-JP" altLang="en-US" sz="1800" dirty="0"/>
                    </a:p>
                  </a:txBody>
                  <a:tcPr marL="68580" marR="68580" marT="34290" marB="34290" anchor="ctr"/>
                </a:tc>
                <a:extLst>
                  <a:ext uri="{0D108BD9-81ED-4DB2-BD59-A6C34878D82A}">
                    <a16:rowId xmlns:a16="http://schemas.microsoft.com/office/drawing/2014/main" val="1056877779"/>
                  </a:ext>
                </a:extLst>
              </a:tr>
            </a:tbl>
          </a:graphicData>
        </a:graphic>
      </p:graphicFrame>
      <p:sp>
        <p:nvSpPr>
          <p:cNvPr id="6" name="角丸四角形 5"/>
          <p:cNvSpPr/>
          <p:nvPr/>
        </p:nvSpPr>
        <p:spPr>
          <a:xfrm>
            <a:off x="3186373" y="3210633"/>
            <a:ext cx="1914965" cy="918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t>ラベル </a:t>
            </a:r>
            <a:r>
              <a:rPr lang="en-US" altLang="ja-JP" sz="2100" dirty="0"/>
              <a:t>44 </a:t>
            </a:r>
            <a:r>
              <a:rPr lang="ja-JP" altLang="en-US" sz="2100" dirty="0"/>
              <a:t>個</a:t>
            </a:r>
            <a:endParaRPr lang="en-US" altLang="ja-JP" sz="2100" dirty="0"/>
          </a:p>
          <a:p>
            <a:pPr algn="ctr"/>
            <a:r>
              <a:rPr lang="ja-JP" altLang="en-US" sz="2100" dirty="0"/>
              <a:t>画像 </a:t>
            </a:r>
            <a:r>
              <a:rPr lang="en-US" altLang="ja-JP" sz="2100" dirty="0"/>
              <a:t>6431 </a:t>
            </a:r>
            <a:r>
              <a:rPr lang="ja-JP" altLang="en-US" sz="2100" dirty="0"/>
              <a:t>枚</a:t>
            </a:r>
          </a:p>
        </p:txBody>
      </p:sp>
      <p:sp>
        <p:nvSpPr>
          <p:cNvPr id="3" name="テキスト ボックス 2"/>
          <p:cNvSpPr txBox="1"/>
          <p:nvPr/>
        </p:nvSpPr>
        <p:spPr>
          <a:xfrm>
            <a:off x="5490937" y="1026345"/>
            <a:ext cx="2454518" cy="507831"/>
          </a:xfrm>
          <a:prstGeom prst="rect">
            <a:avLst/>
          </a:prstGeom>
          <a:noFill/>
        </p:spPr>
        <p:txBody>
          <a:bodyPr wrap="none" rtlCol="0">
            <a:spAutoFit/>
          </a:bodyPr>
          <a:lstStyle/>
          <a:p>
            <a:r>
              <a:rPr lang="ja-JP" altLang="en-US" sz="2700" dirty="0"/>
              <a:t>上位ラベル</a:t>
            </a:r>
            <a:r>
              <a:rPr lang="en-US" altLang="ja-JP" sz="2700" dirty="0"/>
              <a:t>7</a:t>
            </a:r>
            <a:r>
              <a:rPr lang="ja-JP" altLang="en-US" sz="2700" dirty="0"/>
              <a:t>件</a:t>
            </a:r>
          </a:p>
        </p:txBody>
      </p:sp>
      <p:sp>
        <p:nvSpPr>
          <p:cNvPr id="8" name="テキスト ボックス 7"/>
          <p:cNvSpPr txBox="1"/>
          <p:nvPr/>
        </p:nvSpPr>
        <p:spPr>
          <a:xfrm>
            <a:off x="2428342" y="5496863"/>
            <a:ext cx="2262158" cy="507831"/>
          </a:xfrm>
          <a:prstGeom prst="rect">
            <a:avLst/>
          </a:prstGeom>
          <a:noFill/>
        </p:spPr>
        <p:txBody>
          <a:bodyPr wrap="none" rtlCol="0">
            <a:spAutoFit/>
          </a:bodyPr>
          <a:lstStyle/>
          <a:p>
            <a:r>
              <a:rPr lang="ja-JP" altLang="en-US" sz="2700" dirty="0"/>
              <a:t>クラスの分布</a:t>
            </a:r>
          </a:p>
        </p:txBody>
      </p:sp>
      <p:sp>
        <p:nvSpPr>
          <p:cNvPr id="9" name="正方形/長方形 8"/>
          <p:cNvSpPr/>
          <p:nvPr/>
        </p:nvSpPr>
        <p:spPr>
          <a:xfrm>
            <a:off x="4247964" y="5598395"/>
            <a:ext cx="3869262" cy="461665"/>
          </a:xfrm>
          <a:prstGeom prst="rect">
            <a:avLst/>
          </a:prstGeom>
        </p:spPr>
        <p:txBody>
          <a:bodyPr wrap="square">
            <a:spAutoFit/>
          </a:bodyPr>
          <a:lstStyle/>
          <a:p>
            <a:r>
              <a:rPr lang="en-US" altLang="ja-JP" sz="1200" dirty="0">
                <a:latin typeface="CMR10"/>
              </a:rPr>
              <a:t>Robert Max Williams and Roman V. </a:t>
            </a:r>
            <a:r>
              <a:rPr lang="en-US" altLang="ja-JP" sz="1200" dirty="0" err="1">
                <a:latin typeface="CMR10"/>
              </a:rPr>
              <a:t>Yampolskiy</a:t>
            </a:r>
            <a:r>
              <a:rPr lang="en-US" altLang="ja-JP" sz="1200" dirty="0">
                <a:latin typeface="CMR10"/>
              </a:rPr>
              <a:t>.</a:t>
            </a:r>
            <a:r>
              <a:rPr lang="ja-JP" altLang="en-US" sz="1200" dirty="0">
                <a:latin typeface="CMR10"/>
              </a:rPr>
              <a:t>　</a:t>
            </a:r>
            <a:r>
              <a:rPr lang="fr-FR" altLang="ja-JP" sz="1200" dirty="0">
                <a:latin typeface="CMR10"/>
              </a:rPr>
              <a:t>Optical illusions images dataset. </a:t>
            </a:r>
            <a:r>
              <a:rPr lang="fr-FR" altLang="ja-JP" sz="1200" i="1" dirty="0">
                <a:latin typeface="CMTI10"/>
              </a:rPr>
              <a:t>CoRR</a:t>
            </a:r>
            <a:r>
              <a:rPr lang="fr-FR" altLang="ja-JP" sz="1200" dirty="0">
                <a:latin typeface="CMR10"/>
              </a:rPr>
              <a:t>, Vol.</a:t>
            </a:r>
            <a:r>
              <a:rPr lang="en-US" altLang="ja-JP" sz="1200" dirty="0">
                <a:latin typeface="CMR10"/>
              </a:rPr>
              <a:t>abs/1810.00415, , 2018.</a:t>
            </a:r>
            <a:endParaRPr lang="ja-JP" altLang="en-US" sz="1200" dirty="0"/>
          </a:p>
        </p:txBody>
      </p:sp>
    </p:spTree>
    <p:extLst>
      <p:ext uri="{BB962C8B-B14F-4D97-AF65-F5344CB8AC3E}">
        <p14:creationId xmlns:p14="http://schemas.microsoft.com/office/powerpoint/2010/main" val="162912731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5900" y="1052736"/>
            <a:ext cx="6272454" cy="1026114"/>
          </a:xfrm>
        </p:spPr>
        <p:txBody>
          <a:bodyPr>
            <a:normAutofit fontScale="90000"/>
          </a:bodyPr>
          <a:lstStyle/>
          <a:p>
            <a:r>
              <a:rPr lang="en-US" altLang="ja-JP" dirty="0"/>
              <a:t>Williams </a:t>
            </a:r>
            <a:r>
              <a:rPr lang="ja-JP" altLang="en-US" dirty="0" err="1"/>
              <a:t>らに</a:t>
            </a:r>
            <a:r>
              <a:rPr lang="ja-JP" altLang="en-US" dirty="0"/>
              <a:t>よる</a:t>
            </a:r>
            <a:br>
              <a:rPr lang="en-US" altLang="ja-JP" dirty="0"/>
            </a:br>
            <a:r>
              <a:rPr lang="ja-JP" altLang="en-US" dirty="0"/>
              <a:t>錯視画像データセット</a:t>
            </a:r>
            <a:endParaRPr kumimoji="1" lang="ja-JP" altLang="en-US" dirty="0"/>
          </a:p>
        </p:txBody>
      </p:sp>
      <p:pic>
        <p:nvPicPr>
          <p:cNvPr id="5" name="コンテンツ プレースホルダー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924" t="10859" r="9220" b="5571"/>
          <a:stretch/>
        </p:blipFill>
        <p:spPr>
          <a:xfrm>
            <a:off x="1308953" y="2456892"/>
            <a:ext cx="4205904" cy="3106634"/>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212</a:t>
            </a:fld>
            <a:endParaRPr kumimoji="1" lang="ja-JP" altLang="en-US" dirty="0"/>
          </a:p>
        </p:txBody>
      </p:sp>
      <p:graphicFrame>
        <p:nvGraphicFramePr>
          <p:cNvPr id="7" name="表 6"/>
          <p:cNvGraphicFramePr>
            <a:graphicFrameLocks noGrp="1"/>
          </p:cNvGraphicFramePr>
          <p:nvPr/>
        </p:nvGraphicFramePr>
        <p:xfrm>
          <a:off x="5544108" y="1550927"/>
          <a:ext cx="2214246" cy="4046220"/>
        </p:xfrm>
        <a:graphic>
          <a:graphicData uri="http://schemas.openxmlformats.org/drawingml/2006/table">
            <a:tbl>
              <a:tblPr firstRow="1" bandRow="1">
                <a:tableStyleId>{5940675A-B579-460E-94D1-54222C63F5DA}</a:tableStyleId>
              </a:tblPr>
              <a:tblGrid>
                <a:gridCol w="1458162">
                  <a:extLst>
                    <a:ext uri="{9D8B030D-6E8A-4147-A177-3AD203B41FA5}">
                      <a16:colId xmlns:a16="http://schemas.microsoft.com/office/drawing/2014/main" val="1703618377"/>
                    </a:ext>
                  </a:extLst>
                </a:gridCol>
                <a:gridCol w="756084">
                  <a:extLst>
                    <a:ext uri="{9D8B030D-6E8A-4147-A177-3AD203B41FA5}">
                      <a16:colId xmlns:a16="http://schemas.microsoft.com/office/drawing/2014/main" val="587203412"/>
                    </a:ext>
                  </a:extLst>
                </a:gridCol>
              </a:tblGrid>
              <a:tr h="617220">
                <a:tc>
                  <a:txBody>
                    <a:bodyPr/>
                    <a:lstStyle/>
                    <a:p>
                      <a:pPr algn="ctr"/>
                      <a:r>
                        <a:rPr lang="ja-JP" altLang="en-US" sz="1800" dirty="0"/>
                        <a:t>Multiple Meanings</a:t>
                      </a:r>
                      <a:endParaRPr kumimoji="1" lang="ja-JP" altLang="en-US" sz="1800" dirty="0"/>
                    </a:p>
                  </a:txBody>
                  <a:tcPr marL="68580" marR="68580" marT="34290" marB="34290" anchor="ctr"/>
                </a:tc>
                <a:tc>
                  <a:txBody>
                    <a:bodyPr/>
                    <a:lstStyle/>
                    <a:p>
                      <a:pPr algn="ctr"/>
                      <a:r>
                        <a:rPr kumimoji="1" lang="en-US" altLang="ja-JP" sz="1800" dirty="0"/>
                        <a:t>1202</a:t>
                      </a:r>
                      <a:endParaRPr kumimoji="1" lang="ja-JP" altLang="en-US" sz="1800" dirty="0"/>
                    </a:p>
                  </a:txBody>
                  <a:tcPr marL="68580" marR="68580" marT="34290" marB="34290" anchor="ctr"/>
                </a:tc>
                <a:extLst>
                  <a:ext uri="{0D108BD9-81ED-4DB2-BD59-A6C34878D82A}">
                    <a16:rowId xmlns:a16="http://schemas.microsoft.com/office/drawing/2014/main" val="451931865"/>
                  </a:ext>
                </a:extLst>
              </a:tr>
              <a:tr h="6172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dirty="0"/>
                        <a:t>Art Installation</a:t>
                      </a:r>
                    </a:p>
                  </a:txBody>
                  <a:tcPr marL="68580" marR="68580" marT="34290" marB="34290" anchor="ctr"/>
                </a:tc>
                <a:tc>
                  <a:txBody>
                    <a:bodyPr/>
                    <a:lstStyle/>
                    <a:p>
                      <a:pPr algn="ctr"/>
                      <a:r>
                        <a:rPr kumimoji="1" lang="en-US" altLang="ja-JP" sz="1800" dirty="0"/>
                        <a:t>1085</a:t>
                      </a:r>
                      <a:endParaRPr kumimoji="1" lang="ja-JP" altLang="en-US" sz="1800" dirty="0"/>
                    </a:p>
                  </a:txBody>
                  <a:tcPr marL="68580" marR="68580" marT="34290" marB="34290" anchor="ctr"/>
                </a:tc>
                <a:extLst>
                  <a:ext uri="{0D108BD9-81ED-4DB2-BD59-A6C34878D82A}">
                    <a16:rowId xmlns:a16="http://schemas.microsoft.com/office/drawing/2014/main" val="1783754834"/>
                  </a:ext>
                </a:extLst>
              </a:tr>
              <a:tr h="617220">
                <a:tc>
                  <a:txBody>
                    <a:bodyPr/>
                    <a:lstStyle/>
                    <a:p>
                      <a:pPr algn="ctr"/>
                      <a:r>
                        <a:rPr kumimoji="1" lang="en-US" altLang="ja-JP" sz="1800" dirty="0"/>
                        <a:t>Spot The</a:t>
                      </a:r>
                      <a:r>
                        <a:rPr kumimoji="1" lang="en-US" altLang="ja-JP" sz="1800" baseline="0" dirty="0"/>
                        <a:t> Object</a:t>
                      </a:r>
                      <a:endParaRPr kumimoji="1" lang="ja-JP" altLang="en-US" sz="1800" dirty="0"/>
                    </a:p>
                  </a:txBody>
                  <a:tcPr marL="68580" marR="68580" marT="34290" marB="34290" anchor="ctr"/>
                </a:tc>
                <a:tc>
                  <a:txBody>
                    <a:bodyPr/>
                    <a:lstStyle/>
                    <a:p>
                      <a:pPr algn="ctr"/>
                      <a:r>
                        <a:rPr kumimoji="1" lang="en-US" altLang="ja-JP" sz="1800" dirty="0"/>
                        <a:t>726</a:t>
                      </a:r>
                      <a:endParaRPr kumimoji="1" lang="ja-JP" altLang="en-US" sz="1800" dirty="0"/>
                    </a:p>
                  </a:txBody>
                  <a:tcPr marL="68580" marR="68580" marT="34290" marB="34290" anchor="ctr"/>
                </a:tc>
                <a:extLst>
                  <a:ext uri="{0D108BD9-81ED-4DB2-BD59-A6C34878D82A}">
                    <a16:rowId xmlns:a16="http://schemas.microsoft.com/office/drawing/2014/main" val="2529402217"/>
                  </a:ext>
                </a:extLst>
              </a:tr>
              <a:tr h="617220">
                <a:tc>
                  <a:txBody>
                    <a:bodyPr/>
                    <a:lstStyle/>
                    <a:p>
                      <a:pPr algn="ctr"/>
                      <a:r>
                        <a:rPr kumimoji="1" lang="en-US" altLang="ja-JP" sz="1800" dirty="0"/>
                        <a:t>Outdoor Illusions</a:t>
                      </a:r>
                      <a:endParaRPr kumimoji="1" lang="ja-JP" altLang="en-US" sz="1800" dirty="0"/>
                    </a:p>
                  </a:txBody>
                  <a:tcPr marL="68580" marR="68580" marT="34290" marB="34290" anchor="ctr"/>
                </a:tc>
                <a:tc>
                  <a:txBody>
                    <a:bodyPr/>
                    <a:lstStyle/>
                    <a:p>
                      <a:pPr algn="ctr"/>
                      <a:r>
                        <a:rPr kumimoji="1" lang="en-US" altLang="ja-JP" sz="1800" dirty="0"/>
                        <a:t>679</a:t>
                      </a:r>
                      <a:endParaRPr kumimoji="1" lang="ja-JP" altLang="en-US" sz="1800" dirty="0"/>
                    </a:p>
                  </a:txBody>
                  <a:tcPr marL="68580" marR="68580" marT="34290" marB="34290" anchor="ctr"/>
                </a:tc>
                <a:extLst>
                  <a:ext uri="{0D108BD9-81ED-4DB2-BD59-A6C34878D82A}">
                    <a16:rowId xmlns:a16="http://schemas.microsoft.com/office/drawing/2014/main" val="1810127207"/>
                  </a:ext>
                </a:extLst>
              </a:tr>
              <a:tr h="617220">
                <a:tc>
                  <a:txBody>
                    <a:bodyPr/>
                    <a:lstStyle/>
                    <a:p>
                      <a:pPr algn="ctr"/>
                      <a:r>
                        <a:rPr kumimoji="1" lang="en-US" altLang="ja-JP" sz="1800" dirty="0"/>
                        <a:t>Impossible Objects</a:t>
                      </a:r>
                      <a:endParaRPr kumimoji="1" lang="ja-JP" altLang="en-US" sz="1800" dirty="0"/>
                    </a:p>
                  </a:txBody>
                  <a:tcPr marL="68580" marR="68580" marT="34290" marB="34290" anchor="ctr"/>
                </a:tc>
                <a:tc>
                  <a:txBody>
                    <a:bodyPr/>
                    <a:lstStyle/>
                    <a:p>
                      <a:pPr algn="ctr"/>
                      <a:r>
                        <a:rPr kumimoji="1" lang="en-US" altLang="ja-JP" sz="1800" dirty="0"/>
                        <a:t>543</a:t>
                      </a:r>
                      <a:endParaRPr kumimoji="1" lang="ja-JP" altLang="en-US" sz="1800" dirty="0"/>
                    </a:p>
                  </a:txBody>
                  <a:tcPr marL="68580" marR="68580" marT="34290" marB="34290" anchor="ctr"/>
                </a:tc>
                <a:extLst>
                  <a:ext uri="{0D108BD9-81ED-4DB2-BD59-A6C34878D82A}">
                    <a16:rowId xmlns:a16="http://schemas.microsoft.com/office/drawing/2014/main" val="589903094"/>
                  </a:ext>
                </a:extLst>
              </a:tr>
              <a:tr h="617220">
                <a:tc>
                  <a:txBody>
                    <a:bodyPr/>
                    <a:lstStyle/>
                    <a:p>
                      <a:pPr algn="ctr"/>
                      <a:r>
                        <a:rPr kumimoji="1" lang="en-US" altLang="ja-JP" sz="1800" dirty="0"/>
                        <a:t>3D Chalk Drawings</a:t>
                      </a:r>
                      <a:endParaRPr kumimoji="1" lang="ja-JP" altLang="en-US" sz="1800" dirty="0"/>
                    </a:p>
                  </a:txBody>
                  <a:tcPr marL="68580" marR="68580" marT="34290" marB="34290" anchor="ctr"/>
                </a:tc>
                <a:tc>
                  <a:txBody>
                    <a:bodyPr/>
                    <a:lstStyle/>
                    <a:p>
                      <a:pPr algn="ctr"/>
                      <a:r>
                        <a:rPr kumimoji="1" lang="en-US" altLang="ja-JP" sz="1800" dirty="0"/>
                        <a:t>487</a:t>
                      </a:r>
                      <a:endParaRPr kumimoji="1" lang="ja-JP" altLang="en-US" sz="1800" dirty="0"/>
                    </a:p>
                  </a:txBody>
                  <a:tcPr marL="68580" marR="68580" marT="34290" marB="34290" anchor="ctr"/>
                </a:tc>
                <a:extLst>
                  <a:ext uri="{0D108BD9-81ED-4DB2-BD59-A6C34878D82A}">
                    <a16:rowId xmlns:a16="http://schemas.microsoft.com/office/drawing/2014/main" val="3558708567"/>
                  </a:ext>
                </a:extLst>
              </a:tr>
              <a:tr h="342900">
                <a:tc>
                  <a:txBody>
                    <a:bodyPr/>
                    <a:lstStyle/>
                    <a:p>
                      <a:pPr algn="ctr"/>
                      <a:r>
                        <a:rPr kumimoji="1" lang="en-US" altLang="ja-JP" sz="1800" dirty="0"/>
                        <a:t>Billboards</a:t>
                      </a:r>
                      <a:endParaRPr kumimoji="1" lang="ja-JP" altLang="en-US" sz="1800" dirty="0"/>
                    </a:p>
                  </a:txBody>
                  <a:tcPr marL="68580" marR="68580" marT="34290" marB="34290" anchor="ctr"/>
                </a:tc>
                <a:tc>
                  <a:txBody>
                    <a:bodyPr/>
                    <a:lstStyle/>
                    <a:p>
                      <a:pPr algn="ctr"/>
                      <a:r>
                        <a:rPr kumimoji="1" lang="en-US" altLang="ja-JP" sz="1800" dirty="0"/>
                        <a:t>466</a:t>
                      </a:r>
                      <a:endParaRPr kumimoji="1" lang="ja-JP" altLang="en-US" sz="1800" dirty="0"/>
                    </a:p>
                  </a:txBody>
                  <a:tcPr marL="68580" marR="68580" marT="34290" marB="34290" anchor="ctr"/>
                </a:tc>
                <a:extLst>
                  <a:ext uri="{0D108BD9-81ED-4DB2-BD59-A6C34878D82A}">
                    <a16:rowId xmlns:a16="http://schemas.microsoft.com/office/drawing/2014/main" val="1056877779"/>
                  </a:ext>
                </a:extLst>
              </a:tr>
            </a:tbl>
          </a:graphicData>
        </a:graphic>
      </p:graphicFrame>
      <p:sp>
        <p:nvSpPr>
          <p:cNvPr id="6" name="角丸四角形 5"/>
          <p:cNvSpPr/>
          <p:nvPr/>
        </p:nvSpPr>
        <p:spPr>
          <a:xfrm>
            <a:off x="3186373" y="3210633"/>
            <a:ext cx="1914965" cy="918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t>ラベル </a:t>
            </a:r>
            <a:r>
              <a:rPr lang="en-US" altLang="ja-JP" sz="2100" dirty="0"/>
              <a:t>44 </a:t>
            </a:r>
            <a:r>
              <a:rPr lang="ja-JP" altLang="en-US" sz="2100" dirty="0"/>
              <a:t>個</a:t>
            </a:r>
            <a:endParaRPr lang="en-US" altLang="ja-JP" sz="2100" dirty="0"/>
          </a:p>
          <a:p>
            <a:pPr algn="ctr"/>
            <a:r>
              <a:rPr lang="ja-JP" altLang="en-US" sz="2100" dirty="0"/>
              <a:t>画像 </a:t>
            </a:r>
            <a:r>
              <a:rPr lang="en-US" altLang="ja-JP" sz="2100" dirty="0"/>
              <a:t>6431 </a:t>
            </a:r>
            <a:r>
              <a:rPr lang="ja-JP" altLang="en-US" sz="2100" dirty="0"/>
              <a:t>枚</a:t>
            </a:r>
          </a:p>
        </p:txBody>
      </p:sp>
      <p:sp>
        <p:nvSpPr>
          <p:cNvPr id="3" name="爆発 1 2"/>
          <p:cNvSpPr/>
          <p:nvPr/>
        </p:nvSpPr>
        <p:spPr>
          <a:xfrm>
            <a:off x="629562" y="838200"/>
            <a:ext cx="8100900" cy="524698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000" dirty="0"/>
              <a:t>直接使用は難しい</a:t>
            </a:r>
            <a:endParaRPr lang="en-US" altLang="ja-JP" sz="3000" dirty="0"/>
          </a:p>
          <a:p>
            <a:pPr algn="ctr"/>
            <a:r>
              <a:rPr lang="ja-JP" altLang="en-US" sz="3000" dirty="0"/>
              <a:t>→自作データセットの作成</a:t>
            </a:r>
          </a:p>
        </p:txBody>
      </p:sp>
    </p:spTree>
    <p:extLst>
      <p:ext uri="{BB962C8B-B14F-4D97-AF65-F5344CB8AC3E}">
        <p14:creationId xmlns:p14="http://schemas.microsoft.com/office/powerpoint/2010/main" val="19535409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213</a:t>
            </a:fld>
            <a:endParaRPr kumimoji="1" lang="ja-JP" altLang="en-US" dirty="0"/>
          </a:p>
        </p:txBody>
      </p:sp>
      <p:sp>
        <p:nvSpPr>
          <p:cNvPr id="5" name="タイトル 1"/>
          <p:cNvSpPr txBox="1">
            <a:spLocks/>
          </p:cNvSpPr>
          <p:nvPr/>
        </p:nvSpPr>
        <p:spPr>
          <a:xfrm>
            <a:off x="1485900" y="1063229"/>
            <a:ext cx="5600700" cy="857250"/>
          </a:xfrm>
          <a:prstGeom prst="rect">
            <a:avLst/>
          </a:prstGeom>
        </p:spPr>
        <p:txBody>
          <a:bodyPr vert="horz" anchor="b">
            <a:normAutofit/>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ja-JP" altLang="en-US" sz="3600" dirty="0"/>
              <a:t>自作データセット</a:t>
            </a:r>
            <a:endParaRPr lang="en-US" altLang="ja-JP" sz="36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2230" y="2151292"/>
            <a:ext cx="1321698" cy="1772799"/>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9682" y="3436907"/>
            <a:ext cx="1337181" cy="2160240"/>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734" y="1920478"/>
            <a:ext cx="1272194" cy="1696259"/>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9892" y="4587822"/>
            <a:ext cx="1116003" cy="1363079"/>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0592" y="3504755"/>
            <a:ext cx="1148589" cy="1406885"/>
          </a:xfrm>
          <a:prstGeom prst="rect">
            <a:avLst/>
          </a:prstGeom>
        </p:spPr>
      </p:pic>
      <p:pic>
        <p:nvPicPr>
          <p:cNvPr id="11" name="図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4348" y="4278236"/>
            <a:ext cx="1181880" cy="1514364"/>
          </a:xfrm>
          <a:prstGeom prst="rect">
            <a:avLst/>
          </a:prstGeom>
        </p:spPr>
      </p:pic>
      <p:pic>
        <p:nvPicPr>
          <p:cNvPr id="12" name="図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29610" y="1102188"/>
            <a:ext cx="1371390" cy="1371390"/>
          </a:xfrm>
          <a:prstGeom prst="rect">
            <a:avLst/>
          </a:prstGeom>
        </p:spPr>
      </p:pic>
      <p:pic>
        <p:nvPicPr>
          <p:cNvPr id="13" name="図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61138" y="2265594"/>
            <a:ext cx="1371390" cy="1371390"/>
          </a:xfrm>
          <a:prstGeom prst="rect">
            <a:avLst/>
          </a:prstGeom>
        </p:spPr>
      </p:pic>
      <p:pic>
        <p:nvPicPr>
          <p:cNvPr id="14" name="図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41717" y="1341935"/>
            <a:ext cx="1336758" cy="1336758"/>
          </a:xfrm>
          <a:prstGeom prst="rect">
            <a:avLst/>
          </a:prstGeom>
        </p:spPr>
      </p:pic>
      <p:sp>
        <p:nvSpPr>
          <p:cNvPr id="15" name="テキスト ボックス 14"/>
          <p:cNvSpPr txBox="1"/>
          <p:nvPr/>
        </p:nvSpPr>
        <p:spPr>
          <a:xfrm>
            <a:off x="1287686" y="5526985"/>
            <a:ext cx="2238113" cy="507831"/>
          </a:xfrm>
          <a:prstGeom prst="rect">
            <a:avLst/>
          </a:prstGeom>
          <a:noFill/>
        </p:spPr>
        <p:txBody>
          <a:bodyPr wrap="none" rtlCol="0">
            <a:spAutoFit/>
          </a:bodyPr>
          <a:lstStyle/>
          <a:p>
            <a:r>
              <a:rPr lang="en-US" altLang="ja-JP" sz="2700" dirty="0"/>
              <a:t>illusion class</a:t>
            </a:r>
            <a:endParaRPr lang="ja-JP" altLang="en-US" sz="2700" dirty="0"/>
          </a:p>
        </p:txBody>
      </p:sp>
      <p:sp>
        <p:nvSpPr>
          <p:cNvPr id="16" name="テキスト ボックス 15"/>
          <p:cNvSpPr txBox="1"/>
          <p:nvPr/>
        </p:nvSpPr>
        <p:spPr>
          <a:xfrm>
            <a:off x="4059237" y="3077571"/>
            <a:ext cx="1542410" cy="507831"/>
          </a:xfrm>
          <a:prstGeom prst="rect">
            <a:avLst/>
          </a:prstGeom>
          <a:noFill/>
        </p:spPr>
        <p:txBody>
          <a:bodyPr wrap="none" rtlCol="0">
            <a:spAutoFit/>
          </a:bodyPr>
          <a:lstStyle/>
          <a:p>
            <a:r>
              <a:rPr lang="en-US" altLang="ja-JP" sz="2700" dirty="0"/>
              <a:t>art class</a:t>
            </a:r>
            <a:endParaRPr lang="ja-JP" altLang="en-US" sz="2700" dirty="0"/>
          </a:p>
        </p:txBody>
      </p:sp>
      <p:sp>
        <p:nvSpPr>
          <p:cNvPr id="17" name="テキスト ボックス 16"/>
          <p:cNvSpPr txBox="1"/>
          <p:nvPr/>
        </p:nvSpPr>
        <p:spPr>
          <a:xfrm>
            <a:off x="5635831" y="3572134"/>
            <a:ext cx="2194832" cy="507831"/>
          </a:xfrm>
          <a:prstGeom prst="rect">
            <a:avLst/>
          </a:prstGeom>
          <a:noFill/>
        </p:spPr>
        <p:txBody>
          <a:bodyPr wrap="none" rtlCol="0">
            <a:spAutoFit/>
          </a:bodyPr>
          <a:lstStyle/>
          <a:p>
            <a:r>
              <a:rPr lang="en-US" altLang="ja-JP" sz="2700" dirty="0"/>
              <a:t>human class</a:t>
            </a:r>
            <a:endParaRPr lang="ja-JP" altLang="en-US" sz="2700" dirty="0"/>
          </a:p>
        </p:txBody>
      </p:sp>
      <p:sp>
        <p:nvSpPr>
          <p:cNvPr id="2" name="テキスト ボックス 1"/>
          <p:cNvSpPr txBox="1"/>
          <p:nvPr/>
        </p:nvSpPr>
        <p:spPr>
          <a:xfrm>
            <a:off x="6322605" y="5140348"/>
            <a:ext cx="1653017" cy="507831"/>
          </a:xfrm>
          <a:prstGeom prst="rect">
            <a:avLst/>
          </a:prstGeom>
          <a:noFill/>
        </p:spPr>
        <p:txBody>
          <a:bodyPr wrap="none" rtlCol="0">
            <a:spAutoFit/>
          </a:bodyPr>
          <a:lstStyle/>
          <a:p>
            <a:r>
              <a:rPr lang="ja-JP" altLang="en-US" sz="2700" dirty="0"/>
              <a:t>各 </a:t>
            </a:r>
            <a:r>
              <a:rPr lang="en-US" altLang="ja-JP" sz="2700" dirty="0"/>
              <a:t>400 </a:t>
            </a:r>
            <a:r>
              <a:rPr lang="ja-JP" altLang="en-US" sz="2700" dirty="0"/>
              <a:t>枚</a:t>
            </a:r>
          </a:p>
        </p:txBody>
      </p:sp>
      <p:sp>
        <p:nvSpPr>
          <p:cNvPr id="18" name="正方形/長方形 17"/>
          <p:cNvSpPr/>
          <p:nvPr/>
        </p:nvSpPr>
        <p:spPr>
          <a:xfrm>
            <a:off x="4899090" y="5311714"/>
            <a:ext cx="1719719" cy="646331"/>
          </a:xfrm>
          <a:prstGeom prst="rect">
            <a:avLst/>
          </a:prstGeom>
        </p:spPr>
        <p:txBody>
          <a:bodyPr wrap="square">
            <a:spAutoFit/>
          </a:bodyPr>
          <a:lstStyle/>
          <a:p>
            <a:r>
              <a:rPr lang="en-US" altLang="ja-JP" sz="1200" dirty="0">
                <a:latin typeface="CMR10"/>
              </a:rPr>
              <a:t>Painter by Numbers. </a:t>
            </a:r>
            <a:r>
              <a:rPr lang="en-US" altLang="ja-JP" sz="1200" dirty="0">
                <a:latin typeface="CMTT10"/>
              </a:rPr>
              <a:t>https://www.kaggle.com/c/painter-by-numbers</a:t>
            </a:r>
            <a:r>
              <a:rPr lang="en-US" altLang="ja-JP" sz="1200" dirty="0">
                <a:latin typeface="CMR10"/>
              </a:rPr>
              <a:t>.</a:t>
            </a:r>
            <a:endParaRPr lang="ja-JP" altLang="en-US" sz="1200" dirty="0"/>
          </a:p>
        </p:txBody>
      </p:sp>
      <p:sp>
        <p:nvSpPr>
          <p:cNvPr id="19" name="正方形/長方形 18"/>
          <p:cNvSpPr/>
          <p:nvPr/>
        </p:nvSpPr>
        <p:spPr>
          <a:xfrm>
            <a:off x="4781888" y="845401"/>
            <a:ext cx="1691033" cy="830997"/>
          </a:xfrm>
          <a:prstGeom prst="rect">
            <a:avLst/>
          </a:prstGeom>
        </p:spPr>
        <p:txBody>
          <a:bodyPr wrap="square">
            <a:spAutoFit/>
          </a:bodyPr>
          <a:lstStyle/>
          <a:p>
            <a:r>
              <a:rPr lang="en-US" altLang="ja-JP" sz="1200" dirty="0">
                <a:latin typeface="CMR10"/>
              </a:rPr>
              <a:t>Flickr-Faces-HQ Dataset (FFHQ). </a:t>
            </a:r>
            <a:r>
              <a:rPr lang="en-US" altLang="ja-JP" sz="1200" dirty="0">
                <a:latin typeface="CMTT10"/>
              </a:rPr>
              <a:t>https://github.com/NVlabs/ffhq-dataset</a:t>
            </a:r>
            <a:r>
              <a:rPr lang="en-US" altLang="ja-JP" sz="1200" dirty="0">
                <a:latin typeface="CMR10"/>
              </a:rPr>
              <a:t>.</a:t>
            </a:r>
            <a:endParaRPr lang="ja-JP" altLang="en-US" sz="1200" dirty="0"/>
          </a:p>
        </p:txBody>
      </p:sp>
      <p:sp>
        <p:nvSpPr>
          <p:cNvPr id="20" name="正方形/長方形 19"/>
          <p:cNvSpPr/>
          <p:nvPr/>
        </p:nvSpPr>
        <p:spPr>
          <a:xfrm>
            <a:off x="2700960" y="1808113"/>
            <a:ext cx="2115516" cy="830997"/>
          </a:xfrm>
          <a:prstGeom prst="rect">
            <a:avLst/>
          </a:prstGeom>
        </p:spPr>
        <p:txBody>
          <a:bodyPr wrap="square">
            <a:spAutoFit/>
          </a:bodyPr>
          <a:lstStyle/>
          <a:p>
            <a:r>
              <a:rPr lang="en-US" altLang="ja-JP" sz="1200" dirty="0">
                <a:latin typeface="CMR10"/>
              </a:rPr>
              <a:t>Robert Max Williams and Roman V. </a:t>
            </a:r>
            <a:r>
              <a:rPr lang="en-US" altLang="ja-JP" sz="1200" dirty="0" err="1">
                <a:latin typeface="CMR10"/>
              </a:rPr>
              <a:t>Yampolskiy</a:t>
            </a:r>
            <a:r>
              <a:rPr lang="en-US" altLang="ja-JP" sz="1200" dirty="0">
                <a:latin typeface="CMR10"/>
              </a:rPr>
              <a:t>.</a:t>
            </a:r>
            <a:r>
              <a:rPr lang="ja-JP" altLang="en-US" sz="1200" dirty="0">
                <a:latin typeface="CMR10"/>
              </a:rPr>
              <a:t>　</a:t>
            </a:r>
            <a:r>
              <a:rPr lang="fr-FR" altLang="ja-JP" sz="1200" dirty="0">
                <a:latin typeface="CMR10"/>
              </a:rPr>
              <a:t>Optical illusions images dataset. </a:t>
            </a:r>
            <a:r>
              <a:rPr lang="fr-FR" altLang="ja-JP" sz="1200" i="1" dirty="0">
                <a:latin typeface="CMTI10"/>
              </a:rPr>
              <a:t>CoRR</a:t>
            </a:r>
            <a:r>
              <a:rPr lang="fr-FR" altLang="ja-JP" sz="1200" dirty="0">
                <a:latin typeface="CMR10"/>
              </a:rPr>
              <a:t>, Vol.</a:t>
            </a:r>
            <a:r>
              <a:rPr lang="en-US" altLang="ja-JP" sz="1200" dirty="0">
                <a:latin typeface="CMR10"/>
              </a:rPr>
              <a:t>abs/1810.00415, , 2018.</a:t>
            </a:r>
            <a:endParaRPr lang="ja-JP" altLang="en-US" sz="1200" dirty="0"/>
          </a:p>
        </p:txBody>
      </p:sp>
    </p:spTree>
    <p:extLst>
      <p:ext uri="{BB962C8B-B14F-4D97-AF65-F5344CB8AC3E}">
        <p14:creationId xmlns:p14="http://schemas.microsoft.com/office/powerpoint/2010/main" val="25565661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214</a:t>
            </a:fld>
            <a:endParaRPr kumimoji="1" lang="ja-JP" altLang="en-US" dirty="0"/>
          </a:p>
        </p:txBody>
      </p:sp>
      <p:sp>
        <p:nvSpPr>
          <p:cNvPr id="5" name="タイトル 1"/>
          <p:cNvSpPr txBox="1">
            <a:spLocks/>
          </p:cNvSpPr>
          <p:nvPr/>
        </p:nvSpPr>
        <p:spPr>
          <a:xfrm>
            <a:off x="1485900" y="1063229"/>
            <a:ext cx="5600700" cy="857250"/>
          </a:xfrm>
          <a:prstGeom prst="rect">
            <a:avLst/>
          </a:prstGeom>
        </p:spPr>
        <p:txBody>
          <a:bodyPr vert="horz" anchor="b">
            <a:normAutofit/>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en-US" altLang="ja-JP" sz="3600" dirty="0"/>
              <a:t>illusion class</a:t>
            </a:r>
            <a:endParaRPr lang="ja-JP" altLang="en-US" sz="36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0160" y="2251397"/>
            <a:ext cx="1321698" cy="1772799"/>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7612" y="3537012"/>
            <a:ext cx="1337181" cy="2160240"/>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7664" y="2020584"/>
            <a:ext cx="1272194" cy="1696259"/>
          </a:xfrm>
          <a:prstGeom prst="rect">
            <a:avLst/>
          </a:prstGeom>
        </p:spPr>
      </p:pic>
      <p:sp>
        <p:nvSpPr>
          <p:cNvPr id="2" name="テキスト ボックス 1"/>
          <p:cNvSpPr txBox="1"/>
          <p:nvPr/>
        </p:nvSpPr>
        <p:spPr>
          <a:xfrm>
            <a:off x="6507595" y="5112400"/>
            <a:ext cx="1207382" cy="507831"/>
          </a:xfrm>
          <a:prstGeom prst="rect">
            <a:avLst/>
          </a:prstGeom>
          <a:noFill/>
        </p:spPr>
        <p:txBody>
          <a:bodyPr wrap="none" rtlCol="0">
            <a:spAutoFit/>
          </a:bodyPr>
          <a:lstStyle/>
          <a:p>
            <a:r>
              <a:rPr lang="en-US" altLang="ja-JP" sz="2700" dirty="0"/>
              <a:t>400 </a:t>
            </a:r>
            <a:r>
              <a:rPr lang="ja-JP" altLang="en-US" sz="2700" dirty="0"/>
              <a:t>枚</a:t>
            </a:r>
          </a:p>
        </p:txBody>
      </p:sp>
      <p:sp>
        <p:nvSpPr>
          <p:cNvPr id="6" name="テキスト ボックス 5"/>
          <p:cNvSpPr txBox="1"/>
          <p:nvPr/>
        </p:nvSpPr>
        <p:spPr>
          <a:xfrm>
            <a:off x="4896037" y="2471777"/>
            <a:ext cx="2262158" cy="2169825"/>
          </a:xfrm>
          <a:prstGeom prst="rect">
            <a:avLst/>
          </a:prstGeom>
          <a:noFill/>
        </p:spPr>
        <p:txBody>
          <a:bodyPr wrap="none" rtlCol="0">
            <a:spAutoFit/>
          </a:bodyPr>
          <a:lstStyle/>
          <a:p>
            <a:r>
              <a:rPr lang="ja-JP" altLang="en-US" sz="2700" dirty="0"/>
              <a:t>多義図形</a:t>
            </a:r>
            <a:endParaRPr lang="en-US" altLang="ja-JP" sz="2700" dirty="0"/>
          </a:p>
          <a:p>
            <a:r>
              <a:rPr lang="ja-JP" altLang="en-US" sz="2700" dirty="0"/>
              <a:t>である人の顔</a:t>
            </a:r>
            <a:endParaRPr lang="en-US" altLang="ja-JP" sz="2700" dirty="0"/>
          </a:p>
          <a:p>
            <a:endParaRPr lang="en-US" altLang="ja-JP" sz="2700" dirty="0"/>
          </a:p>
          <a:p>
            <a:r>
              <a:rPr lang="ja-JP" altLang="en-US" sz="2700" dirty="0"/>
              <a:t>絵・写真混合</a:t>
            </a:r>
            <a:endParaRPr lang="en-US" altLang="ja-JP" sz="2700" dirty="0"/>
          </a:p>
          <a:p>
            <a:r>
              <a:rPr lang="ja-JP" altLang="en-US" sz="2700" dirty="0"/>
              <a:t>画風混合</a:t>
            </a:r>
            <a:endParaRPr lang="en-US" altLang="ja-JP" sz="2700" dirty="0"/>
          </a:p>
        </p:txBody>
      </p:sp>
      <p:sp>
        <p:nvSpPr>
          <p:cNvPr id="9" name="正方形/長方形 8"/>
          <p:cNvSpPr/>
          <p:nvPr/>
        </p:nvSpPr>
        <p:spPr>
          <a:xfrm>
            <a:off x="3390842" y="4889339"/>
            <a:ext cx="2115516" cy="830997"/>
          </a:xfrm>
          <a:prstGeom prst="rect">
            <a:avLst/>
          </a:prstGeom>
        </p:spPr>
        <p:txBody>
          <a:bodyPr wrap="square">
            <a:spAutoFit/>
          </a:bodyPr>
          <a:lstStyle/>
          <a:p>
            <a:r>
              <a:rPr lang="en-US" altLang="ja-JP" sz="1200" dirty="0">
                <a:latin typeface="CMR10"/>
              </a:rPr>
              <a:t>Robert Max Williams and Roman V. </a:t>
            </a:r>
            <a:r>
              <a:rPr lang="en-US" altLang="ja-JP" sz="1200" dirty="0" err="1">
                <a:latin typeface="CMR10"/>
              </a:rPr>
              <a:t>Yampolskiy</a:t>
            </a:r>
            <a:r>
              <a:rPr lang="en-US" altLang="ja-JP" sz="1200" dirty="0">
                <a:latin typeface="CMR10"/>
              </a:rPr>
              <a:t>.</a:t>
            </a:r>
            <a:r>
              <a:rPr lang="ja-JP" altLang="en-US" sz="1200" dirty="0">
                <a:latin typeface="CMR10"/>
              </a:rPr>
              <a:t>　</a:t>
            </a:r>
            <a:r>
              <a:rPr lang="fr-FR" altLang="ja-JP" sz="1200" dirty="0">
                <a:latin typeface="CMR10"/>
              </a:rPr>
              <a:t>Optical illusions images dataset. </a:t>
            </a:r>
            <a:r>
              <a:rPr lang="fr-FR" altLang="ja-JP" sz="1200" i="1" dirty="0">
                <a:latin typeface="CMTI10"/>
              </a:rPr>
              <a:t>CoRR</a:t>
            </a:r>
            <a:r>
              <a:rPr lang="fr-FR" altLang="ja-JP" sz="1200" dirty="0">
                <a:latin typeface="CMR10"/>
              </a:rPr>
              <a:t>, Vol.</a:t>
            </a:r>
            <a:r>
              <a:rPr lang="en-US" altLang="ja-JP" sz="1200" dirty="0">
                <a:latin typeface="CMR10"/>
              </a:rPr>
              <a:t>abs/1810.00415, , 2018.</a:t>
            </a:r>
            <a:endParaRPr lang="ja-JP" altLang="en-US" sz="1200" dirty="0"/>
          </a:p>
        </p:txBody>
      </p:sp>
    </p:spTree>
    <p:extLst>
      <p:ext uri="{BB962C8B-B14F-4D97-AF65-F5344CB8AC3E}">
        <p14:creationId xmlns:p14="http://schemas.microsoft.com/office/powerpoint/2010/main" val="125914598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 14"/>
          <p:cNvGraphicFramePr>
            <a:graphicFrameLocks noGrp="1"/>
          </p:cNvGraphicFramePr>
          <p:nvPr/>
        </p:nvGraphicFramePr>
        <p:xfrm>
          <a:off x="1277634" y="1899390"/>
          <a:ext cx="6408204" cy="4029879"/>
        </p:xfrm>
        <a:graphic>
          <a:graphicData uri="http://schemas.openxmlformats.org/drawingml/2006/table">
            <a:tbl>
              <a:tblPr firstRow="1" bandRow="1">
                <a:tableStyleId>{5940675A-B579-460E-94D1-54222C63F5DA}</a:tableStyleId>
              </a:tblPr>
              <a:tblGrid>
                <a:gridCol w="378042">
                  <a:extLst>
                    <a:ext uri="{9D8B030D-6E8A-4147-A177-3AD203B41FA5}">
                      <a16:colId xmlns:a16="http://schemas.microsoft.com/office/drawing/2014/main" val="3500498470"/>
                    </a:ext>
                  </a:extLst>
                </a:gridCol>
                <a:gridCol w="2052228">
                  <a:extLst>
                    <a:ext uri="{9D8B030D-6E8A-4147-A177-3AD203B41FA5}">
                      <a16:colId xmlns:a16="http://schemas.microsoft.com/office/drawing/2014/main" val="3655755102"/>
                    </a:ext>
                  </a:extLst>
                </a:gridCol>
                <a:gridCol w="1944216">
                  <a:extLst>
                    <a:ext uri="{9D8B030D-6E8A-4147-A177-3AD203B41FA5}">
                      <a16:colId xmlns:a16="http://schemas.microsoft.com/office/drawing/2014/main" val="3987164575"/>
                    </a:ext>
                  </a:extLst>
                </a:gridCol>
                <a:gridCol w="2033718">
                  <a:extLst>
                    <a:ext uri="{9D8B030D-6E8A-4147-A177-3AD203B41FA5}">
                      <a16:colId xmlns:a16="http://schemas.microsoft.com/office/drawing/2014/main" val="4142121434"/>
                    </a:ext>
                  </a:extLst>
                </a:gridCol>
              </a:tblGrid>
              <a:tr h="2014940">
                <a:tc>
                  <a:txBody>
                    <a:bodyPr/>
                    <a:lstStyle/>
                    <a:p>
                      <a:pPr algn="ctr"/>
                      <a:r>
                        <a:rPr kumimoji="1" lang="ja-JP" altLang="en-US" sz="1800" dirty="0"/>
                        <a:t>多義的</a:t>
                      </a:r>
                      <a:r>
                        <a:rPr kumimoji="1" lang="en-US" altLang="ja-JP" sz="1800" dirty="0"/>
                        <a:t>(</a:t>
                      </a:r>
                      <a:r>
                        <a:rPr kumimoji="1" lang="ja-JP" altLang="en-US" sz="1800" dirty="0"/>
                        <a:t>だまし絵</a:t>
                      </a:r>
                      <a:r>
                        <a:rPr kumimoji="1" lang="en-US" altLang="ja-JP" sz="1800" dirty="0"/>
                        <a:t>)</a:t>
                      </a:r>
                      <a:endParaRPr kumimoji="1" lang="ja-JP" altLang="en-US" sz="1800" dirty="0"/>
                    </a:p>
                  </a:txBody>
                  <a:tcPr marL="68580" marR="68580" marT="34290" marB="34290" vert="eaVert" anchor="ctr"/>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3714523429"/>
                  </a:ext>
                </a:extLst>
              </a:tr>
              <a:tr h="2014940">
                <a:tc>
                  <a:txBody>
                    <a:bodyPr/>
                    <a:lstStyle/>
                    <a:p>
                      <a:pPr algn="ctr"/>
                      <a:r>
                        <a:rPr kumimoji="1" lang="ja-JP" altLang="en-US" sz="1800" dirty="0"/>
                        <a:t>一意的</a:t>
                      </a:r>
                      <a:r>
                        <a:rPr kumimoji="1" lang="en-US" altLang="ja-JP" sz="1800" dirty="0"/>
                        <a:t>(</a:t>
                      </a:r>
                      <a:r>
                        <a:rPr kumimoji="1" lang="ja-JP" altLang="en-US" sz="1800" dirty="0"/>
                        <a:t>絵・写真</a:t>
                      </a:r>
                      <a:r>
                        <a:rPr kumimoji="1" lang="en-US" altLang="ja-JP" sz="1800" dirty="0"/>
                        <a:t>)</a:t>
                      </a:r>
                      <a:endParaRPr kumimoji="1" lang="ja-JP" altLang="en-US" sz="1800" dirty="0"/>
                    </a:p>
                  </a:txBody>
                  <a:tcPr marL="68580" marR="68580" marT="34290" marB="34290" vert="eaVert" anchor="ctr"/>
                </a:tc>
                <a:tc>
                  <a:txBody>
                    <a:bodyPr/>
                    <a:lstStyle/>
                    <a:p>
                      <a:endParaRPr kumimoji="1" lang="ja-JP" altLang="en-US" sz="100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2196771292"/>
                  </a:ext>
                </a:extLst>
              </a:tr>
            </a:tbl>
          </a:graphicData>
        </a:graphic>
      </p:graphicFrame>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215</a:t>
            </a:fld>
            <a:endParaRPr kumimoji="1" lang="ja-JP" altLang="en-US" dirty="0"/>
          </a:p>
        </p:txBody>
      </p:sp>
      <p:sp>
        <p:nvSpPr>
          <p:cNvPr id="5" name="タイトル 1"/>
          <p:cNvSpPr txBox="1">
            <a:spLocks/>
          </p:cNvSpPr>
          <p:nvPr/>
        </p:nvSpPr>
        <p:spPr>
          <a:xfrm>
            <a:off x="1485900" y="1063229"/>
            <a:ext cx="5600700" cy="857250"/>
          </a:xfrm>
          <a:prstGeom prst="rect">
            <a:avLst/>
          </a:prstGeom>
        </p:spPr>
        <p:txBody>
          <a:bodyPr vert="horz" anchor="b">
            <a:normAutofit/>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en-US" altLang="ja-JP" sz="3600" dirty="0"/>
              <a:t>illusion class</a:t>
            </a:r>
            <a:endParaRPr lang="ja-JP" altLang="en-US" sz="36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1945" y="2003753"/>
            <a:ext cx="1321698" cy="1772799"/>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t="7936" b="7065"/>
          <a:stretch/>
        </p:blipFill>
        <p:spPr>
          <a:xfrm>
            <a:off x="4021008" y="1995252"/>
            <a:ext cx="1337181" cy="1836204"/>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1358" y="2042023"/>
            <a:ext cx="1272194" cy="1696259"/>
          </a:xfrm>
          <a:prstGeom prst="rect">
            <a:avLst/>
          </a:prstGeom>
        </p:spPr>
      </p:pic>
      <p:sp>
        <p:nvSpPr>
          <p:cNvPr id="9" name="正方形/長方形 8"/>
          <p:cNvSpPr/>
          <p:nvPr/>
        </p:nvSpPr>
        <p:spPr>
          <a:xfrm>
            <a:off x="1485900" y="3698690"/>
            <a:ext cx="6699581" cy="253916"/>
          </a:xfrm>
          <a:prstGeom prst="rect">
            <a:avLst/>
          </a:prstGeom>
        </p:spPr>
        <p:txBody>
          <a:bodyPr wrap="square">
            <a:spAutoFit/>
          </a:bodyPr>
          <a:lstStyle/>
          <a:p>
            <a:r>
              <a:rPr lang="en-US" altLang="ja-JP" sz="1050" dirty="0">
                <a:latin typeface="CMR10"/>
              </a:rPr>
              <a:t>Robert Max Williams and Roman V. </a:t>
            </a:r>
            <a:r>
              <a:rPr lang="en-US" altLang="ja-JP" sz="1050" dirty="0" err="1">
                <a:latin typeface="CMR10"/>
              </a:rPr>
              <a:t>Yampolskiy</a:t>
            </a:r>
            <a:r>
              <a:rPr lang="en-US" altLang="ja-JP" sz="1050" dirty="0">
                <a:latin typeface="CMR10"/>
              </a:rPr>
              <a:t>.</a:t>
            </a:r>
            <a:r>
              <a:rPr lang="ja-JP" altLang="en-US" sz="1050" dirty="0">
                <a:latin typeface="CMR10"/>
              </a:rPr>
              <a:t>　</a:t>
            </a:r>
            <a:r>
              <a:rPr lang="fr-FR" altLang="ja-JP" sz="1050" dirty="0">
                <a:latin typeface="CMR10"/>
              </a:rPr>
              <a:t>Optical illusions images dataset. </a:t>
            </a:r>
            <a:r>
              <a:rPr lang="fr-FR" altLang="ja-JP" sz="1050" i="1" dirty="0">
                <a:latin typeface="CMTI10"/>
              </a:rPr>
              <a:t>CoRR</a:t>
            </a:r>
            <a:r>
              <a:rPr lang="fr-FR" altLang="ja-JP" sz="1050" dirty="0">
                <a:latin typeface="CMR10"/>
              </a:rPr>
              <a:t>, Vol.</a:t>
            </a:r>
            <a:r>
              <a:rPr lang="en-US" altLang="ja-JP" sz="1050" dirty="0">
                <a:latin typeface="CMR10"/>
              </a:rPr>
              <a:t>abs/1810.00415, , 2018.</a:t>
            </a:r>
            <a:endParaRPr lang="ja-JP" altLang="en-US" sz="1050" dirty="0"/>
          </a:p>
        </p:txBody>
      </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5270" y="3992146"/>
            <a:ext cx="1060496" cy="1254350"/>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71510" y="4463018"/>
            <a:ext cx="1081080" cy="1404000"/>
          </a:xfrm>
          <a:prstGeom prst="rect">
            <a:avLst/>
          </a:prstGeom>
        </p:spPr>
      </p:pic>
      <p:pic>
        <p:nvPicPr>
          <p:cNvPr id="12" name="図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968413" y="4201618"/>
            <a:ext cx="1449410" cy="1449410"/>
          </a:xfrm>
          <a:prstGeom prst="rect">
            <a:avLst/>
          </a:prstGeom>
        </p:spPr>
      </p:pic>
      <p:pic>
        <p:nvPicPr>
          <p:cNvPr id="14" name="図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27545" y="3992146"/>
            <a:ext cx="1290498" cy="1874873"/>
          </a:xfrm>
          <a:prstGeom prst="rect">
            <a:avLst/>
          </a:prstGeom>
        </p:spPr>
      </p:pic>
      <p:sp>
        <p:nvSpPr>
          <p:cNvPr id="17" name="正方形/長方形 16"/>
          <p:cNvSpPr/>
          <p:nvPr/>
        </p:nvSpPr>
        <p:spPr>
          <a:xfrm>
            <a:off x="1246153" y="5698437"/>
            <a:ext cx="4119864" cy="253916"/>
          </a:xfrm>
          <a:prstGeom prst="rect">
            <a:avLst/>
          </a:prstGeom>
        </p:spPr>
        <p:txBody>
          <a:bodyPr wrap="square">
            <a:spAutoFit/>
          </a:bodyPr>
          <a:lstStyle/>
          <a:p>
            <a:r>
              <a:rPr lang="en-US" altLang="ja-JP" sz="1050" dirty="0">
                <a:latin typeface="CMR10"/>
              </a:rPr>
              <a:t>Painter by Numbers. </a:t>
            </a:r>
            <a:r>
              <a:rPr lang="en-US" altLang="ja-JP" sz="1050" dirty="0">
                <a:latin typeface="CMTT10"/>
              </a:rPr>
              <a:t>https://www.kaggle.com/c/painter-by-numbers</a:t>
            </a:r>
            <a:r>
              <a:rPr lang="en-US" altLang="ja-JP" sz="1050" dirty="0">
                <a:latin typeface="CMR10"/>
              </a:rPr>
              <a:t>.</a:t>
            </a:r>
            <a:endParaRPr lang="ja-JP" altLang="en-US" sz="1050" dirty="0"/>
          </a:p>
        </p:txBody>
      </p:sp>
      <p:sp>
        <p:nvSpPr>
          <p:cNvPr id="18" name="正方形/長方形 17"/>
          <p:cNvSpPr/>
          <p:nvPr/>
        </p:nvSpPr>
        <p:spPr>
          <a:xfrm>
            <a:off x="5187205" y="5489880"/>
            <a:ext cx="2971179" cy="461665"/>
          </a:xfrm>
          <a:prstGeom prst="rect">
            <a:avLst/>
          </a:prstGeom>
        </p:spPr>
        <p:txBody>
          <a:bodyPr wrap="square">
            <a:spAutoFit/>
          </a:bodyPr>
          <a:lstStyle/>
          <a:p>
            <a:r>
              <a:rPr lang="en-US" altLang="ja-JP" sz="1200" dirty="0">
                <a:latin typeface="CMR10"/>
              </a:rPr>
              <a:t>Flickr-Faces-HQ Dataset (FFHQ). </a:t>
            </a:r>
            <a:r>
              <a:rPr lang="en-US" altLang="ja-JP" sz="1200" dirty="0">
                <a:latin typeface="CMTT10"/>
              </a:rPr>
              <a:t>https://github.com/NVlabs/ffhq-dataset</a:t>
            </a:r>
            <a:r>
              <a:rPr lang="en-US" altLang="ja-JP" sz="1200" dirty="0">
                <a:latin typeface="CMR10"/>
              </a:rPr>
              <a:t>.</a:t>
            </a:r>
            <a:endParaRPr lang="ja-JP" altLang="en-US" sz="1200" dirty="0"/>
          </a:p>
        </p:txBody>
      </p:sp>
    </p:spTree>
    <p:extLst>
      <p:ext uri="{BB962C8B-B14F-4D97-AF65-F5344CB8AC3E}">
        <p14:creationId xmlns:p14="http://schemas.microsoft.com/office/powerpoint/2010/main" val="10205834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 14"/>
          <p:cNvGraphicFramePr>
            <a:graphicFrameLocks noGrp="1"/>
          </p:cNvGraphicFramePr>
          <p:nvPr/>
        </p:nvGraphicFramePr>
        <p:xfrm>
          <a:off x="1277634" y="1899390"/>
          <a:ext cx="6408204" cy="4029879"/>
        </p:xfrm>
        <a:graphic>
          <a:graphicData uri="http://schemas.openxmlformats.org/drawingml/2006/table">
            <a:tbl>
              <a:tblPr firstRow="1" bandRow="1">
                <a:tableStyleId>{5940675A-B579-460E-94D1-54222C63F5DA}</a:tableStyleId>
              </a:tblPr>
              <a:tblGrid>
                <a:gridCol w="378042">
                  <a:extLst>
                    <a:ext uri="{9D8B030D-6E8A-4147-A177-3AD203B41FA5}">
                      <a16:colId xmlns:a16="http://schemas.microsoft.com/office/drawing/2014/main" val="3500498470"/>
                    </a:ext>
                  </a:extLst>
                </a:gridCol>
                <a:gridCol w="2052228">
                  <a:extLst>
                    <a:ext uri="{9D8B030D-6E8A-4147-A177-3AD203B41FA5}">
                      <a16:colId xmlns:a16="http://schemas.microsoft.com/office/drawing/2014/main" val="3655755102"/>
                    </a:ext>
                  </a:extLst>
                </a:gridCol>
                <a:gridCol w="1944216">
                  <a:extLst>
                    <a:ext uri="{9D8B030D-6E8A-4147-A177-3AD203B41FA5}">
                      <a16:colId xmlns:a16="http://schemas.microsoft.com/office/drawing/2014/main" val="3987164575"/>
                    </a:ext>
                  </a:extLst>
                </a:gridCol>
                <a:gridCol w="2033718">
                  <a:extLst>
                    <a:ext uri="{9D8B030D-6E8A-4147-A177-3AD203B41FA5}">
                      <a16:colId xmlns:a16="http://schemas.microsoft.com/office/drawing/2014/main" val="4142121434"/>
                    </a:ext>
                  </a:extLst>
                </a:gridCol>
              </a:tblGrid>
              <a:tr h="2014940">
                <a:tc>
                  <a:txBody>
                    <a:bodyPr/>
                    <a:lstStyle/>
                    <a:p>
                      <a:pPr algn="ctr"/>
                      <a:r>
                        <a:rPr kumimoji="1" lang="ja-JP" altLang="en-US" sz="1800" dirty="0"/>
                        <a:t>多義的</a:t>
                      </a:r>
                      <a:r>
                        <a:rPr kumimoji="1" lang="en-US" altLang="ja-JP" sz="1800" dirty="0"/>
                        <a:t>(</a:t>
                      </a:r>
                      <a:r>
                        <a:rPr kumimoji="1" lang="ja-JP" altLang="en-US" sz="1800" dirty="0"/>
                        <a:t>だまし絵</a:t>
                      </a:r>
                      <a:r>
                        <a:rPr kumimoji="1" lang="en-US" altLang="ja-JP" sz="1800" dirty="0"/>
                        <a:t>)</a:t>
                      </a:r>
                      <a:endParaRPr kumimoji="1" lang="ja-JP" altLang="en-US" sz="1800" dirty="0"/>
                    </a:p>
                  </a:txBody>
                  <a:tcPr marL="68580" marR="68580" marT="34290" marB="34290" vert="eaVert" anchor="ctr"/>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3714523429"/>
                  </a:ext>
                </a:extLst>
              </a:tr>
              <a:tr h="2014940">
                <a:tc>
                  <a:txBody>
                    <a:bodyPr/>
                    <a:lstStyle/>
                    <a:p>
                      <a:pPr algn="ctr"/>
                      <a:r>
                        <a:rPr kumimoji="1" lang="ja-JP" altLang="en-US" sz="1800" dirty="0"/>
                        <a:t>一意的</a:t>
                      </a:r>
                      <a:r>
                        <a:rPr kumimoji="1" lang="en-US" altLang="ja-JP" sz="1800" dirty="0"/>
                        <a:t>(</a:t>
                      </a:r>
                      <a:r>
                        <a:rPr kumimoji="1" lang="ja-JP" altLang="en-US" sz="1800" dirty="0"/>
                        <a:t>絵・写真</a:t>
                      </a:r>
                      <a:r>
                        <a:rPr kumimoji="1" lang="en-US" altLang="ja-JP" sz="1800" dirty="0"/>
                        <a:t>)</a:t>
                      </a:r>
                      <a:endParaRPr kumimoji="1" lang="ja-JP" altLang="en-US" sz="1800" dirty="0"/>
                    </a:p>
                  </a:txBody>
                  <a:tcPr marL="68580" marR="68580" marT="34290" marB="34290" vert="eaVert" anchor="ctr"/>
                </a:tc>
                <a:tc>
                  <a:txBody>
                    <a:bodyPr/>
                    <a:lstStyle/>
                    <a:p>
                      <a:endParaRPr kumimoji="1" lang="ja-JP" altLang="en-US" sz="100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2196771292"/>
                  </a:ext>
                </a:extLst>
              </a:tr>
            </a:tbl>
          </a:graphicData>
        </a:graphic>
      </p:graphicFrame>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216</a:t>
            </a:fld>
            <a:endParaRPr kumimoji="1" lang="ja-JP" altLang="en-US" dirty="0"/>
          </a:p>
        </p:txBody>
      </p:sp>
      <p:sp>
        <p:nvSpPr>
          <p:cNvPr id="5" name="タイトル 1"/>
          <p:cNvSpPr txBox="1">
            <a:spLocks/>
          </p:cNvSpPr>
          <p:nvPr/>
        </p:nvSpPr>
        <p:spPr>
          <a:xfrm>
            <a:off x="1485900" y="1063229"/>
            <a:ext cx="5600700" cy="857250"/>
          </a:xfrm>
          <a:prstGeom prst="rect">
            <a:avLst/>
          </a:prstGeom>
        </p:spPr>
        <p:txBody>
          <a:bodyPr vert="horz" anchor="b">
            <a:normAutofit/>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en-US" altLang="ja-JP" sz="3600" dirty="0"/>
              <a:t>illusion class</a:t>
            </a:r>
            <a:endParaRPr lang="ja-JP" altLang="en-US" sz="36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1945" y="2003753"/>
            <a:ext cx="1321698" cy="1772799"/>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t="7936" b="7065"/>
          <a:stretch/>
        </p:blipFill>
        <p:spPr>
          <a:xfrm>
            <a:off x="4021008" y="1995252"/>
            <a:ext cx="1337181" cy="1836204"/>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1358" y="2042023"/>
            <a:ext cx="1272194" cy="1696259"/>
          </a:xfrm>
          <a:prstGeom prst="rect">
            <a:avLst/>
          </a:prstGeom>
        </p:spPr>
      </p:pic>
      <p:sp>
        <p:nvSpPr>
          <p:cNvPr id="9" name="正方形/長方形 8"/>
          <p:cNvSpPr/>
          <p:nvPr/>
        </p:nvSpPr>
        <p:spPr>
          <a:xfrm>
            <a:off x="3838166" y="873836"/>
            <a:ext cx="3962593" cy="461665"/>
          </a:xfrm>
          <a:prstGeom prst="rect">
            <a:avLst/>
          </a:prstGeom>
        </p:spPr>
        <p:txBody>
          <a:bodyPr wrap="square">
            <a:spAutoFit/>
          </a:bodyPr>
          <a:lstStyle/>
          <a:p>
            <a:r>
              <a:rPr lang="en-US" altLang="ja-JP" sz="1200" dirty="0">
                <a:latin typeface="CMR10"/>
              </a:rPr>
              <a:t>Robert Max Williams and Roman V. </a:t>
            </a:r>
            <a:r>
              <a:rPr lang="en-US" altLang="ja-JP" sz="1200" dirty="0" err="1">
                <a:latin typeface="CMR10"/>
              </a:rPr>
              <a:t>Yampolskiy</a:t>
            </a:r>
            <a:r>
              <a:rPr lang="en-US" altLang="ja-JP" sz="1200" dirty="0">
                <a:latin typeface="CMR10"/>
              </a:rPr>
              <a:t>.</a:t>
            </a:r>
            <a:r>
              <a:rPr lang="ja-JP" altLang="en-US" sz="1200" dirty="0">
                <a:latin typeface="CMR10"/>
              </a:rPr>
              <a:t>　</a:t>
            </a:r>
            <a:r>
              <a:rPr lang="fr-FR" altLang="ja-JP" sz="1200" dirty="0">
                <a:latin typeface="CMR10"/>
              </a:rPr>
              <a:t>Optical illusions images dataset. </a:t>
            </a:r>
            <a:r>
              <a:rPr lang="fr-FR" altLang="ja-JP" sz="1200" i="1" dirty="0">
                <a:latin typeface="CMTI10"/>
              </a:rPr>
              <a:t>CoRR</a:t>
            </a:r>
            <a:r>
              <a:rPr lang="fr-FR" altLang="ja-JP" sz="1200" dirty="0">
                <a:latin typeface="CMR10"/>
              </a:rPr>
              <a:t>, Vol.</a:t>
            </a:r>
            <a:r>
              <a:rPr lang="en-US" altLang="ja-JP" sz="1200" dirty="0">
                <a:latin typeface="CMR10"/>
              </a:rPr>
              <a:t>abs/1810.00415, , 2018.</a:t>
            </a:r>
            <a:endParaRPr lang="ja-JP" altLang="en-US" sz="1200" dirty="0"/>
          </a:p>
        </p:txBody>
      </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5270" y="3992146"/>
            <a:ext cx="1060496" cy="1254350"/>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71510" y="4463018"/>
            <a:ext cx="1081080" cy="1404000"/>
          </a:xfrm>
          <a:prstGeom prst="rect">
            <a:avLst/>
          </a:prstGeom>
        </p:spPr>
      </p:pic>
      <p:pic>
        <p:nvPicPr>
          <p:cNvPr id="12" name="図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968413" y="4201618"/>
            <a:ext cx="1449410" cy="1449410"/>
          </a:xfrm>
          <a:prstGeom prst="rect">
            <a:avLst/>
          </a:prstGeom>
        </p:spPr>
      </p:pic>
      <p:pic>
        <p:nvPicPr>
          <p:cNvPr id="14" name="図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27545" y="3992146"/>
            <a:ext cx="1290498" cy="1874873"/>
          </a:xfrm>
          <a:prstGeom prst="rect">
            <a:avLst/>
          </a:prstGeom>
        </p:spPr>
      </p:pic>
      <p:sp>
        <p:nvSpPr>
          <p:cNvPr id="17" name="正方形/長方形 16"/>
          <p:cNvSpPr/>
          <p:nvPr/>
        </p:nvSpPr>
        <p:spPr>
          <a:xfrm>
            <a:off x="1485900" y="3698690"/>
            <a:ext cx="6699581" cy="253916"/>
          </a:xfrm>
          <a:prstGeom prst="rect">
            <a:avLst/>
          </a:prstGeom>
        </p:spPr>
        <p:txBody>
          <a:bodyPr wrap="square">
            <a:spAutoFit/>
          </a:bodyPr>
          <a:lstStyle/>
          <a:p>
            <a:r>
              <a:rPr lang="en-US" altLang="ja-JP" sz="1050" dirty="0">
                <a:latin typeface="CMR10"/>
              </a:rPr>
              <a:t>Robert Max Williams and Roman V. </a:t>
            </a:r>
            <a:r>
              <a:rPr lang="en-US" altLang="ja-JP" sz="1050" dirty="0" err="1">
                <a:latin typeface="CMR10"/>
              </a:rPr>
              <a:t>Yampolskiy</a:t>
            </a:r>
            <a:r>
              <a:rPr lang="en-US" altLang="ja-JP" sz="1050" dirty="0">
                <a:latin typeface="CMR10"/>
              </a:rPr>
              <a:t>.</a:t>
            </a:r>
            <a:r>
              <a:rPr lang="ja-JP" altLang="en-US" sz="1050" dirty="0">
                <a:latin typeface="CMR10"/>
              </a:rPr>
              <a:t>　</a:t>
            </a:r>
            <a:r>
              <a:rPr lang="fr-FR" altLang="ja-JP" sz="1050" dirty="0">
                <a:latin typeface="CMR10"/>
              </a:rPr>
              <a:t>Optical illusions images dataset. </a:t>
            </a:r>
            <a:r>
              <a:rPr lang="fr-FR" altLang="ja-JP" sz="1050" i="1" dirty="0">
                <a:latin typeface="CMTI10"/>
              </a:rPr>
              <a:t>CoRR</a:t>
            </a:r>
            <a:r>
              <a:rPr lang="fr-FR" altLang="ja-JP" sz="1050" dirty="0">
                <a:latin typeface="CMR10"/>
              </a:rPr>
              <a:t>, Vol.</a:t>
            </a:r>
            <a:r>
              <a:rPr lang="en-US" altLang="ja-JP" sz="1050" dirty="0">
                <a:latin typeface="CMR10"/>
              </a:rPr>
              <a:t>abs/1810.00415, , 2018.</a:t>
            </a:r>
            <a:endParaRPr lang="ja-JP" altLang="en-US" sz="1050" dirty="0"/>
          </a:p>
        </p:txBody>
      </p:sp>
      <p:sp>
        <p:nvSpPr>
          <p:cNvPr id="18" name="正方形/長方形 17"/>
          <p:cNvSpPr/>
          <p:nvPr/>
        </p:nvSpPr>
        <p:spPr>
          <a:xfrm>
            <a:off x="1246153" y="5698437"/>
            <a:ext cx="4119864" cy="253916"/>
          </a:xfrm>
          <a:prstGeom prst="rect">
            <a:avLst/>
          </a:prstGeom>
        </p:spPr>
        <p:txBody>
          <a:bodyPr wrap="square">
            <a:spAutoFit/>
          </a:bodyPr>
          <a:lstStyle/>
          <a:p>
            <a:r>
              <a:rPr lang="en-US" altLang="ja-JP" sz="1050" dirty="0">
                <a:latin typeface="CMR10"/>
              </a:rPr>
              <a:t>Painter by Numbers. </a:t>
            </a:r>
            <a:r>
              <a:rPr lang="en-US" altLang="ja-JP" sz="1050" dirty="0">
                <a:latin typeface="CMTT10"/>
              </a:rPr>
              <a:t>https://www.kaggle.com/c/painter-by-numbers</a:t>
            </a:r>
            <a:r>
              <a:rPr lang="en-US" altLang="ja-JP" sz="1050" dirty="0">
                <a:latin typeface="CMR10"/>
              </a:rPr>
              <a:t>.</a:t>
            </a:r>
            <a:endParaRPr lang="ja-JP" altLang="en-US" sz="1050" dirty="0"/>
          </a:p>
        </p:txBody>
      </p:sp>
      <p:sp>
        <p:nvSpPr>
          <p:cNvPr id="19" name="正方形/長方形 18"/>
          <p:cNvSpPr/>
          <p:nvPr/>
        </p:nvSpPr>
        <p:spPr>
          <a:xfrm>
            <a:off x="5187205" y="5489880"/>
            <a:ext cx="2971179" cy="461665"/>
          </a:xfrm>
          <a:prstGeom prst="rect">
            <a:avLst/>
          </a:prstGeom>
        </p:spPr>
        <p:txBody>
          <a:bodyPr wrap="square">
            <a:spAutoFit/>
          </a:bodyPr>
          <a:lstStyle/>
          <a:p>
            <a:r>
              <a:rPr lang="en-US" altLang="ja-JP" sz="1200" dirty="0">
                <a:latin typeface="CMR10"/>
              </a:rPr>
              <a:t>Flickr-Faces-HQ Dataset (FFHQ). </a:t>
            </a:r>
            <a:r>
              <a:rPr lang="en-US" altLang="ja-JP" sz="1200" dirty="0">
                <a:latin typeface="CMTT10"/>
              </a:rPr>
              <a:t>https://github.com/NVlabs/ffhq-dataset</a:t>
            </a:r>
            <a:r>
              <a:rPr lang="en-US" altLang="ja-JP" sz="1200" dirty="0">
                <a:latin typeface="CMR10"/>
              </a:rPr>
              <a:t>.</a:t>
            </a:r>
            <a:endParaRPr lang="ja-JP" altLang="en-US" sz="1200" dirty="0"/>
          </a:p>
        </p:txBody>
      </p:sp>
      <p:sp>
        <p:nvSpPr>
          <p:cNvPr id="16" name="角丸四角形 15"/>
          <p:cNvSpPr/>
          <p:nvPr/>
        </p:nvSpPr>
        <p:spPr>
          <a:xfrm>
            <a:off x="1817694" y="2469898"/>
            <a:ext cx="5587269" cy="2708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t>人の顔の肖像画</a:t>
            </a:r>
            <a:r>
              <a:rPr lang="en-US" altLang="ja-JP" sz="2700" dirty="0"/>
              <a:t>(art class)</a:t>
            </a:r>
            <a:r>
              <a:rPr lang="ja-JP" altLang="en-US" sz="2700" dirty="0" err="1"/>
              <a:t>，</a:t>
            </a:r>
            <a:endParaRPr lang="en-US" altLang="ja-JP" sz="2700" dirty="0"/>
          </a:p>
          <a:p>
            <a:pPr algn="ctr"/>
            <a:r>
              <a:rPr lang="ja-JP" altLang="en-US" sz="2700" dirty="0"/>
              <a:t>人の顔写真</a:t>
            </a:r>
            <a:r>
              <a:rPr lang="en-US" altLang="ja-JP" sz="2700" dirty="0"/>
              <a:t>(human class),</a:t>
            </a:r>
          </a:p>
          <a:p>
            <a:pPr algn="ctr"/>
            <a:r>
              <a:rPr lang="ja-JP" altLang="en-US" sz="2700" dirty="0"/>
              <a:t>人の顔のだまし絵</a:t>
            </a:r>
            <a:r>
              <a:rPr lang="en-US" altLang="ja-JP" sz="2700" dirty="0"/>
              <a:t>(illusion class)</a:t>
            </a:r>
            <a:r>
              <a:rPr lang="ja-JP" altLang="en-US" sz="2700" dirty="0" err="1"/>
              <a:t>の識</a:t>
            </a:r>
            <a:r>
              <a:rPr lang="ja-JP" altLang="en-US" sz="2700" dirty="0"/>
              <a:t>別</a:t>
            </a:r>
            <a:endParaRPr lang="en-US" altLang="ja-JP" sz="2700" dirty="0"/>
          </a:p>
          <a:p>
            <a:pPr algn="ctr"/>
            <a:r>
              <a:rPr lang="ja-JP" altLang="en-US" sz="2700" dirty="0"/>
              <a:t>→だまし絵らしさの抽出</a:t>
            </a:r>
            <a:endParaRPr lang="en-US" altLang="ja-JP" sz="2700" dirty="0"/>
          </a:p>
        </p:txBody>
      </p:sp>
    </p:spTree>
    <p:extLst>
      <p:ext uri="{BB962C8B-B14F-4D97-AF65-F5344CB8AC3E}">
        <p14:creationId xmlns:p14="http://schemas.microsoft.com/office/powerpoint/2010/main" val="8722498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217</a:t>
            </a:fld>
            <a:endParaRPr kumimoji="1" lang="ja-JP" altLang="en-US" dirty="0"/>
          </a:p>
        </p:txBody>
      </p:sp>
      <p:sp>
        <p:nvSpPr>
          <p:cNvPr id="5" name="タイトル 1"/>
          <p:cNvSpPr txBox="1">
            <a:spLocks/>
          </p:cNvSpPr>
          <p:nvPr/>
        </p:nvSpPr>
        <p:spPr>
          <a:xfrm>
            <a:off x="1485900" y="1063229"/>
            <a:ext cx="5600700" cy="857250"/>
          </a:xfrm>
          <a:prstGeom prst="rect">
            <a:avLst/>
          </a:prstGeom>
        </p:spPr>
        <p:txBody>
          <a:bodyPr vert="horz" anchor="b">
            <a:normAutofit/>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en-US" altLang="ja-JP" sz="3600" dirty="0"/>
              <a:t>art class</a:t>
            </a:r>
            <a:endParaRPr lang="ja-JP" altLang="en-US" sz="3600" dirty="0"/>
          </a:p>
        </p:txBody>
      </p:sp>
      <p:sp>
        <p:nvSpPr>
          <p:cNvPr id="2" name="テキスト ボックス 1"/>
          <p:cNvSpPr txBox="1"/>
          <p:nvPr/>
        </p:nvSpPr>
        <p:spPr>
          <a:xfrm>
            <a:off x="6507595" y="5112400"/>
            <a:ext cx="1207382" cy="507831"/>
          </a:xfrm>
          <a:prstGeom prst="rect">
            <a:avLst/>
          </a:prstGeom>
          <a:noFill/>
        </p:spPr>
        <p:txBody>
          <a:bodyPr wrap="none" rtlCol="0">
            <a:spAutoFit/>
          </a:bodyPr>
          <a:lstStyle/>
          <a:p>
            <a:r>
              <a:rPr lang="en-US" altLang="ja-JP" sz="2700" dirty="0"/>
              <a:t>400 </a:t>
            </a:r>
            <a:r>
              <a:rPr lang="ja-JP" altLang="en-US" sz="2700" dirty="0"/>
              <a:t>枚</a:t>
            </a:r>
          </a:p>
        </p:txBody>
      </p:sp>
      <p:sp>
        <p:nvSpPr>
          <p:cNvPr id="6" name="テキスト ボックス 5"/>
          <p:cNvSpPr txBox="1"/>
          <p:nvPr/>
        </p:nvSpPr>
        <p:spPr>
          <a:xfrm>
            <a:off x="4723895" y="3990997"/>
            <a:ext cx="2108269" cy="1015663"/>
          </a:xfrm>
          <a:prstGeom prst="rect">
            <a:avLst/>
          </a:prstGeom>
          <a:noFill/>
        </p:spPr>
        <p:txBody>
          <a:bodyPr wrap="none" rtlCol="0">
            <a:spAutoFit/>
          </a:bodyPr>
          <a:lstStyle/>
          <a:p>
            <a:r>
              <a:rPr lang="ja-JP" altLang="en-US" sz="3000" dirty="0"/>
              <a:t>人の顔が主</a:t>
            </a:r>
            <a:endParaRPr lang="en-US" altLang="ja-JP" sz="3000" dirty="0"/>
          </a:p>
          <a:p>
            <a:r>
              <a:rPr lang="ja-JP" altLang="en-US" sz="3000" dirty="0"/>
              <a:t>画風混合</a:t>
            </a:r>
            <a:endParaRPr lang="en-US" altLang="ja-JP" sz="30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9798" y="3757561"/>
            <a:ext cx="1587242" cy="1938647"/>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0902" y="2022668"/>
            <a:ext cx="1633588" cy="2000951"/>
          </a:xfrm>
          <a:prstGeom prst="rect">
            <a:avLst/>
          </a:prstGeom>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9297" y="3689687"/>
            <a:ext cx="1680937" cy="2153814"/>
          </a:xfrm>
          <a:prstGeom prst="rect">
            <a:avLst/>
          </a:prstGeom>
        </p:spPr>
      </p:pic>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2985" y="1227377"/>
            <a:ext cx="1972527" cy="1299894"/>
          </a:xfrm>
          <a:prstGeom prst="rect">
            <a:avLst/>
          </a:prstGeom>
        </p:spPr>
      </p:pic>
      <p:pic>
        <p:nvPicPr>
          <p:cNvPr id="14" name="図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019" y="2094430"/>
            <a:ext cx="1584740" cy="1489178"/>
          </a:xfrm>
          <a:prstGeom prst="rect">
            <a:avLst/>
          </a:prstGeom>
        </p:spPr>
      </p:pic>
      <p:sp>
        <p:nvSpPr>
          <p:cNvPr id="12" name="正方形/長方形 11"/>
          <p:cNvSpPr/>
          <p:nvPr/>
        </p:nvSpPr>
        <p:spPr>
          <a:xfrm>
            <a:off x="4256083" y="5204314"/>
            <a:ext cx="1719719" cy="646331"/>
          </a:xfrm>
          <a:prstGeom prst="rect">
            <a:avLst/>
          </a:prstGeom>
        </p:spPr>
        <p:txBody>
          <a:bodyPr wrap="square">
            <a:spAutoFit/>
          </a:bodyPr>
          <a:lstStyle/>
          <a:p>
            <a:r>
              <a:rPr lang="en-US" altLang="ja-JP" sz="1200" dirty="0">
                <a:latin typeface="CMR10"/>
              </a:rPr>
              <a:t>Painter by Numbers. </a:t>
            </a:r>
            <a:r>
              <a:rPr lang="en-US" altLang="ja-JP" sz="1200" dirty="0">
                <a:latin typeface="CMTT10"/>
              </a:rPr>
              <a:t>https://www.kaggle.com/c/painter-by-numbers</a:t>
            </a:r>
            <a:r>
              <a:rPr lang="en-US" altLang="ja-JP" sz="1200" dirty="0">
                <a:latin typeface="CMR10"/>
              </a:rPr>
              <a:t>.</a:t>
            </a:r>
            <a:endParaRPr lang="ja-JP" altLang="en-US" sz="1200" dirty="0"/>
          </a:p>
        </p:txBody>
      </p:sp>
    </p:spTree>
    <p:extLst>
      <p:ext uri="{BB962C8B-B14F-4D97-AF65-F5344CB8AC3E}">
        <p14:creationId xmlns:p14="http://schemas.microsoft.com/office/powerpoint/2010/main" val="58601994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218</a:t>
            </a:fld>
            <a:endParaRPr kumimoji="1" lang="ja-JP" altLang="en-US" dirty="0"/>
          </a:p>
        </p:txBody>
      </p:sp>
      <p:sp>
        <p:nvSpPr>
          <p:cNvPr id="5" name="タイトル 1"/>
          <p:cNvSpPr txBox="1">
            <a:spLocks/>
          </p:cNvSpPr>
          <p:nvPr/>
        </p:nvSpPr>
        <p:spPr>
          <a:xfrm>
            <a:off x="1485900" y="1063229"/>
            <a:ext cx="5600700" cy="857250"/>
          </a:xfrm>
          <a:prstGeom prst="rect">
            <a:avLst/>
          </a:prstGeom>
        </p:spPr>
        <p:txBody>
          <a:bodyPr vert="horz" anchor="b">
            <a:normAutofit/>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en-US" altLang="ja-JP" sz="3600" dirty="0"/>
              <a:t>art class</a:t>
            </a:r>
            <a:endParaRPr lang="ja-JP" altLang="en-US" sz="3600" dirty="0"/>
          </a:p>
        </p:txBody>
      </p:sp>
      <p:sp>
        <p:nvSpPr>
          <p:cNvPr id="2" name="テキスト ボックス 1"/>
          <p:cNvSpPr txBox="1"/>
          <p:nvPr/>
        </p:nvSpPr>
        <p:spPr>
          <a:xfrm>
            <a:off x="6507595" y="5112400"/>
            <a:ext cx="1207382" cy="507831"/>
          </a:xfrm>
          <a:prstGeom prst="rect">
            <a:avLst/>
          </a:prstGeom>
          <a:noFill/>
        </p:spPr>
        <p:txBody>
          <a:bodyPr wrap="none" rtlCol="0">
            <a:spAutoFit/>
          </a:bodyPr>
          <a:lstStyle/>
          <a:p>
            <a:r>
              <a:rPr lang="en-US" altLang="ja-JP" sz="2700" dirty="0"/>
              <a:t>400 </a:t>
            </a:r>
            <a:r>
              <a:rPr lang="ja-JP" altLang="en-US" sz="2700" dirty="0"/>
              <a:t>枚</a:t>
            </a:r>
          </a:p>
        </p:txBody>
      </p:sp>
      <p:sp>
        <p:nvSpPr>
          <p:cNvPr id="6" name="テキスト ボックス 5"/>
          <p:cNvSpPr txBox="1"/>
          <p:nvPr/>
        </p:nvSpPr>
        <p:spPr>
          <a:xfrm>
            <a:off x="4732490" y="3949062"/>
            <a:ext cx="2108269" cy="1015663"/>
          </a:xfrm>
          <a:prstGeom prst="rect">
            <a:avLst/>
          </a:prstGeom>
          <a:noFill/>
        </p:spPr>
        <p:txBody>
          <a:bodyPr wrap="none" rtlCol="0">
            <a:spAutoFit/>
          </a:bodyPr>
          <a:lstStyle/>
          <a:p>
            <a:r>
              <a:rPr lang="ja-JP" altLang="en-US" sz="3000" dirty="0"/>
              <a:t>人の顔が主</a:t>
            </a:r>
            <a:endParaRPr lang="en-US" altLang="ja-JP" sz="3000" dirty="0"/>
          </a:p>
          <a:p>
            <a:r>
              <a:rPr lang="ja-JP" altLang="en-US" sz="3000" dirty="0"/>
              <a:t>画風混合</a:t>
            </a:r>
            <a:endParaRPr lang="en-US" altLang="ja-JP" sz="30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9798" y="3757561"/>
            <a:ext cx="1587242" cy="1938647"/>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0902" y="2022668"/>
            <a:ext cx="1633588" cy="2000951"/>
          </a:xfrm>
          <a:prstGeom prst="rect">
            <a:avLst/>
          </a:prstGeom>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9297" y="3689687"/>
            <a:ext cx="1680937" cy="2153814"/>
          </a:xfrm>
          <a:prstGeom prst="rect">
            <a:avLst/>
          </a:prstGeom>
        </p:spPr>
      </p:pic>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2985" y="1227377"/>
            <a:ext cx="1972527" cy="1299894"/>
          </a:xfrm>
          <a:prstGeom prst="rect">
            <a:avLst/>
          </a:prstGeom>
        </p:spPr>
      </p:pic>
      <p:pic>
        <p:nvPicPr>
          <p:cNvPr id="14" name="図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019" y="2094430"/>
            <a:ext cx="1584740" cy="1489178"/>
          </a:xfrm>
          <a:prstGeom prst="rect">
            <a:avLst/>
          </a:prstGeom>
        </p:spPr>
      </p:pic>
      <p:sp>
        <p:nvSpPr>
          <p:cNvPr id="16" name="禁止 15"/>
          <p:cNvSpPr/>
          <p:nvPr/>
        </p:nvSpPr>
        <p:spPr>
          <a:xfrm>
            <a:off x="5235848" y="1452269"/>
            <a:ext cx="1890000" cy="18900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15" name="正方形/長方形 14"/>
          <p:cNvSpPr/>
          <p:nvPr/>
        </p:nvSpPr>
        <p:spPr>
          <a:xfrm>
            <a:off x="4256083" y="5204314"/>
            <a:ext cx="1719719" cy="646331"/>
          </a:xfrm>
          <a:prstGeom prst="rect">
            <a:avLst/>
          </a:prstGeom>
        </p:spPr>
        <p:txBody>
          <a:bodyPr wrap="square">
            <a:spAutoFit/>
          </a:bodyPr>
          <a:lstStyle/>
          <a:p>
            <a:r>
              <a:rPr lang="en-US" altLang="ja-JP" sz="1200" dirty="0">
                <a:latin typeface="CMR10"/>
              </a:rPr>
              <a:t>Painter by Numbers. </a:t>
            </a:r>
            <a:r>
              <a:rPr lang="en-US" altLang="ja-JP" sz="1200" dirty="0">
                <a:latin typeface="CMTT10"/>
              </a:rPr>
              <a:t>https://www.kaggle.com/c/painter-by-numbers</a:t>
            </a:r>
            <a:r>
              <a:rPr lang="en-US" altLang="ja-JP" sz="1200" dirty="0">
                <a:latin typeface="CMR10"/>
              </a:rPr>
              <a:t>.</a:t>
            </a:r>
            <a:endParaRPr lang="ja-JP" altLang="en-US" sz="1200" dirty="0"/>
          </a:p>
        </p:txBody>
      </p:sp>
    </p:spTree>
    <p:extLst>
      <p:ext uri="{BB962C8B-B14F-4D97-AF65-F5344CB8AC3E}">
        <p14:creationId xmlns:p14="http://schemas.microsoft.com/office/powerpoint/2010/main" val="22692305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219</a:t>
            </a:fld>
            <a:endParaRPr kumimoji="1" lang="ja-JP" altLang="en-US" dirty="0"/>
          </a:p>
        </p:txBody>
      </p:sp>
      <p:sp>
        <p:nvSpPr>
          <p:cNvPr id="5" name="タイトル 1"/>
          <p:cNvSpPr txBox="1">
            <a:spLocks/>
          </p:cNvSpPr>
          <p:nvPr/>
        </p:nvSpPr>
        <p:spPr>
          <a:xfrm>
            <a:off x="1485900" y="1063229"/>
            <a:ext cx="5600700" cy="857250"/>
          </a:xfrm>
          <a:prstGeom prst="rect">
            <a:avLst/>
          </a:prstGeom>
        </p:spPr>
        <p:txBody>
          <a:bodyPr vert="horz" anchor="b">
            <a:normAutofit/>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en-US" altLang="ja-JP" sz="3600" dirty="0"/>
              <a:t>human class</a:t>
            </a:r>
            <a:endParaRPr lang="ja-JP" altLang="en-US" sz="3600" dirty="0"/>
          </a:p>
        </p:txBody>
      </p:sp>
      <p:sp>
        <p:nvSpPr>
          <p:cNvPr id="2" name="テキスト ボックス 1"/>
          <p:cNvSpPr txBox="1"/>
          <p:nvPr/>
        </p:nvSpPr>
        <p:spPr>
          <a:xfrm>
            <a:off x="6507595" y="5112400"/>
            <a:ext cx="1207382" cy="507831"/>
          </a:xfrm>
          <a:prstGeom prst="rect">
            <a:avLst/>
          </a:prstGeom>
          <a:noFill/>
        </p:spPr>
        <p:txBody>
          <a:bodyPr wrap="none" rtlCol="0">
            <a:spAutoFit/>
          </a:bodyPr>
          <a:lstStyle/>
          <a:p>
            <a:r>
              <a:rPr lang="en-US" altLang="ja-JP" sz="2700" dirty="0"/>
              <a:t>400 </a:t>
            </a:r>
            <a:r>
              <a:rPr lang="ja-JP" altLang="en-US" sz="2700" dirty="0"/>
              <a:t>枚</a:t>
            </a: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0703" y="2402886"/>
            <a:ext cx="1895714" cy="1895714"/>
          </a:xfrm>
          <a:prstGeom prst="rect">
            <a:avLst/>
          </a:prstGeom>
        </p:spPr>
      </p:pic>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3718" y="3896886"/>
            <a:ext cx="1895714" cy="1895714"/>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7634" y="2078850"/>
            <a:ext cx="1847841" cy="1847841"/>
          </a:xfrm>
          <a:prstGeom prst="rect">
            <a:avLst/>
          </a:prstGeom>
        </p:spPr>
      </p:pic>
      <p:sp>
        <p:nvSpPr>
          <p:cNvPr id="23" name="テキスト ボックス 22"/>
          <p:cNvSpPr txBox="1"/>
          <p:nvPr/>
        </p:nvSpPr>
        <p:spPr>
          <a:xfrm>
            <a:off x="5591713" y="2918738"/>
            <a:ext cx="2492990" cy="1938992"/>
          </a:xfrm>
          <a:prstGeom prst="rect">
            <a:avLst/>
          </a:prstGeom>
          <a:noFill/>
        </p:spPr>
        <p:txBody>
          <a:bodyPr wrap="none" rtlCol="0">
            <a:spAutoFit/>
          </a:bodyPr>
          <a:lstStyle/>
          <a:p>
            <a:r>
              <a:rPr lang="ja-JP" altLang="en-US" sz="3000" dirty="0"/>
              <a:t>人の顔が主</a:t>
            </a:r>
            <a:endParaRPr lang="en-US" altLang="ja-JP" sz="3000" dirty="0"/>
          </a:p>
          <a:p>
            <a:endParaRPr lang="en-US" altLang="ja-JP" sz="3000" dirty="0"/>
          </a:p>
          <a:p>
            <a:r>
              <a:rPr lang="ja-JP" altLang="en-US" sz="3000" dirty="0"/>
              <a:t>人種・年齢・</a:t>
            </a:r>
            <a:endParaRPr lang="en-US" altLang="ja-JP" sz="3000" dirty="0"/>
          </a:p>
          <a:p>
            <a:r>
              <a:rPr lang="ja-JP" altLang="en-US" sz="3000" dirty="0"/>
              <a:t>性別混合</a:t>
            </a:r>
            <a:endParaRPr lang="en-US" altLang="ja-JP" sz="3000" dirty="0"/>
          </a:p>
        </p:txBody>
      </p:sp>
      <p:sp>
        <p:nvSpPr>
          <p:cNvPr id="9" name="正方形/長方形 8"/>
          <p:cNvSpPr/>
          <p:nvPr/>
        </p:nvSpPr>
        <p:spPr>
          <a:xfrm>
            <a:off x="4059275" y="5112399"/>
            <a:ext cx="1691033" cy="830997"/>
          </a:xfrm>
          <a:prstGeom prst="rect">
            <a:avLst/>
          </a:prstGeom>
        </p:spPr>
        <p:txBody>
          <a:bodyPr wrap="square">
            <a:spAutoFit/>
          </a:bodyPr>
          <a:lstStyle/>
          <a:p>
            <a:r>
              <a:rPr lang="en-US" altLang="ja-JP" sz="1200" dirty="0">
                <a:latin typeface="CMR10"/>
              </a:rPr>
              <a:t>Flickr-Faces-HQ Dataset (FFHQ). </a:t>
            </a:r>
            <a:r>
              <a:rPr lang="en-US" altLang="ja-JP" sz="1200" dirty="0">
                <a:latin typeface="CMTT10"/>
              </a:rPr>
              <a:t>https://github.com/NVlabs/ffhq-dataset</a:t>
            </a:r>
            <a:r>
              <a:rPr lang="en-US" altLang="ja-JP" sz="1200" dirty="0">
                <a:latin typeface="CMR10"/>
              </a:rPr>
              <a:t>.</a:t>
            </a:r>
            <a:endParaRPr lang="ja-JP" altLang="en-US" sz="1200" dirty="0"/>
          </a:p>
        </p:txBody>
      </p:sp>
    </p:spTree>
    <p:extLst>
      <p:ext uri="{BB962C8B-B14F-4D97-AF65-F5344CB8AC3E}">
        <p14:creationId xmlns:p14="http://schemas.microsoft.com/office/powerpoint/2010/main" val="3005539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発表の流れ</a:t>
            </a:r>
            <a:endParaRPr kumimoji="1" lang="ja-JP" altLang="en-US" dirty="0"/>
          </a:p>
        </p:txBody>
      </p:sp>
      <p:sp>
        <p:nvSpPr>
          <p:cNvPr id="3" name="コンテンツ プレースホルダー 2"/>
          <p:cNvSpPr>
            <a:spLocks noGrp="1"/>
          </p:cNvSpPr>
          <p:nvPr>
            <p:ph idx="1"/>
          </p:nvPr>
        </p:nvSpPr>
        <p:spPr>
          <a:xfrm>
            <a:off x="628650" y="1541358"/>
            <a:ext cx="7467600" cy="4964325"/>
          </a:xfrm>
        </p:spPr>
        <p:txBody>
          <a:bodyPr>
            <a:normAutofit/>
          </a:bodyPr>
          <a:lstStyle/>
          <a:p>
            <a:pPr>
              <a:lnSpc>
                <a:spcPct val="150000"/>
              </a:lnSpc>
            </a:pPr>
            <a:r>
              <a:rPr lang="ja-JP" altLang="en-US" sz="3600" dirty="0"/>
              <a:t>はじめに</a:t>
            </a:r>
            <a:endParaRPr lang="en-US" altLang="ja-JP" sz="3600" dirty="0"/>
          </a:p>
          <a:p>
            <a:pPr>
              <a:lnSpc>
                <a:spcPct val="150000"/>
              </a:lnSpc>
            </a:pPr>
            <a:r>
              <a:rPr lang="ja-JP" altLang="en-US" sz="3600" dirty="0"/>
              <a:t>要素技術</a:t>
            </a:r>
            <a:endParaRPr lang="en-US" altLang="ja-JP" sz="3600" dirty="0"/>
          </a:p>
          <a:p>
            <a:pPr>
              <a:lnSpc>
                <a:spcPct val="150000"/>
              </a:lnSpc>
            </a:pPr>
            <a:r>
              <a:rPr lang="ja-JP" altLang="en-US" sz="3600" dirty="0"/>
              <a:t>提案手法</a:t>
            </a:r>
            <a:endParaRPr lang="en-US" altLang="ja-JP" sz="3600" dirty="0"/>
          </a:p>
          <a:p>
            <a:pPr>
              <a:lnSpc>
                <a:spcPct val="150000"/>
              </a:lnSpc>
            </a:pPr>
            <a:r>
              <a:rPr lang="ja-JP" altLang="en-US" sz="3600" b="1" dirty="0">
                <a:solidFill>
                  <a:srgbClr val="FF0000"/>
                </a:solidFill>
              </a:rPr>
              <a:t>実験</a:t>
            </a:r>
            <a:endParaRPr lang="en-US" altLang="ja-JP" sz="3600" b="1" dirty="0">
              <a:solidFill>
                <a:srgbClr val="FF0000"/>
              </a:solidFill>
            </a:endParaRPr>
          </a:p>
          <a:p>
            <a:pPr>
              <a:lnSpc>
                <a:spcPct val="150000"/>
              </a:lnSpc>
            </a:pPr>
            <a:r>
              <a:rPr lang="ja-JP" altLang="en-US" sz="3600" dirty="0"/>
              <a:t>成果と今後の発展・展開</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22</a:t>
            </a:fld>
            <a:endParaRPr kumimoji="1" lang="ja-JP" altLang="en-US" dirty="0"/>
          </a:p>
        </p:txBody>
      </p:sp>
    </p:spTree>
    <p:extLst>
      <p:ext uri="{BB962C8B-B14F-4D97-AF65-F5344CB8AC3E}">
        <p14:creationId xmlns:p14="http://schemas.microsoft.com/office/powerpoint/2010/main" val="43217929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a:t>
            </a:r>
            <a:endParaRPr kumimoji="1" lang="ja-JP" altLang="en-US" dirty="0"/>
          </a:p>
        </p:txBody>
      </p:sp>
      <p:pic>
        <p:nvPicPr>
          <p:cNvPr id="6146" name="Picture 2" descr="f:id:bp-writer:20170619041845p:plain:h400"/>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1559"/>
          <a:stretch/>
        </p:blipFill>
        <p:spPr bwMode="auto">
          <a:xfrm>
            <a:off x="1223628" y="2186862"/>
            <a:ext cx="6777194" cy="3294366"/>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220</a:t>
            </a:fld>
            <a:endParaRPr kumimoji="1" lang="ja-JP" altLang="en-US" dirty="0"/>
          </a:p>
        </p:txBody>
      </p:sp>
      <p:sp>
        <p:nvSpPr>
          <p:cNvPr id="12" name="正方形/長方形 11"/>
          <p:cNvSpPr/>
          <p:nvPr/>
        </p:nvSpPr>
        <p:spPr>
          <a:xfrm>
            <a:off x="3408227" y="2409955"/>
            <a:ext cx="3834426" cy="270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正方形/長方形 13"/>
          <p:cNvSpPr/>
          <p:nvPr/>
        </p:nvSpPr>
        <p:spPr>
          <a:xfrm>
            <a:off x="2356461" y="2186863"/>
            <a:ext cx="1281717" cy="967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p:cNvSpPr/>
          <p:nvPr/>
        </p:nvSpPr>
        <p:spPr>
          <a:xfrm>
            <a:off x="1223628" y="3145315"/>
            <a:ext cx="1392125" cy="1633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正方形/長方形 15"/>
          <p:cNvSpPr/>
          <p:nvPr/>
        </p:nvSpPr>
        <p:spPr>
          <a:xfrm>
            <a:off x="7147697" y="2279106"/>
            <a:ext cx="406031" cy="1057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四角形吹き出し 16"/>
          <p:cNvSpPr/>
          <p:nvPr/>
        </p:nvSpPr>
        <p:spPr>
          <a:xfrm>
            <a:off x="2048524" y="1988355"/>
            <a:ext cx="2631488" cy="909767"/>
          </a:xfrm>
          <a:prstGeom prst="wedgeRectCallout">
            <a:avLst>
              <a:gd name="adj1" fmla="val 6500"/>
              <a:gd name="adj2" fmla="val 205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どこを見たかはわかる</a:t>
            </a:r>
            <a:endParaRPr lang="en-US" altLang="ja-JP" dirty="0"/>
          </a:p>
          <a:p>
            <a:pPr algn="ctr"/>
            <a:r>
              <a:rPr lang="ja-JP" altLang="en-US" dirty="0"/>
              <a:t>なぜ「</a:t>
            </a:r>
            <a:r>
              <a:rPr lang="en-US" altLang="ja-JP" dirty="0"/>
              <a:t>Tiger Cat</a:t>
            </a:r>
            <a:r>
              <a:rPr lang="ja-JP" altLang="en-US" dirty="0"/>
              <a:t>」</a:t>
            </a:r>
            <a:r>
              <a:rPr lang="ja-JP" altLang="en-US" dirty="0" err="1"/>
              <a:t>かは</a:t>
            </a:r>
            <a:endParaRPr lang="en-US" altLang="ja-JP" dirty="0"/>
          </a:p>
          <a:p>
            <a:pPr algn="ctr"/>
            <a:r>
              <a:rPr lang="ja-JP" altLang="en-US" dirty="0"/>
              <a:t>わからない</a:t>
            </a:r>
          </a:p>
        </p:txBody>
      </p:sp>
    </p:spTree>
    <p:extLst>
      <p:ext uri="{BB962C8B-B14F-4D97-AF65-F5344CB8AC3E}">
        <p14:creationId xmlns:p14="http://schemas.microsoft.com/office/powerpoint/2010/main" val="24373512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Guided</a:t>
            </a:r>
            <a:r>
              <a:rPr kumimoji="1" lang="ja-JP" altLang="en-US" dirty="0"/>
              <a:t> </a:t>
            </a:r>
            <a:r>
              <a:rPr kumimoji="1" lang="en-US" altLang="ja-JP" dirty="0"/>
              <a:t>Grad-CAM</a:t>
            </a:r>
            <a:endParaRPr kumimoji="1" lang="ja-JP" altLang="en-US" dirty="0"/>
          </a:p>
        </p:txBody>
      </p:sp>
      <p:pic>
        <p:nvPicPr>
          <p:cNvPr id="6146" name="Picture 2" descr="f:id:bp-writer:20170619041845p:plain:h400"/>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559"/>
          <a:stretch/>
        </p:blipFill>
        <p:spPr bwMode="auto">
          <a:xfrm>
            <a:off x="1223628" y="2186862"/>
            <a:ext cx="6777194" cy="3294366"/>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221</a:t>
            </a:fld>
            <a:endParaRPr kumimoji="1" lang="ja-JP" altLang="en-US" dirty="0"/>
          </a:p>
        </p:txBody>
      </p:sp>
    </p:spTree>
    <p:extLst>
      <p:ext uri="{BB962C8B-B14F-4D97-AF65-F5344CB8AC3E}">
        <p14:creationId xmlns:p14="http://schemas.microsoft.com/office/powerpoint/2010/main" val="409860371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表 4"/>
          <p:cNvGraphicFramePr>
            <a:graphicFrameLocks noGrp="1"/>
          </p:cNvGraphicFramePr>
          <p:nvPr/>
        </p:nvGraphicFramePr>
        <p:xfrm>
          <a:off x="1395465" y="1346896"/>
          <a:ext cx="6160752" cy="4242383"/>
        </p:xfrm>
        <a:graphic>
          <a:graphicData uri="http://schemas.openxmlformats.org/drawingml/2006/table">
            <a:tbl>
              <a:tblPr firstRow="1" bandRow="1">
                <a:tableStyleId>{5940675A-B579-460E-94D1-54222C63F5DA}</a:tableStyleId>
              </a:tblPr>
              <a:tblGrid>
                <a:gridCol w="387047">
                  <a:extLst>
                    <a:ext uri="{9D8B030D-6E8A-4147-A177-3AD203B41FA5}">
                      <a16:colId xmlns:a16="http://schemas.microsoft.com/office/drawing/2014/main" val="226037217"/>
                    </a:ext>
                  </a:extLst>
                </a:gridCol>
                <a:gridCol w="1889499">
                  <a:extLst>
                    <a:ext uri="{9D8B030D-6E8A-4147-A177-3AD203B41FA5}">
                      <a16:colId xmlns:a16="http://schemas.microsoft.com/office/drawing/2014/main" val="3658723085"/>
                    </a:ext>
                  </a:extLst>
                </a:gridCol>
                <a:gridCol w="1942103">
                  <a:extLst>
                    <a:ext uri="{9D8B030D-6E8A-4147-A177-3AD203B41FA5}">
                      <a16:colId xmlns:a16="http://schemas.microsoft.com/office/drawing/2014/main" val="1612159178"/>
                    </a:ext>
                  </a:extLst>
                </a:gridCol>
                <a:gridCol w="1942103">
                  <a:extLst>
                    <a:ext uri="{9D8B030D-6E8A-4147-A177-3AD203B41FA5}">
                      <a16:colId xmlns:a16="http://schemas.microsoft.com/office/drawing/2014/main" val="4217222853"/>
                    </a:ext>
                  </a:extLst>
                </a:gridCol>
              </a:tblGrid>
              <a:tr h="396906">
                <a:tc>
                  <a:txBody>
                    <a:bodyPr/>
                    <a:lstStyle/>
                    <a:p>
                      <a:endParaRPr kumimoji="1" lang="ja-JP" altLang="en-US" sz="1000" dirty="0"/>
                    </a:p>
                  </a:txBody>
                  <a:tcPr marL="68580" marR="68580" marT="34290" marB="34290"/>
                </a:tc>
                <a:tc gridSpan="3">
                  <a:txBody>
                    <a:bodyPr/>
                    <a:lstStyle/>
                    <a:p>
                      <a:pPr algn="ctr"/>
                      <a:r>
                        <a:rPr kumimoji="1" lang="ja-JP" altLang="en-US" sz="1800" b="1" dirty="0"/>
                        <a:t>似た画風</a:t>
                      </a:r>
                    </a:p>
                  </a:txBody>
                  <a:tcPr marL="68580" marR="68580" marT="34290" marB="34290" anchor="ctr"/>
                </a:tc>
                <a:tc hMerge="1">
                  <a:txBody>
                    <a:bodyPr/>
                    <a:lstStyle/>
                    <a:p>
                      <a:endParaRPr kumimoji="1" lang="ja-JP" altLang="en-US" dirty="0"/>
                    </a:p>
                  </a:txBody>
                  <a:tcPr/>
                </a:tc>
                <a:tc hMerge="1">
                  <a:txBody>
                    <a:bodyPr/>
                    <a:lstStyle/>
                    <a:p>
                      <a:pPr algn="ctr"/>
                      <a:endParaRPr kumimoji="1" lang="ja-JP" altLang="en-US" sz="2400" b="1" dirty="0"/>
                    </a:p>
                  </a:txBody>
                  <a:tcPr anchor="ctr"/>
                </a:tc>
                <a:extLst>
                  <a:ext uri="{0D108BD9-81ED-4DB2-BD59-A6C34878D82A}">
                    <a16:rowId xmlns:a16="http://schemas.microsoft.com/office/drawing/2014/main" val="3661736442"/>
                  </a:ext>
                </a:extLst>
              </a:tr>
              <a:tr h="1871346">
                <a:tc>
                  <a:txBody>
                    <a:bodyPr/>
                    <a:lstStyle/>
                    <a:p>
                      <a:pPr algn="ctr"/>
                      <a:r>
                        <a:rPr kumimoji="1" lang="ja-JP" altLang="en-US" sz="1800" b="1" dirty="0"/>
                        <a:t>誤答画像</a:t>
                      </a:r>
                    </a:p>
                  </a:txBody>
                  <a:tcPr marL="68580" marR="68580" marT="34290" marB="34290" vert="eaVert" anchor="ctr"/>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477388420"/>
                  </a:ext>
                </a:extLst>
              </a:tr>
              <a:tr h="1974131">
                <a:tc>
                  <a:txBody>
                    <a:bodyPr/>
                    <a:lstStyle/>
                    <a:p>
                      <a:pPr algn="ctr"/>
                      <a:r>
                        <a:rPr kumimoji="1" lang="ja-JP" altLang="en-US" sz="1800" b="1" dirty="0"/>
                        <a:t>正答画像</a:t>
                      </a:r>
                    </a:p>
                  </a:txBody>
                  <a:tcPr marL="68580" marR="68580" marT="34290" marB="34290" vert="eaVert" anchor="ctr"/>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tc>
                  <a:txBody>
                    <a:bodyPr/>
                    <a:lstStyle/>
                    <a:p>
                      <a:endParaRPr kumimoji="1" lang="ja-JP" altLang="en-US" sz="1000" dirty="0"/>
                    </a:p>
                  </a:txBody>
                  <a:tcPr marL="68580" marR="68580" marT="34290" marB="34290"/>
                </a:tc>
                <a:extLst>
                  <a:ext uri="{0D108BD9-81ED-4DB2-BD59-A6C34878D82A}">
                    <a16:rowId xmlns:a16="http://schemas.microsoft.com/office/drawing/2014/main" val="1647445488"/>
                  </a:ext>
                </a:extLst>
              </a:tr>
            </a:tbl>
          </a:graphicData>
        </a:graphic>
      </p:graphicFrame>
      <p:pic>
        <p:nvPicPr>
          <p:cNvPr id="8" name="コンテンツ プレースホルダー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73003" y="1825837"/>
            <a:ext cx="1080000" cy="1080000"/>
          </a:xfrm>
        </p:spPr>
      </p:pic>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222</a:t>
            </a:fld>
            <a:endParaRPr kumimoji="1" lang="ja-JP" altLang="en-US" dirty="0"/>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0600" y="1829959"/>
            <a:ext cx="1080000" cy="1080000"/>
          </a:xfrm>
          <a:prstGeom prst="rect">
            <a:avLst/>
          </a:prstGeom>
        </p:spPr>
      </p:pic>
      <p:sp>
        <p:nvSpPr>
          <p:cNvPr id="9" name="正方形/長方形 8"/>
          <p:cNvSpPr/>
          <p:nvPr/>
        </p:nvSpPr>
        <p:spPr>
          <a:xfrm>
            <a:off x="1930484" y="2848680"/>
            <a:ext cx="1524776" cy="553998"/>
          </a:xfrm>
          <a:prstGeom prst="rect">
            <a:avLst/>
          </a:prstGeom>
        </p:spPr>
        <p:txBody>
          <a:bodyPr wrap="none">
            <a:spAutoFit/>
          </a:bodyPr>
          <a:lstStyle/>
          <a:p>
            <a:r>
              <a:rPr lang="en-US" altLang="ja-JP" sz="1500" dirty="0"/>
              <a:t>art: </a:t>
            </a:r>
            <a:r>
              <a:rPr lang="ja-JP" altLang="en-US" sz="1500" dirty="0"/>
              <a:t>0.008818 </a:t>
            </a:r>
            <a:endParaRPr lang="en-US" altLang="ja-JP" sz="1500" dirty="0"/>
          </a:p>
          <a:p>
            <a:r>
              <a:rPr lang="en-US" altLang="ja-JP" sz="1500" b="1" dirty="0">
                <a:solidFill>
                  <a:srgbClr val="FF0000"/>
                </a:solidFill>
              </a:rPr>
              <a:t>illusion:</a:t>
            </a:r>
            <a:r>
              <a:rPr lang="ja-JP" altLang="en-US" sz="1500" b="1" dirty="0">
                <a:solidFill>
                  <a:srgbClr val="FF0000"/>
                </a:solidFill>
              </a:rPr>
              <a:t>0.9851</a:t>
            </a:r>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2095" y="3702116"/>
            <a:ext cx="1080000" cy="1080000"/>
          </a:xfrm>
          <a:prstGeom prst="rect">
            <a:avLst/>
          </a:prstGeom>
        </p:spPr>
      </p:pic>
      <p:sp>
        <p:nvSpPr>
          <p:cNvPr id="12" name="正方形/長方形 11"/>
          <p:cNvSpPr/>
          <p:nvPr/>
        </p:nvSpPr>
        <p:spPr>
          <a:xfrm>
            <a:off x="1930484" y="4733266"/>
            <a:ext cx="1508746"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0.5242 </a:t>
            </a:r>
            <a:endParaRPr lang="en-US" altLang="ja-JP" sz="1500" b="1" dirty="0">
              <a:solidFill>
                <a:srgbClr val="FF0000"/>
              </a:solidFill>
            </a:endParaRPr>
          </a:p>
          <a:p>
            <a:r>
              <a:rPr lang="en-US" altLang="ja-JP" sz="1500" dirty="0"/>
              <a:t>illusion: </a:t>
            </a:r>
            <a:r>
              <a:rPr lang="ja-JP" altLang="en-US" sz="1500" dirty="0"/>
              <a:t>0.1536</a:t>
            </a:r>
          </a:p>
        </p:txBody>
      </p:sp>
      <p:sp>
        <p:nvSpPr>
          <p:cNvPr id="10" name="正方形/長方形 9"/>
          <p:cNvSpPr/>
          <p:nvPr/>
        </p:nvSpPr>
        <p:spPr>
          <a:xfrm>
            <a:off x="3850262" y="2848680"/>
            <a:ext cx="1524776" cy="553998"/>
          </a:xfrm>
          <a:prstGeom prst="rect">
            <a:avLst/>
          </a:prstGeom>
        </p:spPr>
        <p:txBody>
          <a:bodyPr wrap="none">
            <a:spAutoFit/>
          </a:bodyPr>
          <a:lstStyle/>
          <a:p>
            <a:r>
              <a:rPr lang="en-US" altLang="ja-JP" sz="1500" dirty="0"/>
              <a:t>art: </a:t>
            </a:r>
            <a:r>
              <a:rPr lang="ja-JP" altLang="en-US" sz="1500" dirty="0"/>
              <a:t>0.1705</a:t>
            </a:r>
            <a:endParaRPr lang="en-US" altLang="ja-JP" sz="1500" dirty="0"/>
          </a:p>
          <a:p>
            <a:r>
              <a:rPr lang="en-US" altLang="ja-JP" sz="1500" b="1" dirty="0">
                <a:solidFill>
                  <a:srgbClr val="FF0000"/>
                </a:solidFill>
              </a:rPr>
              <a:t>illusion:</a:t>
            </a:r>
            <a:r>
              <a:rPr lang="ja-JP" altLang="en-US" sz="1500" b="1" dirty="0">
                <a:solidFill>
                  <a:srgbClr val="FF0000"/>
                </a:solidFill>
              </a:rPr>
              <a:t>0.8244</a:t>
            </a:r>
          </a:p>
        </p:txBody>
      </p:sp>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3003" y="3702116"/>
            <a:ext cx="1080000" cy="1080000"/>
          </a:xfrm>
          <a:prstGeom prst="rect">
            <a:avLst/>
          </a:prstGeom>
        </p:spPr>
      </p:pic>
      <p:sp>
        <p:nvSpPr>
          <p:cNvPr id="14" name="正方形/長方形 13"/>
          <p:cNvSpPr/>
          <p:nvPr/>
        </p:nvSpPr>
        <p:spPr>
          <a:xfrm>
            <a:off x="3850263" y="4733266"/>
            <a:ext cx="1723549" cy="553998"/>
          </a:xfrm>
          <a:prstGeom prst="rect">
            <a:avLst/>
          </a:prstGeom>
        </p:spPr>
        <p:txBody>
          <a:bodyPr wrap="none">
            <a:spAutoFit/>
          </a:bodyPr>
          <a:lstStyle/>
          <a:p>
            <a:r>
              <a:rPr lang="en-US" altLang="ja-JP" sz="1500" b="1" dirty="0">
                <a:solidFill>
                  <a:srgbClr val="FF0000"/>
                </a:solidFill>
              </a:rPr>
              <a:t>art:</a:t>
            </a:r>
            <a:r>
              <a:rPr lang="ja-JP" altLang="en-US" sz="1500" b="1" dirty="0">
                <a:solidFill>
                  <a:srgbClr val="FF0000"/>
                </a:solidFill>
              </a:rPr>
              <a:t> 0.9973</a:t>
            </a:r>
            <a:endParaRPr lang="en-US" altLang="ja-JP" sz="1500" b="1" dirty="0">
              <a:solidFill>
                <a:srgbClr val="FF0000"/>
              </a:solidFill>
            </a:endParaRPr>
          </a:p>
          <a:p>
            <a:r>
              <a:rPr lang="en-US" altLang="ja-JP" sz="1500" dirty="0"/>
              <a:t>illusion: </a:t>
            </a:r>
            <a:r>
              <a:rPr lang="ja-JP" altLang="en-US" sz="1500" dirty="0"/>
              <a:t>0.002699</a:t>
            </a:r>
          </a:p>
        </p:txBody>
      </p:sp>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16188" y="1820741"/>
            <a:ext cx="1080000" cy="1080000"/>
          </a:xfrm>
          <a:prstGeom prst="rect">
            <a:avLst/>
          </a:prstGeom>
        </p:spPr>
      </p:pic>
      <p:sp>
        <p:nvSpPr>
          <p:cNvPr id="16" name="正方形/長方形 15"/>
          <p:cNvSpPr/>
          <p:nvPr/>
        </p:nvSpPr>
        <p:spPr>
          <a:xfrm>
            <a:off x="5788131" y="2848679"/>
            <a:ext cx="1695175" cy="553998"/>
          </a:xfrm>
          <a:prstGeom prst="rect">
            <a:avLst/>
          </a:prstGeom>
        </p:spPr>
        <p:txBody>
          <a:bodyPr wrap="square">
            <a:spAutoFit/>
          </a:bodyPr>
          <a:lstStyle/>
          <a:p>
            <a:r>
              <a:rPr lang="en-US" altLang="ja-JP" sz="1500" dirty="0"/>
              <a:t>art: </a:t>
            </a:r>
            <a:r>
              <a:rPr lang="ja-JP" altLang="en-US" sz="1500" dirty="0"/>
              <a:t>0.1084</a:t>
            </a:r>
            <a:endParaRPr lang="en-US" altLang="ja-JP" sz="1500" dirty="0"/>
          </a:p>
          <a:p>
            <a:r>
              <a:rPr lang="en-US" altLang="ja-JP" sz="1500" b="1" dirty="0">
                <a:solidFill>
                  <a:srgbClr val="FF0000"/>
                </a:solidFill>
              </a:rPr>
              <a:t>illusion:</a:t>
            </a:r>
            <a:r>
              <a:rPr lang="ja-JP" altLang="en-US" sz="1500" b="1" dirty="0">
                <a:solidFill>
                  <a:srgbClr val="FF0000"/>
                </a:solidFill>
              </a:rPr>
              <a:t>0.8905</a:t>
            </a:r>
          </a:p>
        </p:txBody>
      </p:sp>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16188" y="3698077"/>
            <a:ext cx="1080000" cy="1080000"/>
          </a:xfrm>
          <a:prstGeom prst="rect">
            <a:avLst/>
          </a:prstGeom>
        </p:spPr>
      </p:pic>
      <p:sp>
        <p:nvSpPr>
          <p:cNvPr id="18" name="正方形/長方形 17"/>
          <p:cNvSpPr/>
          <p:nvPr/>
        </p:nvSpPr>
        <p:spPr>
          <a:xfrm>
            <a:off x="5788130" y="4724512"/>
            <a:ext cx="1508746" cy="553998"/>
          </a:xfrm>
          <a:prstGeom prst="rect">
            <a:avLst/>
          </a:prstGeom>
        </p:spPr>
        <p:txBody>
          <a:bodyPr wrap="none">
            <a:spAutoFit/>
          </a:bodyPr>
          <a:lstStyle/>
          <a:p>
            <a:r>
              <a:rPr lang="en-US" altLang="ja-JP" sz="1500" b="1" dirty="0">
                <a:solidFill>
                  <a:srgbClr val="FF0000"/>
                </a:solidFill>
              </a:rPr>
              <a:t>art: </a:t>
            </a:r>
            <a:r>
              <a:rPr lang="ja-JP" altLang="en-US" sz="1500" b="1" dirty="0">
                <a:solidFill>
                  <a:srgbClr val="FF0000"/>
                </a:solidFill>
              </a:rPr>
              <a:t>0.7388</a:t>
            </a:r>
            <a:endParaRPr lang="en-US" altLang="ja-JP" sz="1500" b="1" dirty="0">
              <a:solidFill>
                <a:srgbClr val="FF0000"/>
              </a:solidFill>
            </a:endParaRPr>
          </a:p>
          <a:p>
            <a:r>
              <a:rPr lang="en-US" altLang="ja-JP" sz="1500" dirty="0"/>
              <a:t>illusion: </a:t>
            </a:r>
            <a:r>
              <a:rPr lang="ja-JP" altLang="en-US" sz="1500" dirty="0"/>
              <a:t>0.2605</a:t>
            </a:r>
          </a:p>
        </p:txBody>
      </p:sp>
    </p:spTree>
    <p:extLst>
      <p:ext uri="{BB962C8B-B14F-4D97-AF65-F5344CB8AC3E}">
        <p14:creationId xmlns:p14="http://schemas.microsoft.com/office/powerpoint/2010/main" val="2582304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角丸四角形 2"/>
          <p:cNvSpPr/>
          <p:nvPr/>
        </p:nvSpPr>
        <p:spPr>
          <a:xfrm>
            <a:off x="4472701" y="3539823"/>
            <a:ext cx="3123372" cy="2141257"/>
          </a:xfrm>
          <a:prstGeom prst="round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p:cNvSpPr>
            <a:spLocks noGrp="1"/>
          </p:cNvSpPr>
          <p:nvPr>
            <p:ph type="title"/>
          </p:nvPr>
        </p:nvSpPr>
        <p:spPr/>
        <p:txBody>
          <a:bodyPr/>
          <a:lstStyle/>
          <a:p>
            <a:r>
              <a:rPr kumimoji="1" lang="ja-JP" altLang="en-US" dirty="0"/>
              <a:t>はじめに</a:t>
            </a:r>
          </a:p>
        </p:txBody>
      </p:sp>
      <p:sp>
        <p:nvSpPr>
          <p:cNvPr id="4" name="スライド番号プレースホルダー 3"/>
          <p:cNvSpPr>
            <a:spLocks noGrp="1"/>
          </p:cNvSpPr>
          <p:nvPr>
            <p:ph type="sldNum" sz="quarter" idx="12"/>
          </p:nvPr>
        </p:nvSpPr>
        <p:spPr/>
        <p:txBody>
          <a:bodyPr/>
          <a:lstStyle/>
          <a:p>
            <a:fld id="{EDAE4A9E-DABE-4AE9-9BD0-FF89A17DB87E}" type="slidenum">
              <a:rPr kumimoji="1" lang="ja-JP" altLang="en-US" smtClean="0"/>
              <a:pPr/>
              <a:t>223</a:t>
            </a:fld>
            <a:endParaRPr kumimoji="1" lang="ja-JP" altLang="en-US"/>
          </a:p>
        </p:txBody>
      </p:sp>
      <p:sp>
        <p:nvSpPr>
          <p:cNvPr id="5" name="角丸四角形 4"/>
          <p:cNvSpPr/>
          <p:nvPr/>
        </p:nvSpPr>
        <p:spPr>
          <a:xfrm>
            <a:off x="2571346" y="3948669"/>
            <a:ext cx="841943" cy="33737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bg1"/>
                </a:solidFill>
                <a:latin typeface="Segoe UI" panose="020B0502040204020203" pitchFamily="34" charset="0"/>
                <a:ea typeface="Segoe UI" panose="020B0502040204020203" pitchFamily="34" charset="0"/>
                <a:cs typeface="Segoe UI" panose="020B0502040204020203" pitchFamily="34" charset="0"/>
              </a:rPr>
              <a:t>User</a:t>
            </a:r>
            <a:endParaRPr lang="ja-JP" altLang="en-US" sz="2400" dirty="0">
              <a:solidFill>
                <a:schemeClr val="bg1"/>
              </a:solidFill>
              <a:latin typeface="Segoe UI" panose="020B0502040204020203" pitchFamily="34" charset="0"/>
              <a:cs typeface="Segoe UI" panose="020B0502040204020203" pitchFamily="34" charset="0"/>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1256" y="2706751"/>
            <a:ext cx="1102119" cy="1102119"/>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9209" y="1629783"/>
            <a:ext cx="1444498" cy="1444498"/>
          </a:xfrm>
          <a:prstGeom prst="rect">
            <a:avLst/>
          </a:prstGeom>
        </p:spPr>
      </p:pic>
      <p:sp>
        <p:nvSpPr>
          <p:cNvPr id="8" name="上下矢印 7"/>
          <p:cNvSpPr/>
          <p:nvPr/>
        </p:nvSpPr>
        <p:spPr>
          <a:xfrm rot="14887287">
            <a:off x="3853060" y="2279856"/>
            <a:ext cx="857252" cy="1514475"/>
          </a:xfrm>
          <a:prstGeom prst="upDownArrow">
            <a:avLst>
              <a:gd name="adj1" fmla="val 29542"/>
              <a:gd name="adj2" fmla="val 43220"/>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テキスト ボックス 8"/>
          <p:cNvSpPr txBox="1"/>
          <p:nvPr/>
        </p:nvSpPr>
        <p:spPr>
          <a:xfrm>
            <a:off x="3384161" y="2245104"/>
            <a:ext cx="1415772" cy="461665"/>
          </a:xfrm>
          <a:prstGeom prst="rect">
            <a:avLst/>
          </a:prstGeom>
          <a:noFill/>
        </p:spPr>
        <p:txBody>
          <a:bodyPr wrap="none" rtlCol="0">
            <a:spAutoFit/>
          </a:bodyPr>
          <a:lstStyle/>
          <a:p>
            <a:r>
              <a:rPr lang="ja-JP" altLang="en-US" sz="2400" dirty="0"/>
              <a:t>感性理解</a:t>
            </a:r>
          </a:p>
        </p:txBody>
      </p:sp>
      <p:grpSp>
        <p:nvGrpSpPr>
          <p:cNvPr id="19" name="グループ化 18"/>
          <p:cNvGrpSpPr/>
          <p:nvPr/>
        </p:nvGrpSpPr>
        <p:grpSpPr>
          <a:xfrm>
            <a:off x="5092373" y="3556812"/>
            <a:ext cx="2059479" cy="2059479"/>
            <a:chOff x="5545610" y="4204626"/>
            <a:chExt cx="2745972" cy="2745972"/>
          </a:xfrm>
        </p:grpSpPr>
        <p:pic>
          <p:nvPicPr>
            <p:cNvPr id="11" name="コンテンツ プレースホルダー 5"/>
            <p:cNvPicPr>
              <a:picLocks noChangeAspect="1"/>
            </p:cNvPicPr>
            <p:nvPr/>
          </p:nvPicPr>
          <p:blipFill rotWithShape="1">
            <a:blip r:embed="rId5" cstate="print">
              <a:extLst>
                <a:ext uri="{28A0092B-C50C-407E-A947-70E740481C1C}">
                  <a14:useLocalDpi xmlns:a14="http://schemas.microsoft.com/office/drawing/2010/main" val="0"/>
                </a:ext>
              </a:extLst>
            </a:blip>
            <a:srcRect l="3708" t="18454" r="47579" b="17101"/>
            <a:stretch/>
          </p:blipFill>
          <p:spPr>
            <a:xfrm rot="475330">
              <a:off x="5837159" y="5156805"/>
              <a:ext cx="750122" cy="992397"/>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7968" y="4949254"/>
              <a:ext cx="598714" cy="598714"/>
            </a:xfrm>
            <a:prstGeom prst="rect">
              <a:avLst/>
            </a:prstGeom>
          </p:spPr>
        </p:pic>
        <p:pic>
          <p:nvPicPr>
            <p:cNvPr id="13" name="図 12"/>
            <p:cNvPicPr>
              <a:picLocks noChangeAspect="1"/>
            </p:cNvPicPr>
            <p:nvPr/>
          </p:nvPicPr>
          <p:blipFill rotWithShape="1">
            <a:blip r:embed="rId7" cstate="print">
              <a:extLst>
                <a:ext uri="{28A0092B-C50C-407E-A947-70E740481C1C}">
                  <a14:useLocalDpi xmlns:a14="http://schemas.microsoft.com/office/drawing/2010/main" val="0"/>
                </a:ext>
              </a:extLst>
            </a:blip>
            <a:srcRect l="22316" t="20916" r="1288" b="14336"/>
            <a:stretch/>
          </p:blipFill>
          <p:spPr>
            <a:xfrm rot="1286453">
              <a:off x="7077217" y="5682135"/>
              <a:ext cx="875980" cy="742415"/>
            </a:xfrm>
            <a:prstGeom prst="rect">
              <a:avLst/>
            </a:prstGeom>
          </p:spPr>
        </p:pic>
        <p:sp>
          <p:nvSpPr>
            <p:cNvPr id="14" name="フリーフォーム 13"/>
            <p:cNvSpPr/>
            <p:nvPr/>
          </p:nvSpPr>
          <p:spPr>
            <a:xfrm>
              <a:off x="6026928" y="4671322"/>
              <a:ext cx="774700" cy="203200"/>
            </a:xfrm>
            <a:custGeom>
              <a:avLst/>
              <a:gdLst>
                <a:gd name="connsiteX0" fmla="*/ 0 w 774700"/>
                <a:gd name="connsiteY0" fmla="*/ 0 h 203200"/>
                <a:gd name="connsiteX1" fmla="*/ 266700 w 774700"/>
                <a:gd name="connsiteY1" fmla="*/ 25400 h 203200"/>
                <a:gd name="connsiteX2" fmla="*/ 342900 w 774700"/>
                <a:gd name="connsiteY2" fmla="*/ 38100 h 203200"/>
                <a:gd name="connsiteX3" fmla="*/ 419100 w 774700"/>
                <a:gd name="connsiteY3" fmla="*/ 63500 h 203200"/>
                <a:gd name="connsiteX4" fmla="*/ 457200 w 774700"/>
                <a:gd name="connsiteY4" fmla="*/ 76200 h 203200"/>
                <a:gd name="connsiteX5" fmla="*/ 508000 w 774700"/>
                <a:gd name="connsiteY5" fmla="*/ 88900 h 203200"/>
                <a:gd name="connsiteX6" fmla="*/ 584200 w 774700"/>
                <a:gd name="connsiteY6" fmla="*/ 114300 h 203200"/>
                <a:gd name="connsiteX7" fmla="*/ 622300 w 774700"/>
                <a:gd name="connsiteY7" fmla="*/ 127000 h 203200"/>
                <a:gd name="connsiteX8" fmla="*/ 660400 w 774700"/>
                <a:gd name="connsiteY8" fmla="*/ 152400 h 203200"/>
                <a:gd name="connsiteX9" fmla="*/ 736600 w 774700"/>
                <a:gd name="connsiteY9" fmla="*/ 177800 h 203200"/>
                <a:gd name="connsiteX10" fmla="*/ 774700 w 774700"/>
                <a:gd name="connsiteY10" fmla="*/ 20320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700" h="203200">
                  <a:moveTo>
                    <a:pt x="0" y="0"/>
                  </a:moveTo>
                  <a:cubicBezTo>
                    <a:pt x="93107" y="7759"/>
                    <a:pt x="175053" y="13180"/>
                    <a:pt x="266700" y="25400"/>
                  </a:cubicBezTo>
                  <a:cubicBezTo>
                    <a:pt x="292224" y="28803"/>
                    <a:pt x="317918" y="31855"/>
                    <a:pt x="342900" y="38100"/>
                  </a:cubicBezTo>
                  <a:cubicBezTo>
                    <a:pt x="368875" y="44594"/>
                    <a:pt x="393700" y="55033"/>
                    <a:pt x="419100" y="63500"/>
                  </a:cubicBezTo>
                  <a:cubicBezTo>
                    <a:pt x="431800" y="67733"/>
                    <a:pt x="444213" y="72953"/>
                    <a:pt x="457200" y="76200"/>
                  </a:cubicBezTo>
                  <a:cubicBezTo>
                    <a:pt x="474133" y="80433"/>
                    <a:pt x="491282" y="83884"/>
                    <a:pt x="508000" y="88900"/>
                  </a:cubicBezTo>
                  <a:cubicBezTo>
                    <a:pt x="533645" y="96593"/>
                    <a:pt x="558800" y="105833"/>
                    <a:pt x="584200" y="114300"/>
                  </a:cubicBezTo>
                  <a:cubicBezTo>
                    <a:pt x="596900" y="118533"/>
                    <a:pt x="611161" y="119574"/>
                    <a:pt x="622300" y="127000"/>
                  </a:cubicBezTo>
                  <a:cubicBezTo>
                    <a:pt x="635000" y="135467"/>
                    <a:pt x="646452" y="146201"/>
                    <a:pt x="660400" y="152400"/>
                  </a:cubicBezTo>
                  <a:cubicBezTo>
                    <a:pt x="684866" y="163274"/>
                    <a:pt x="714323" y="162948"/>
                    <a:pt x="736600" y="177800"/>
                  </a:cubicBezTo>
                  <a:lnTo>
                    <a:pt x="774700" y="203200"/>
                  </a:ln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フリーフォーム 14"/>
            <p:cNvSpPr/>
            <p:nvPr/>
          </p:nvSpPr>
          <p:spPr>
            <a:xfrm>
              <a:off x="5989687" y="4847043"/>
              <a:ext cx="708424" cy="150374"/>
            </a:xfrm>
            <a:custGeom>
              <a:avLst/>
              <a:gdLst>
                <a:gd name="connsiteX0" fmla="*/ 0 w 774700"/>
                <a:gd name="connsiteY0" fmla="*/ 0 h 203200"/>
                <a:gd name="connsiteX1" fmla="*/ 266700 w 774700"/>
                <a:gd name="connsiteY1" fmla="*/ 25400 h 203200"/>
                <a:gd name="connsiteX2" fmla="*/ 342900 w 774700"/>
                <a:gd name="connsiteY2" fmla="*/ 38100 h 203200"/>
                <a:gd name="connsiteX3" fmla="*/ 419100 w 774700"/>
                <a:gd name="connsiteY3" fmla="*/ 63500 h 203200"/>
                <a:gd name="connsiteX4" fmla="*/ 457200 w 774700"/>
                <a:gd name="connsiteY4" fmla="*/ 76200 h 203200"/>
                <a:gd name="connsiteX5" fmla="*/ 508000 w 774700"/>
                <a:gd name="connsiteY5" fmla="*/ 88900 h 203200"/>
                <a:gd name="connsiteX6" fmla="*/ 584200 w 774700"/>
                <a:gd name="connsiteY6" fmla="*/ 114300 h 203200"/>
                <a:gd name="connsiteX7" fmla="*/ 622300 w 774700"/>
                <a:gd name="connsiteY7" fmla="*/ 127000 h 203200"/>
                <a:gd name="connsiteX8" fmla="*/ 660400 w 774700"/>
                <a:gd name="connsiteY8" fmla="*/ 152400 h 203200"/>
                <a:gd name="connsiteX9" fmla="*/ 736600 w 774700"/>
                <a:gd name="connsiteY9" fmla="*/ 177800 h 203200"/>
                <a:gd name="connsiteX10" fmla="*/ 774700 w 774700"/>
                <a:gd name="connsiteY10" fmla="*/ 20320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700" h="203200">
                  <a:moveTo>
                    <a:pt x="0" y="0"/>
                  </a:moveTo>
                  <a:cubicBezTo>
                    <a:pt x="93107" y="7759"/>
                    <a:pt x="175053" y="13180"/>
                    <a:pt x="266700" y="25400"/>
                  </a:cubicBezTo>
                  <a:cubicBezTo>
                    <a:pt x="292224" y="28803"/>
                    <a:pt x="317918" y="31855"/>
                    <a:pt x="342900" y="38100"/>
                  </a:cubicBezTo>
                  <a:cubicBezTo>
                    <a:pt x="368875" y="44594"/>
                    <a:pt x="393700" y="55033"/>
                    <a:pt x="419100" y="63500"/>
                  </a:cubicBezTo>
                  <a:cubicBezTo>
                    <a:pt x="431800" y="67733"/>
                    <a:pt x="444213" y="72953"/>
                    <a:pt x="457200" y="76200"/>
                  </a:cubicBezTo>
                  <a:cubicBezTo>
                    <a:pt x="474133" y="80433"/>
                    <a:pt x="491282" y="83884"/>
                    <a:pt x="508000" y="88900"/>
                  </a:cubicBezTo>
                  <a:cubicBezTo>
                    <a:pt x="533645" y="96593"/>
                    <a:pt x="558800" y="105833"/>
                    <a:pt x="584200" y="114300"/>
                  </a:cubicBezTo>
                  <a:cubicBezTo>
                    <a:pt x="596900" y="118533"/>
                    <a:pt x="611161" y="119574"/>
                    <a:pt x="622300" y="127000"/>
                  </a:cubicBezTo>
                  <a:cubicBezTo>
                    <a:pt x="635000" y="135467"/>
                    <a:pt x="646452" y="146201"/>
                    <a:pt x="660400" y="152400"/>
                  </a:cubicBezTo>
                  <a:cubicBezTo>
                    <a:pt x="684866" y="163274"/>
                    <a:pt x="714323" y="162948"/>
                    <a:pt x="736600" y="177800"/>
                  </a:cubicBezTo>
                  <a:lnTo>
                    <a:pt x="774700" y="203200"/>
                  </a:ln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フリーフォーム 15"/>
            <p:cNvSpPr/>
            <p:nvPr/>
          </p:nvSpPr>
          <p:spPr>
            <a:xfrm>
              <a:off x="5975541" y="5037679"/>
              <a:ext cx="708424" cy="150374"/>
            </a:xfrm>
            <a:custGeom>
              <a:avLst/>
              <a:gdLst>
                <a:gd name="connsiteX0" fmla="*/ 0 w 774700"/>
                <a:gd name="connsiteY0" fmla="*/ 0 h 203200"/>
                <a:gd name="connsiteX1" fmla="*/ 266700 w 774700"/>
                <a:gd name="connsiteY1" fmla="*/ 25400 h 203200"/>
                <a:gd name="connsiteX2" fmla="*/ 342900 w 774700"/>
                <a:gd name="connsiteY2" fmla="*/ 38100 h 203200"/>
                <a:gd name="connsiteX3" fmla="*/ 419100 w 774700"/>
                <a:gd name="connsiteY3" fmla="*/ 63500 h 203200"/>
                <a:gd name="connsiteX4" fmla="*/ 457200 w 774700"/>
                <a:gd name="connsiteY4" fmla="*/ 76200 h 203200"/>
                <a:gd name="connsiteX5" fmla="*/ 508000 w 774700"/>
                <a:gd name="connsiteY5" fmla="*/ 88900 h 203200"/>
                <a:gd name="connsiteX6" fmla="*/ 584200 w 774700"/>
                <a:gd name="connsiteY6" fmla="*/ 114300 h 203200"/>
                <a:gd name="connsiteX7" fmla="*/ 622300 w 774700"/>
                <a:gd name="connsiteY7" fmla="*/ 127000 h 203200"/>
                <a:gd name="connsiteX8" fmla="*/ 660400 w 774700"/>
                <a:gd name="connsiteY8" fmla="*/ 152400 h 203200"/>
                <a:gd name="connsiteX9" fmla="*/ 736600 w 774700"/>
                <a:gd name="connsiteY9" fmla="*/ 177800 h 203200"/>
                <a:gd name="connsiteX10" fmla="*/ 774700 w 774700"/>
                <a:gd name="connsiteY10" fmla="*/ 20320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700" h="203200">
                  <a:moveTo>
                    <a:pt x="0" y="0"/>
                  </a:moveTo>
                  <a:cubicBezTo>
                    <a:pt x="93107" y="7759"/>
                    <a:pt x="175053" y="13180"/>
                    <a:pt x="266700" y="25400"/>
                  </a:cubicBezTo>
                  <a:cubicBezTo>
                    <a:pt x="292224" y="28803"/>
                    <a:pt x="317918" y="31855"/>
                    <a:pt x="342900" y="38100"/>
                  </a:cubicBezTo>
                  <a:cubicBezTo>
                    <a:pt x="368875" y="44594"/>
                    <a:pt x="393700" y="55033"/>
                    <a:pt x="419100" y="63500"/>
                  </a:cubicBezTo>
                  <a:cubicBezTo>
                    <a:pt x="431800" y="67733"/>
                    <a:pt x="444213" y="72953"/>
                    <a:pt x="457200" y="76200"/>
                  </a:cubicBezTo>
                  <a:cubicBezTo>
                    <a:pt x="474133" y="80433"/>
                    <a:pt x="491282" y="83884"/>
                    <a:pt x="508000" y="88900"/>
                  </a:cubicBezTo>
                  <a:cubicBezTo>
                    <a:pt x="533645" y="96593"/>
                    <a:pt x="558800" y="105833"/>
                    <a:pt x="584200" y="114300"/>
                  </a:cubicBezTo>
                  <a:cubicBezTo>
                    <a:pt x="596900" y="118533"/>
                    <a:pt x="611161" y="119574"/>
                    <a:pt x="622300" y="127000"/>
                  </a:cubicBezTo>
                  <a:cubicBezTo>
                    <a:pt x="635000" y="135467"/>
                    <a:pt x="646452" y="146201"/>
                    <a:pt x="660400" y="152400"/>
                  </a:cubicBezTo>
                  <a:cubicBezTo>
                    <a:pt x="684866" y="163274"/>
                    <a:pt x="714323" y="162948"/>
                    <a:pt x="736600" y="177800"/>
                  </a:cubicBezTo>
                  <a:lnTo>
                    <a:pt x="774700" y="203200"/>
                  </a:ln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フリーフォーム 16"/>
            <p:cNvSpPr/>
            <p:nvPr/>
          </p:nvSpPr>
          <p:spPr>
            <a:xfrm>
              <a:off x="7332318" y="5498787"/>
              <a:ext cx="708424" cy="150374"/>
            </a:xfrm>
            <a:custGeom>
              <a:avLst/>
              <a:gdLst>
                <a:gd name="connsiteX0" fmla="*/ 0 w 774700"/>
                <a:gd name="connsiteY0" fmla="*/ 0 h 203200"/>
                <a:gd name="connsiteX1" fmla="*/ 266700 w 774700"/>
                <a:gd name="connsiteY1" fmla="*/ 25400 h 203200"/>
                <a:gd name="connsiteX2" fmla="*/ 342900 w 774700"/>
                <a:gd name="connsiteY2" fmla="*/ 38100 h 203200"/>
                <a:gd name="connsiteX3" fmla="*/ 419100 w 774700"/>
                <a:gd name="connsiteY3" fmla="*/ 63500 h 203200"/>
                <a:gd name="connsiteX4" fmla="*/ 457200 w 774700"/>
                <a:gd name="connsiteY4" fmla="*/ 76200 h 203200"/>
                <a:gd name="connsiteX5" fmla="*/ 508000 w 774700"/>
                <a:gd name="connsiteY5" fmla="*/ 88900 h 203200"/>
                <a:gd name="connsiteX6" fmla="*/ 584200 w 774700"/>
                <a:gd name="connsiteY6" fmla="*/ 114300 h 203200"/>
                <a:gd name="connsiteX7" fmla="*/ 622300 w 774700"/>
                <a:gd name="connsiteY7" fmla="*/ 127000 h 203200"/>
                <a:gd name="connsiteX8" fmla="*/ 660400 w 774700"/>
                <a:gd name="connsiteY8" fmla="*/ 152400 h 203200"/>
                <a:gd name="connsiteX9" fmla="*/ 736600 w 774700"/>
                <a:gd name="connsiteY9" fmla="*/ 177800 h 203200"/>
                <a:gd name="connsiteX10" fmla="*/ 774700 w 774700"/>
                <a:gd name="connsiteY10" fmla="*/ 20320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700" h="203200">
                  <a:moveTo>
                    <a:pt x="0" y="0"/>
                  </a:moveTo>
                  <a:cubicBezTo>
                    <a:pt x="93107" y="7759"/>
                    <a:pt x="175053" y="13180"/>
                    <a:pt x="266700" y="25400"/>
                  </a:cubicBezTo>
                  <a:cubicBezTo>
                    <a:pt x="292224" y="28803"/>
                    <a:pt x="317918" y="31855"/>
                    <a:pt x="342900" y="38100"/>
                  </a:cubicBezTo>
                  <a:cubicBezTo>
                    <a:pt x="368875" y="44594"/>
                    <a:pt x="393700" y="55033"/>
                    <a:pt x="419100" y="63500"/>
                  </a:cubicBezTo>
                  <a:cubicBezTo>
                    <a:pt x="431800" y="67733"/>
                    <a:pt x="444213" y="72953"/>
                    <a:pt x="457200" y="76200"/>
                  </a:cubicBezTo>
                  <a:cubicBezTo>
                    <a:pt x="474133" y="80433"/>
                    <a:pt x="491282" y="83884"/>
                    <a:pt x="508000" y="88900"/>
                  </a:cubicBezTo>
                  <a:cubicBezTo>
                    <a:pt x="533645" y="96593"/>
                    <a:pt x="558800" y="105833"/>
                    <a:pt x="584200" y="114300"/>
                  </a:cubicBezTo>
                  <a:cubicBezTo>
                    <a:pt x="596900" y="118533"/>
                    <a:pt x="611161" y="119574"/>
                    <a:pt x="622300" y="127000"/>
                  </a:cubicBezTo>
                  <a:cubicBezTo>
                    <a:pt x="635000" y="135467"/>
                    <a:pt x="646452" y="146201"/>
                    <a:pt x="660400" y="152400"/>
                  </a:cubicBezTo>
                  <a:cubicBezTo>
                    <a:pt x="684866" y="163274"/>
                    <a:pt x="714323" y="162948"/>
                    <a:pt x="736600" y="177800"/>
                  </a:cubicBezTo>
                  <a:lnTo>
                    <a:pt x="774700" y="203200"/>
                  </a:ln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フリーフォーム 17"/>
            <p:cNvSpPr/>
            <p:nvPr/>
          </p:nvSpPr>
          <p:spPr>
            <a:xfrm>
              <a:off x="7298266" y="5663151"/>
              <a:ext cx="708424" cy="150374"/>
            </a:xfrm>
            <a:custGeom>
              <a:avLst/>
              <a:gdLst>
                <a:gd name="connsiteX0" fmla="*/ 0 w 774700"/>
                <a:gd name="connsiteY0" fmla="*/ 0 h 203200"/>
                <a:gd name="connsiteX1" fmla="*/ 266700 w 774700"/>
                <a:gd name="connsiteY1" fmla="*/ 25400 h 203200"/>
                <a:gd name="connsiteX2" fmla="*/ 342900 w 774700"/>
                <a:gd name="connsiteY2" fmla="*/ 38100 h 203200"/>
                <a:gd name="connsiteX3" fmla="*/ 419100 w 774700"/>
                <a:gd name="connsiteY3" fmla="*/ 63500 h 203200"/>
                <a:gd name="connsiteX4" fmla="*/ 457200 w 774700"/>
                <a:gd name="connsiteY4" fmla="*/ 76200 h 203200"/>
                <a:gd name="connsiteX5" fmla="*/ 508000 w 774700"/>
                <a:gd name="connsiteY5" fmla="*/ 88900 h 203200"/>
                <a:gd name="connsiteX6" fmla="*/ 584200 w 774700"/>
                <a:gd name="connsiteY6" fmla="*/ 114300 h 203200"/>
                <a:gd name="connsiteX7" fmla="*/ 622300 w 774700"/>
                <a:gd name="connsiteY7" fmla="*/ 127000 h 203200"/>
                <a:gd name="connsiteX8" fmla="*/ 660400 w 774700"/>
                <a:gd name="connsiteY8" fmla="*/ 152400 h 203200"/>
                <a:gd name="connsiteX9" fmla="*/ 736600 w 774700"/>
                <a:gd name="connsiteY9" fmla="*/ 177800 h 203200"/>
                <a:gd name="connsiteX10" fmla="*/ 774700 w 774700"/>
                <a:gd name="connsiteY10" fmla="*/ 20320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700" h="203200">
                  <a:moveTo>
                    <a:pt x="0" y="0"/>
                  </a:moveTo>
                  <a:cubicBezTo>
                    <a:pt x="93107" y="7759"/>
                    <a:pt x="175053" y="13180"/>
                    <a:pt x="266700" y="25400"/>
                  </a:cubicBezTo>
                  <a:cubicBezTo>
                    <a:pt x="292224" y="28803"/>
                    <a:pt x="317918" y="31855"/>
                    <a:pt x="342900" y="38100"/>
                  </a:cubicBezTo>
                  <a:cubicBezTo>
                    <a:pt x="368875" y="44594"/>
                    <a:pt x="393700" y="55033"/>
                    <a:pt x="419100" y="63500"/>
                  </a:cubicBezTo>
                  <a:cubicBezTo>
                    <a:pt x="431800" y="67733"/>
                    <a:pt x="444213" y="72953"/>
                    <a:pt x="457200" y="76200"/>
                  </a:cubicBezTo>
                  <a:cubicBezTo>
                    <a:pt x="474133" y="80433"/>
                    <a:pt x="491282" y="83884"/>
                    <a:pt x="508000" y="88900"/>
                  </a:cubicBezTo>
                  <a:cubicBezTo>
                    <a:pt x="533645" y="96593"/>
                    <a:pt x="558800" y="105833"/>
                    <a:pt x="584200" y="114300"/>
                  </a:cubicBezTo>
                  <a:cubicBezTo>
                    <a:pt x="596900" y="118533"/>
                    <a:pt x="611161" y="119574"/>
                    <a:pt x="622300" y="127000"/>
                  </a:cubicBezTo>
                  <a:cubicBezTo>
                    <a:pt x="635000" y="135467"/>
                    <a:pt x="646452" y="146201"/>
                    <a:pt x="660400" y="152400"/>
                  </a:cubicBezTo>
                  <a:cubicBezTo>
                    <a:pt x="684866" y="163274"/>
                    <a:pt x="714323" y="162948"/>
                    <a:pt x="736600" y="177800"/>
                  </a:cubicBezTo>
                  <a:lnTo>
                    <a:pt x="774700" y="203200"/>
                  </a:ln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617042">
              <a:off x="5545610" y="4204626"/>
              <a:ext cx="2745972" cy="2745972"/>
            </a:xfrm>
            <a:prstGeom prst="rect">
              <a:avLst/>
            </a:prstGeom>
          </p:spPr>
        </p:pic>
      </p:grpSp>
      <p:sp>
        <p:nvSpPr>
          <p:cNvPr id="22" name="正方形/長方形 21"/>
          <p:cNvSpPr/>
          <p:nvPr/>
        </p:nvSpPr>
        <p:spPr>
          <a:xfrm>
            <a:off x="4790082" y="4326862"/>
            <a:ext cx="2608958" cy="740789"/>
          </a:xfrm>
          <a:prstGeom prst="rect">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spc="225" dirty="0">
                <a:solidFill>
                  <a:schemeClr val="bg2">
                    <a:lumMod val="10000"/>
                  </a:schemeClr>
                </a:solidFill>
              </a:rPr>
              <a:t>絵＋自然言語</a:t>
            </a:r>
          </a:p>
        </p:txBody>
      </p:sp>
      <p:sp>
        <p:nvSpPr>
          <p:cNvPr id="21" name="テキスト ボックス 20"/>
          <p:cNvSpPr txBox="1"/>
          <p:nvPr/>
        </p:nvSpPr>
        <p:spPr>
          <a:xfrm>
            <a:off x="5575935" y="4006377"/>
            <a:ext cx="964162" cy="553998"/>
          </a:xfrm>
          <a:prstGeom prst="rect">
            <a:avLst/>
          </a:prstGeom>
          <a:solidFill>
            <a:schemeClr val="bg1"/>
          </a:solidFill>
        </p:spPr>
        <p:txBody>
          <a:bodyPr wrap="square" rtlCol="0">
            <a:spAutoFit/>
          </a:bodyPr>
          <a:lstStyle/>
          <a:p>
            <a:r>
              <a:rPr lang="ja-JP" altLang="en-US" sz="3000" b="1" dirty="0"/>
              <a:t>絵本</a:t>
            </a:r>
          </a:p>
        </p:txBody>
      </p:sp>
      <p:sp>
        <p:nvSpPr>
          <p:cNvPr id="23" name="角丸四角形吹き出し 22"/>
          <p:cNvSpPr/>
          <p:nvPr/>
        </p:nvSpPr>
        <p:spPr>
          <a:xfrm>
            <a:off x="2441257" y="4418705"/>
            <a:ext cx="2432744" cy="824402"/>
          </a:xfrm>
          <a:prstGeom prst="wedgeRoundRectCallout">
            <a:avLst>
              <a:gd name="adj1" fmla="val 61362"/>
              <a:gd name="adj2" fmla="val -23661"/>
              <a:gd name="adj3" fmla="val 16667"/>
            </a:avLst>
          </a:prstGeom>
          <a:solidFill>
            <a:schemeClr val="accent2">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2">
                    <a:lumMod val="10000"/>
                  </a:schemeClr>
                </a:solidFill>
              </a:rPr>
              <a:t>画像認識</a:t>
            </a:r>
            <a:endParaRPr lang="en-US" altLang="ja-JP" b="1" dirty="0">
              <a:solidFill>
                <a:schemeClr val="bg2">
                  <a:lumMod val="10000"/>
                </a:schemeClr>
              </a:solidFill>
            </a:endParaRPr>
          </a:p>
          <a:p>
            <a:pPr algn="ctr"/>
            <a:r>
              <a:rPr lang="ja-JP" altLang="en-US" sz="1500" dirty="0">
                <a:solidFill>
                  <a:schemeClr val="bg2">
                    <a:lumMod val="10000"/>
                  </a:schemeClr>
                </a:solidFill>
              </a:rPr>
              <a:t>深層畳み込みニューラルネットワーク（</a:t>
            </a:r>
            <a:r>
              <a:rPr lang="en-US" altLang="ja-JP" sz="1500" dirty="0">
                <a:solidFill>
                  <a:schemeClr val="bg2">
                    <a:lumMod val="10000"/>
                  </a:schemeClr>
                </a:solidFill>
              </a:rPr>
              <a:t>DCNN</a:t>
            </a:r>
            <a:r>
              <a:rPr lang="ja-JP" altLang="en-US" sz="1500" dirty="0">
                <a:solidFill>
                  <a:schemeClr val="bg2">
                    <a:lumMod val="10000"/>
                  </a:schemeClr>
                </a:solidFill>
              </a:rPr>
              <a:t>）</a:t>
            </a:r>
            <a:endParaRPr lang="en-US" altLang="ja-JP" sz="1500" dirty="0">
              <a:solidFill>
                <a:schemeClr val="bg2">
                  <a:lumMod val="10000"/>
                </a:schemeClr>
              </a:solidFill>
            </a:endParaRPr>
          </a:p>
        </p:txBody>
      </p:sp>
      <p:sp>
        <p:nvSpPr>
          <p:cNvPr id="24" name="角丸四角形吹き出し 23"/>
          <p:cNvSpPr/>
          <p:nvPr/>
        </p:nvSpPr>
        <p:spPr>
          <a:xfrm>
            <a:off x="5099987" y="3235944"/>
            <a:ext cx="2044251" cy="721745"/>
          </a:xfrm>
          <a:prstGeom prst="wedgeRoundRectCallout">
            <a:avLst>
              <a:gd name="adj1" fmla="val 79"/>
              <a:gd name="adj2" fmla="val 107385"/>
              <a:gd name="adj3" fmla="val 16667"/>
            </a:avLst>
          </a:prstGeom>
          <a:solidFill>
            <a:schemeClr val="accent2">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2">
                    <a:lumMod val="10000"/>
                  </a:schemeClr>
                </a:solidFill>
              </a:rPr>
              <a:t>分散表現</a:t>
            </a:r>
            <a:endParaRPr lang="en-US" altLang="ja-JP" b="1" dirty="0">
              <a:solidFill>
                <a:schemeClr val="bg2">
                  <a:lumMod val="10000"/>
                </a:schemeClr>
              </a:solidFill>
            </a:endParaRPr>
          </a:p>
          <a:p>
            <a:pPr algn="ctr"/>
            <a:r>
              <a:rPr lang="en-US" altLang="ja-JP" sz="1500" dirty="0">
                <a:solidFill>
                  <a:schemeClr val="bg2">
                    <a:lumMod val="10000"/>
                  </a:schemeClr>
                </a:solidFill>
              </a:rPr>
              <a:t>Doc2Vec</a:t>
            </a:r>
          </a:p>
        </p:txBody>
      </p:sp>
    </p:spTree>
    <p:extLst>
      <p:ext uri="{BB962C8B-B14F-4D97-AF65-F5344CB8AC3E}">
        <p14:creationId xmlns:p14="http://schemas.microsoft.com/office/powerpoint/2010/main" val="10292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1" grpId="0" animBg="1"/>
      <p:bldP spid="23" grpId="0" animBg="1"/>
      <p:bldP spid="24" grpId="0" animBg="1"/>
    </p:bld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224</a:t>
            </a:fld>
            <a:endParaRPr kumimoji="1" lang="ja-JP" altLang="en-US" dirty="0"/>
          </a:p>
        </p:txBody>
      </p:sp>
      <p:pic>
        <p:nvPicPr>
          <p:cNvPr id="200709" name="Picture 5" descr="C:\Users\ha1f1\Documents\2019後期-20191211T124818Z-001\2019後期\2019後期研究発表会\pic\froggradcam.png"/>
          <p:cNvPicPr>
            <a:picLocks noChangeAspect="1" noChangeArrowheads="1"/>
          </p:cNvPicPr>
          <p:nvPr/>
        </p:nvPicPr>
        <p:blipFill>
          <a:blip r:embed="rId3" cstate="print"/>
          <a:srcRect b="6820"/>
          <a:stretch>
            <a:fillRect/>
          </a:stretch>
        </p:blipFill>
        <p:spPr bwMode="auto">
          <a:xfrm>
            <a:off x="3028578" y="2157722"/>
            <a:ext cx="4301728" cy="2862318"/>
          </a:xfrm>
          <a:prstGeom prst="rect">
            <a:avLst/>
          </a:prstGeom>
          <a:noFill/>
        </p:spPr>
      </p:pic>
      <p:graphicFrame>
        <p:nvGraphicFramePr>
          <p:cNvPr id="6" name="表 5"/>
          <p:cNvGraphicFramePr>
            <a:graphicFrameLocks noGrp="1"/>
          </p:cNvGraphicFramePr>
          <p:nvPr/>
        </p:nvGraphicFramePr>
        <p:xfrm>
          <a:off x="1601670" y="5040887"/>
          <a:ext cx="5719110" cy="777240"/>
        </p:xfrm>
        <a:graphic>
          <a:graphicData uri="http://schemas.openxmlformats.org/drawingml/2006/table">
            <a:tbl>
              <a:tblPr firstRow="1" bandRow="1">
                <a:tableStyleId>{BC89EF96-8CEA-46FF-86C4-4CE0E7609802}</a:tableStyleId>
              </a:tblPr>
              <a:tblGrid>
                <a:gridCol w="1429778">
                  <a:extLst>
                    <a:ext uri="{9D8B030D-6E8A-4147-A177-3AD203B41FA5}">
                      <a16:colId xmlns:a16="http://schemas.microsoft.com/office/drawing/2014/main" val="253020170"/>
                    </a:ext>
                  </a:extLst>
                </a:gridCol>
                <a:gridCol w="1429778">
                  <a:extLst>
                    <a:ext uri="{9D8B030D-6E8A-4147-A177-3AD203B41FA5}">
                      <a16:colId xmlns:a16="http://schemas.microsoft.com/office/drawing/2014/main" val="658824779"/>
                    </a:ext>
                  </a:extLst>
                </a:gridCol>
                <a:gridCol w="1429778">
                  <a:extLst>
                    <a:ext uri="{9D8B030D-6E8A-4147-A177-3AD203B41FA5}">
                      <a16:colId xmlns:a16="http://schemas.microsoft.com/office/drawing/2014/main" val="1217851415"/>
                    </a:ext>
                  </a:extLst>
                </a:gridCol>
                <a:gridCol w="1429778">
                  <a:extLst>
                    <a:ext uri="{9D8B030D-6E8A-4147-A177-3AD203B41FA5}">
                      <a16:colId xmlns:a16="http://schemas.microsoft.com/office/drawing/2014/main" val="3775220976"/>
                    </a:ext>
                  </a:extLst>
                </a:gridCol>
              </a:tblGrid>
              <a:tr h="388620">
                <a:tc>
                  <a:txBody>
                    <a:bodyPr/>
                    <a:lstStyle/>
                    <a:p>
                      <a:pPr algn="ctr"/>
                      <a:r>
                        <a:rPr kumimoji="1" lang="ja-JP" altLang="en-US" sz="2100" b="0" dirty="0"/>
                        <a:t>蛙らしさ</a:t>
                      </a:r>
                    </a:p>
                  </a:txBody>
                  <a:tcPr marL="68580" marR="68580" marT="34290" marB="34290"/>
                </a:tc>
                <a:tc>
                  <a:txBody>
                    <a:bodyPr/>
                    <a:lstStyle/>
                    <a:p>
                      <a:pPr algn="ctr"/>
                      <a:r>
                        <a:rPr kumimoji="1" lang="en-US" altLang="ja-JP" sz="2100" b="0" dirty="0"/>
                        <a:t>1.00</a:t>
                      </a:r>
                      <a:endParaRPr kumimoji="1" lang="ja-JP" altLang="en-US" sz="2100" b="0" dirty="0"/>
                    </a:p>
                  </a:txBody>
                  <a:tcPr marL="68580" marR="68580" marT="34290" marB="34290"/>
                </a:tc>
                <a:tc>
                  <a:txBody>
                    <a:bodyPr/>
                    <a:lstStyle/>
                    <a:p>
                      <a:pPr algn="ctr"/>
                      <a:r>
                        <a:rPr kumimoji="1" lang="en-US" altLang="ja-JP" sz="2100" b="0" dirty="0"/>
                        <a:t>1.00</a:t>
                      </a:r>
                      <a:endParaRPr kumimoji="1" lang="ja-JP" altLang="en-US" sz="2100" b="0" dirty="0"/>
                    </a:p>
                  </a:txBody>
                  <a:tcPr marL="68580" marR="68580" marT="34290" marB="34290"/>
                </a:tc>
                <a:tc>
                  <a:txBody>
                    <a:bodyPr/>
                    <a:lstStyle/>
                    <a:p>
                      <a:pPr algn="ctr"/>
                      <a:r>
                        <a:rPr kumimoji="1" lang="en-US" altLang="ja-JP" sz="2100" b="0" dirty="0"/>
                        <a:t>1.00</a:t>
                      </a:r>
                      <a:endParaRPr kumimoji="1" lang="ja-JP" altLang="en-US" sz="2100" b="0" dirty="0"/>
                    </a:p>
                  </a:txBody>
                  <a:tcPr marL="68580" marR="68580" marT="34290" marB="34290"/>
                </a:tc>
                <a:extLst>
                  <a:ext uri="{0D108BD9-81ED-4DB2-BD59-A6C34878D82A}">
                    <a16:rowId xmlns:a16="http://schemas.microsoft.com/office/drawing/2014/main" val="3378829876"/>
                  </a:ext>
                </a:extLst>
              </a:tr>
              <a:tr h="388620">
                <a:tc>
                  <a:txBody>
                    <a:bodyPr/>
                    <a:lstStyle/>
                    <a:p>
                      <a:pPr algn="ctr"/>
                      <a:r>
                        <a:rPr kumimoji="1" lang="ja-JP" altLang="en-US" sz="2100" b="0" dirty="0"/>
                        <a:t>馬らしさ</a:t>
                      </a:r>
                    </a:p>
                  </a:txBody>
                  <a:tcPr marL="68580" marR="68580" marT="34290" marB="34290"/>
                </a:tc>
                <a:tc>
                  <a:txBody>
                    <a:bodyPr/>
                    <a:lstStyle/>
                    <a:p>
                      <a:pPr algn="ctr"/>
                      <a:r>
                        <a:rPr kumimoji="1" lang="en-US" altLang="ja-JP" sz="2100" b="0" dirty="0"/>
                        <a:t>0.00</a:t>
                      </a:r>
                      <a:endParaRPr kumimoji="1" lang="ja-JP" altLang="en-US" sz="2100" b="0" dirty="0"/>
                    </a:p>
                  </a:txBody>
                  <a:tcPr marL="68580" marR="68580" marT="34290" marB="34290"/>
                </a:tc>
                <a:tc>
                  <a:txBody>
                    <a:bodyPr/>
                    <a:lstStyle/>
                    <a:p>
                      <a:pPr algn="ctr"/>
                      <a:r>
                        <a:rPr kumimoji="1" lang="en-US" altLang="ja-JP" sz="2100" b="0" dirty="0"/>
                        <a:t>0.00</a:t>
                      </a:r>
                      <a:endParaRPr kumimoji="1" lang="ja-JP" altLang="en-US" sz="2100" b="0" dirty="0"/>
                    </a:p>
                  </a:txBody>
                  <a:tcPr marL="68580" marR="68580" marT="34290" marB="34290"/>
                </a:tc>
                <a:tc>
                  <a:txBody>
                    <a:bodyPr/>
                    <a:lstStyle/>
                    <a:p>
                      <a:pPr algn="ctr"/>
                      <a:r>
                        <a:rPr kumimoji="1" lang="en-US" altLang="ja-JP" sz="2100" b="0" dirty="0"/>
                        <a:t>0.00</a:t>
                      </a:r>
                      <a:endParaRPr kumimoji="1" lang="ja-JP" altLang="en-US" sz="2100" b="0" dirty="0"/>
                    </a:p>
                  </a:txBody>
                  <a:tcPr marL="68580" marR="68580" marT="34290" marB="34290"/>
                </a:tc>
                <a:extLst>
                  <a:ext uri="{0D108BD9-81ED-4DB2-BD59-A6C34878D82A}">
                    <a16:rowId xmlns:a16="http://schemas.microsoft.com/office/drawing/2014/main" val="436278192"/>
                  </a:ext>
                </a:extLst>
              </a:tr>
            </a:tbl>
          </a:graphicData>
        </a:graphic>
      </p:graphicFrame>
      <p:sp>
        <p:nvSpPr>
          <p:cNvPr id="7" name="正方形/長方形 6"/>
          <p:cNvSpPr/>
          <p:nvPr/>
        </p:nvSpPr>
        <p:spPr>
          <a:xfrm>
            <a:off x="3019053" y="5020039"/>
            <a:ext cx="4301727" cy="407183"/>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8" name="テキスト ボックス 7"/>
          <p:cNvSpPr txBox="1"/>
          <p:nvPr/>
        </p:nvSpPr>
        <p:spPr>
          <a:xfrm>
            <a:off x="2934208" y="3300341"/>
            <a:ext cx="4839786" cy="600164"/>
          </a:xfrm>
          <a:prstGeom prst="rect">
            <a:avLst/>
          </a:prstGeom>
          <a:solidFill>
            <a:schemeClr val="bg1"/>
          </a:solidFill>
          <a:ln w="76200">
            <a:solidFill>
              <a:srgbClr val="FF0000"/>
            </a:solidFill>
          </a:ln>
        </p:spPr>
        <p:txBody>
          <a:bodyPr wrap="none" rtlCol="0">
            <a:spAutoFit/>
          </a:bodyPr>
          <a:lstStyle/>
          <a:p>
            <a:r>
              <a:rPr lang="ja-JP" altLang="en-US" sz="3300" dirty="0"/>
              <a:t>全て蛙として認識に成功</a:t>
            </a:r>
            <a:endParaRPr lang="en-US" altLang="ja-JP" sz="3300" dirty="0"/>
          </a:p>
        </p:txBody>
      </p:sp>
    </p:spTree>
    <p:extLst>
      <p:ext uri="{BB962C8B-B14F-4D97-AF65-F5344CB8AC3E}">
        <p14:creationId xmlns:p14="http://schemas.microsoft.com/office/powerpoint/2010/main" val="394710941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225</a:t>
            </a:fld>
            <a:endParaRPr kumimoji="1" lang="ja-JP" altLang="en-US" dirty="0"/>
          </a:p>
        </p:txBody>
      </p:sp>
      <p:pic>
        <p:nvPicPr>
          <p:cNvPr id="200709" name="Picture 5" descr="C:\Users\ha1f1\Documents\2019後期-20191211T124818Z-001\2019後期\2019後期研究発表会\pic\froggradcam.png"/>
          <p:cNvPicPr>
            <a:picLocks noChangeAspect="1" noChangeArrowheads="1"/>
          </p:cNvPicPr>
          <p:nvPr/>
        </p:nvPicPr>
        <p:blipFill>
          <a:blip r:embed="rId2" cstate="print"/>
          <a:srcRect b="6820"/>
          <a:stretch>
            <a:fillRect/>
          </a:stretch>
        </p:blipFill>
        <p:spPr bwMode="auto">
          <a:xfrm>
            <a:off x="3028578" y="2157722"/>
            <a:ext cx="4301728" cy="2862318"/>
          </a:xfrm>
          <a:prstGeom prst="rect">
            <a:avLst/>
          </a:prstGeom>
          <a:noFill/>
        </p:spPr>
      </p:pic>
      <p:graphicFrame>
        <p:nvGraphicFramePr>
          <p:cNvPr id="6" name="表 5"/>
          <p:cNvGraphicFramePr>
            <a:graphicFrameLocks noGrp="1"/>
          </p:cNvGraphicFramePr>
          <p:nvPr/>
        </p:nvGraphicFramePr>
        <p:xfrm>
          <a:off x="1601670" y="5040887"/>
          <a:ext cx="5719110" cy="777240"/>
        </p:xfrm>
        <a:graphic>
          <a:graphicData uri="http://schemas.openxmlformats.org/drawingml/2006/table">
            <a:tbl>
              <a:tblPr firstRow="1" bandRow="1">
                <a:tableStyleId>{BC89EF96-8CEA-46FF-86C4-4CE0E7609802}</a:tableStyleId>
              </a:tblPr>
              <a:tblGrid>
                <a:gridCol w="1429778">
                  <a:extLst>
                    <a:ext uri="{9D8B030D-6E8A-4147-A177-3AD203B41FA5}">
                      <a16:colId xmlns:a16="http://schemas.microsoft.com/office/drawing/2014/main" val="253020170"/>
                    </a:ext>
                  </a:extLst>
                </a:gridCol>
                <a:gridCol w="1429778">
                  <a:extLst>
                    <a:ext uri="{9D8B030D-6E8A-4147-A177-3AD203B41FA5}">
                      <a16:colId xmlns:a16="http://schemas.microsoft.com/office/drawing/2014/main" val="658824779"/>
                    </a:ext>
                  </a:extLst>
                </a:gridCol>
                <a:gridCol w="1429778">
                  <a:extLst>
                    <a:ext uri="{9D8B030D-6E8A-4147-A177-3AD203B41FA5}">
                      <a16:colId xmlns:a16="http://schemas.microsoft.com/office/drawing/2014/main" val="1217851415"/>
                    </a:ext>
                  </a:extLst>
                </a:gridCol>
                <a:gridCol w="1429778">
                  <a:extLst>
                    <a:ext uri="{9D8B030D-6E8A-4147-A177-3AD203B41FA5}">
                      <a16:colId xmlns:a16="http://schemas.microsoft.com/office/drawing/2014/main" val="3775220976"/>
                    </a:ext>
                  </a:extLst>
                </a:gridCol>
              </a:tblGrid>
              <a:tr h="388620">
                <a:tc>
                  <a:txBody>
                    <a:bodyPr/>
                    <a:lstStyle/>
                    <a:p>
                      <a:pPr algn="ctr"/>
                      <a:r>
                        <a:rPr kumimoji="1" lang="ja-JP" altLang="en-US" sz="2100" b="0" dirty="0"/>
                        <a:t>蛙らしさ</a:t>
                      </a:r>
                    </a:p>
                  </a:txBody>
                  <a:tcPr marL="68580" marR="68580" marT="34290" marB="34290"/>
                </a:tc>
                <a:tc>
                  <a:txBody>
                    <a:bodyPr/>
                    <a:lstStyle/>
                    <a:p>
                      <a:pPr algn="ctr"/>
                      <a:r>
                        <a:rPr kumimoji="1" lang="en-US" altLang="ja-JP" sz="2100" b="0" dirty="0"/>
                        <a:t>1.00</a:t>
                      </a:r>
                      <a:endParaRPr kumimoji="1" lang="ja-JP" altLang="en-US" sz="2100" b="0" dirty="0"/>
                    </a:p>
                  </a:txBody>
                  <a:tcPr marL="68580" marR="68580" marT="34290" marB="34290"/>
                </a:tc>
                <a:tc>
                  <a:txBody>
                    <a:bodyPr/>
                    <a:lstStyle/>
                    <a:p>
                      <a:pPr algn="ctr"/>
                      <a:r>
                        <a:rPr kumimoji="1" lang="en-US" altLang="ja-JP" sz="2100" b="0" dirty="0"/>
                        <a:t>1.00</a:t>
                      </a:r>
                      <a:endParaRPr kumimoji="1" lang="ja-JP" altLang="en-US" sz="2100" b="0" dirty="0"/>
                    </a:p>
                  </a:txBody>
                  <a:tcPr marL="68580" marR="68580" marT="34290" marB="34290"/>
                </a:tc>
                <a:tc>
                  <a:txBody>
                    <a:bodyPr/>
                    <a:lstStyle/>
                    <a:p>
                      <a:pPr algn="ctr"/>
                      <a:r>
                        <a:rPr kumimoji="1" lang="en-US" altLang="ja-JP" sz="2100" b="0" dirty="0"/>
                        <a:t>1.00</a:t>
                      </a:r>
                      <a:endParaRPr kumimoji="1" lang="ja-JP" altLang="en-US" sz="2100" b="0" dirty="0"/>
                    </a:p>
                  </a:txBody>
                  <a:tcPr marL="68580" marR="68580" marT="34290" marB="34290"/>
                </a:tc>
                <a:extLst>
                  <a:ext uri="{0D108BD9-81ED-4DB2-BD59-A6C34878D82A}">
                    <a16:rowId xmlns:a16="http://schemas.microsoft.com/office/drawing/2014/main" val="3378829876"/>
                  </a:ext>
                </a:extLst>
              </a:tr>
              <a:tr h="388620">
                <a:tc>
                  <a:txBody>
                    <a:bodyPr/>
                    <a:lstStyle/>
                    <a:p>
                      <a:pPr algn="ctr"/>
                      <a:r>
                        <a:rPr kumimoji="1" lang="ja-JP" altLang="en-US" sz="2100" b="0" dirty="0"/>
                        <a:t>馬らしさ</a:t>
                      </a:r>
                    </a:p>
                  </a:txBody>
                  <a:tcPr marL="68580" marR="68580" marT="34290" marB="34290"/>
                </a:tc>
                <a:tc>
                  <a:txBody>
                    <a:bodyPr/>
                    <a:lstStyle/>
                    <a:p>
                      <a:pPr algn="ctr"/>
                      <a:r>
                        <a:rPr kumimoji="1" lang="en-US" altLang="ja-JP" sz="2100" b="0" dirty="0"/>
                        <a:t>0.00</a:t>
                      </a:r>
                      <a:endParaRPr kumimoji="1" lang="ja-JP" altLang="en-US" sz="2100" b="0" dirty="0"/>
                    </a:p>
                  </a:txBody>
                  <a:tcPr marL="68580" marR="68580" marT="34290" marB="34290"/>
                </a:tc>
                <a:tc>
                  <a:txBody>
                    <a:bodyPr/>
                    <a:lstStyle/>
                    <a:p>
                      <a:pPr algn="ctr"/>
                      <a:r>
                        <a:rPr kumimoji="1" lang="en-US" altLang="ja-JP" sz="2100" b="0" dirty="0"/>
                        <a:t>0.00</a:t>
                      </a:r>
                      <a:endParaRPr kumimoji="1" lang="ja-JP" altLang="en-US" sz="2100" b="0" dirty="0"/>
                    </a:p>
                  </a:txBody>
                  <a:tcPr marL="68580" marR="68580" marT="34290" marB="34290"/>
                </a:tc>
                <a:tc>
                  <a:txBody>
                    <a:bodyPr/>
                    <a:lstStyle/>
                    <a:p>
                      <a:pPr algn="ctr"/>
                      <a:r>
                        <a:rPr kumimoji="1" lang="en-US" altLang="ja-JP" sz="2100" b="0" dirty="0"/>
                        <a:t>0.00</a:t>
                      </a:r>
                      <a:endParaRPr kumimoji="1" lang="ja-JP" altLang="en-US" sz="2100" b="0" dirty="0"/>
                    </a:p>
                  </a:txBody>
                  <a:tcPr marL="68580" marR="68580" marT="34290" marB="34290"/>
                </a:tc>
                <a:extLst>
                  <a:ext uri="{0D108BD9-81ED-4DB2-BD59-A6C34878D82A}">
                    <a16:rowId xmlns:a16="http://schemas.microsoft.com/office/drawing/2014/main" val="436278192"/>
                  </a:ext>
                </a:extLst>
              </a:tr>
            </a:tbl>
          </a:graphicData>
        </a:graphic>
      </p:graphicFrame>
      <p:sp>
        <p:nvSpPr>
          <p:cNvPr id="3" name="テキスト ボックス 2"/>
          <p:cNvSpPr txBox="1"/>
          <p:nvPr/>
        </p:nvSpPr>
        <p:spPr>
          <a:xfrm>
            <a:off x="2866789" y="3300340"/>
            <a:ext cx="4839786" cy="600164"/>
          </a:xfrm>
          <a:prstGeom prst="rect">
            <a:avLst/>
          </a:prstGeom>
          <a:solidFill>
            <a:schemeClr val="bg1"/>
          </a:solidFill>
          <a:ln w="76200">
            <a:solidFill>
              <a:srgbClr val="FF0000"/>
            </a:solidFill>
          </a:ln>
        </p:spPr>
        <p:txBody>
          <a:bodyPr wrap="none" rtlCol="0">
            <a:spAutoFit/>
          </a:bodyPr>
          <a:lstStyle/>
          <a:p>
            <a:r>
              <a:rPr lang="ja-JP" altLang="en-US" sz="3300" dirty="0"/>
              <a:t>水面との境界線に注視点</a:t>
            </a:r>
          </a:p>
        </p:txBody>
      </p:sp>
    </p:spTree>
    <p:extLst>
      <p:ext uri="{BB962C8B-B14F-4D97-AF65-F5344CB8AC3E}">
        <p14:creationId xmlns:p14="http://schemas.microsoft.com/office/powerpoint/2010/main" val="7290143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226</a:t>
            </a:fld>
            <a:endParaRPr kumimoji="1" lang="ja-JP" altLang="en-US" dirty="0"/>
          </a:p>
        </p:txBody>
      </p:sp>
      <p:pic>
        <p:nvPicPr>
          <p:cNvPr id="200708" name="Picture 4" descr="C:\Users\ha1f1\Documents\2019後期-20191211T124818Z-001\2019後期\2019後期研究発表会\pic\horsegradcam.jpg"/>
          <p:cNvPicPr>
            <a:picLocks noChangeAspect="1" noChangeArrowheads="1"/>
          </p:cNvPicPr>
          <p:nvPr/>
        </p:nvPicPr>
        <p:blipFill>
          <a:blip r:embed="rId2" cstate="print"/>
          <a:srcRect b="6820"/>
          <a:stretch>
            <a:fillRect/>
          </a:stretch>
        </p:blipFill>
        <p:spPr bwMode="auto">
          <a:xfrm>
            <a:off x="3004243" y="2165621"/>
            <a:ext cx="4300538" cy="2862318"/>
          </a:xfrm>
          <a:prstGeom prst="rect">
            <a:avLst/>
          </a:prstGeom>
          <a:noFill/>
        </p:spPr>
      </p:pic>
      <p:graphicFrame>
        <p:nvGraphicFramePr>
          <p:cNvPr id="6" name="表 5"/>
          <p:cNvGraphicFramePr>
            <a:graphicFrameLocks noGrp="1"/>
          </p:cNvGraphicFramePr>
          <p:nvPr/>
        </p:nvGraphicFramePr>
        <p:xfrm>
          <a:off x="1601670" y="5040887"/>
          <a:ext cx="5719110" cy="777240"/>
        </p:xfrm>
        <a:graphic>
          <a:graphicData uri="http://schemas.openxmlformats.org/drawingml/2006/table">
            <a:tbl>
              <a:tblPr firstRow="1" bandRow="1">
                <a:tableStyleId>{BC89EF96-8CEA-46FF-86C4-4CE0E7609802}</a:tableStyleId>
              </a:tblPr>
              <a:tblGrid>
                <a:gridCol w="1429778">
                  <a:extLst>
                    <a:ext uri="{9D8B030D-6E8A-4147-A177-3AD203B41FA5}">
                      <a16:colId xmlns:a16="http://schemas.microsoft.com/office/drawing/2014/main" val="253020170"/>
                    </a:ext>
                  </a:extLst>
                </a:gridCol>
                <a:gridCol w="1429778">
                  <a:extLst>
                    <a:ext uri="{9D8B030D-6E8A-4147-A177-3AD203B41FA5}">
                      <a16:colId xmlns:a16="http://schemas.microsoft.com/office/drawing/2014/main" val="658824779"/>
                    </a:ext>
                  </a:extLst>
                </a:gridCol>
                <a:gridCol w="1429778">
                  <a:extLst>
                    <a:ext uri="{9D8B030D-6E8A-4147-A177-3AD203B41FA5}">
                      <a16:colId xmlns:a16="http://schemas.microsoft.com/office/drawing/2014/main" val="1217851415"/>
                    </a:ext>
                  </a:extLst>
                </a:gridCol>
                <a:gridCol w="1429778">
                  <a:extLst>
                    <a:ext uri="{9D8B030D-6E8A-4147-A177-3AD203B41FA5}">
                      <a16:colId xmlns:a16="http://schemas.microsoft.com/office/drawing/2014/main" val="3775220976"/>
                    </a:ext>
                  </a:extLst>
                </a:gridCol>
              </a:tblGrid>
              <a:tr h="388620">
                <a:tc>
                  <a:txBody>
                    <a:bodyPr/>
                    <a:lstStyle/>
                    <a:p>
                      <a:pPr algn="ctr"/>
                      <a:r>
                        <a:rPr kumimoji="1" lang="ja-JP" altLang="en-US" sz="2100" b="0" dirty="0"/>
                        <a:t>蛙らしさ</a:t>
                      </a:r>
                    </a:p>
                  </a:txBody>
                  <a:tcPr marL="68580" marR="68580" marT="34290" marB="34290"/>
                </a:tc>
                <a:tc>
                  <a:txBody>
                    <a:bodyPr/>
                    <a:lstStyle/>
                    <a:p>
                      <a:pPr algn="ctr"/>
                      <a:r>
                        <a:rPr kumimoji="1" lang="en-US" altLang="ja-JP" sz="2100" b="0" dirty="0"/>
                        <a:t>0.00</a:t>
                      </a:r>
                      <a:endParaRPr kumimoji="1" lang="ja-JP" altLang="en-US" sz="2100" b="0" dirty="0"/>
                    </a:p>
                  </a:txBody>
                  <a:tcPr marL="68580" marR="68580" marT="34290" marB="34290"/>
                </a:tc>
                <a:tc>
                  <a:txBody>
                    <a:bodyPr/>
                    <a:lstStyle/>
                    <a:p>
                      <a:pPr algn="ctr"/>
                      <a:r>
                        <a:rPr kumimoji="1" lang="en-US" altLang="ja-JP" sz="2100" b="0" dirty="0"/>
                        <a:t>0.00</a:t>
                      </a:r>
                      <a:endParaRPr kumimoji="1" lang="ja-JP" altLang="en-US" sz="2100" b="0" dirty="0"/>
                    </a:p>
                  </a:txBody>
                  <a:tcPr marL="68580" marR="68580" marT="34290" marB="34290"/>
                </a:tc>
                <a:tc>
                  <a:txBody>
                    <a:bodyPr/>
                    <a:lstStyle/>
                    <a:p>
                      <a:pPr algn="ctr"/>
                      <a:r>
                        <a:rPr kumimoji="1" lang="en-US" altLang="ja-JP" sz="2100" b="0" dirty="0"/>
                        <a:t>0.06</a:t>
                      </a:r>
                      <a:endParaRPr kumimoji="1" lang="ja-JP" altLang="en-US" sz="2100" b="0" dirty="0"/>
                    </a:p>
                  </a:txBody>
                  <a:tcPr marL="68580" marR="68580" marT="34290" marB="34290"/>
                </a:tc>
                <a:extLst>
                  <a:ext uri="{0D108BD9-81ED-4DB2-BD59-A6C34878D82A}">
                    <a16:rowId xmlns:a16="http://schemas.microsoft.com/office/drawing/2014/main" val="3378829876"/>
                  </a:ext>
                </a:extLst>
              </a:tr>
              <a:tr h="388620">
                <a:tc>
                  <a:txBody>
                    <a:bodyPr/>
                    <a:lstStyle/>
                    <a:p>
                      <a:pPr algn="ctr"/>
                      <a:r>
                        <a:rPr kumimoji="1" lang="ja-JP" altLang="en-US" sz="2100" b="0" dirty="0"/>
                        <a:t>馬らしさ</a:t>
                      </a:r>
                    </a:p>
                  </a:txBody>
                  <a:tcPr marL="68580" marR="68580" marT="34290" marB="34290"/>
                </a:tc>
                <a:tc>
                  <a:txBody>
                    <a:bodyPr/>
                    <a:lstStyle/>
                    <a:p>
                      <a:pPr algn="ctr"/>
                      <a:r>
                        <a:rPr kumimoji="1" lang="en-US" altLang="ja-JP" sz="2100" b="0" dirty="0"/>
                        <a:t>1.00</a:t>
                      </a:r>
                      <a:endParaRPr kumimoji="1" lang="ja-JP" altLang="en-US" sz="2100" b="0" dirty="0"/>
                    </a:p>
                  </a:txBody>
                  <a:tcPr marL="68580" marR="68580" marT="34290" marB="34290"/>
                </a:tc>
                <a:tc>
                  <a:txBody>
                    <a:bodyPr/>
                    <a:lstStyle/>
                    <a:p>
                      <a:pPr algn="ctr"/>
                      <a:r>
                        <a:rPr kumimoji="1" lang="en-US" altLang="ja-JP" sz="2100" b="0" dirty="0"/>
                        <a:t>1.00</a:t>
                      </a:r>
                      <a:endParaRPr kumimoji="1" lang="ja-JP" altLang="en-US" sz="2100" b="0" dirty="0"/>
                    </a:p>
                  </a:txBody>
                  <a:tcPr marL="68580" marR="68580" marT="34290" marB="34290"/>
                </a:tc>
                <a:tc>
                  <a:txBody>
                    <a:bodyPr/>
                    <a:lstStyle/>
                    <a:p>
                      <a:pPr algn="ctr"/>
                      <a:r>
                        <a:rPr kumimoji="1" lang="en-US" altLang="ja-JP" sz="2100" b="0" dirty="0"/>
                        <a:t>0.94</a:t>
                      </a:r>
                      <a:endParaRPr kumimoji="1" lang="ja-JP" altLang="en-US" sz="2100" b="0" dirty="0"/>
                    </a:p>
                  </a:txBody>
                  <a:tcPr marL="68580" marR="68580" marT="34290" marB="34290"/>
                </a:tc>
                <a:extLst>
                  <a:ext uri="{0D108BD9-81ED-4DB2-BD59-A6C34878D82A}">
                    <a16:rowId xmlns:a16="http://schemas.microsoft.com/office/drawing/2014/main" val="436278192"/>
                  </a:ext>
                </a:extLst>
              </a:tr>
            </a:tbl>
          </a:graphicData>
        </a:graphic>
      </p:graphicFrame>
      <p:sp>
        <p:nvSpPr>
          <p:cNvPr id="7" name="正方形/長方形 6"/>
          <p:cNvSpPr/>
          <p:nvPr/>
        </p:nvSpPr>
        <p:spPr>
          <a:xfrm>
            <a:off x="3019053" y="5427222"/>
            <a:ext cx="4301727" cy="407183"/>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8" name="テキスト ボックス 7"/>
          <p:cNvSpPr txBox="1"/>
          <p:nvPr/>
        </p:nvSpPr>
        <p:spPr>
          <a:xfrm>
            <a:off x="2934208" y="3300341"/>
            <a:ext cx="4839786" cy="600164"/>
          </a:xfrm>
          <a:prstGeom prst="rect">
            <a:avLst/>
          </a:prstGeom>
          <a:solidFill>
            <a:schemeClr val="bg1"/>
          </a:solidFill>
          <a:ln w="76200">
            <a:solidFill>
              <a:srgbClr val="FF0000"/>
            </a:solidFill>
          </a:ln>
        </p:spPr>
        <p:txBody>
          <a:bodyPr wrap="none" rtlCol="0">
            <a:spAutoFit/>
          </a:bodyPr>
          <a:lstStyle/>
          <a:p>
            <a:r>
              <a:rPr lang="ja-JP" altLang="en-US" sz="3300" dirty="0"/>
              <a:t>全て馬として認識に成功</a:t>
            </a:r>
            <a:endParaRPr lang="en-US" altLang="ja-JP" sz="3300" dirty="0"/>
          </a:p>
        </p:txBody>
      </p:sp>
    </p:spTree>
    <p:extLst>
      <p:ext uri="{BB962C8B-B14F-4D97-AF65-F5344CB8AC3E}">
        <p14:creationId xmlns:p14="http://schemas.microsoft.com/office/powerpoint/2010/main" val="406382282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227</a:t>
            </a:fld>
            <a:endParaRPr kumimoji="1" lang="ja-JP" altLang="en-US" dirty="0"/>
          </a:p>
        </p:txBody>
      </p:sp>
      <p:pic>
        <p:nvPicPr>
          <p:cNvPr id="200708" name="Picture 4" descr="C:\Users\ha1f1\Documents\2019後期-20191211T124818Z-001\2019後期\2019後期研究発表会\pic\horsegradcam.jpg"/>
          <p:cNvPicPr>
            <a:picLocks noChangeAspect="1" noChangeArrowheads="1"/>
          </p:cNvPicPr>
          <p:nvPr/>
        </p:nvPicPr>
        <p:blipFill>
          <a:blip r:embed="rId3" cstate="print"/>
          <a:srcRect b="6820"/>
          <a:stretch>
            <a:fillRect/>
          </a:stretch>
        </p:blipFill>
        <p:spPr bwMode="auto">
          <a:xfrm>
            <a:off x="3004243" y="2165621"/>
            <a:ext cx="4300538" cy="2862318"/>
          </a:xfrm>
          <a:prstGeom prst="rect">
            <a:avLst/>
          </a:prstGeom>
          <a:noFill/>
        </p:spPr>
      </p:pic>
      <p:graphicFrame>
        <p:nvGraphicFramePr>
          <p:cNvPr id="6" name="表 5"/>
          <p:cNvGraphicFramePr>
            <a:graphicFrameLocks noGrp="1"/>
          </p:cNvGraphicFramePr>
          <p:nvPr/>
        </p:nvGraphicFramePr>
        <p:xfrm>
          <a:off x="1601670" y="5040887"/>
          <a:ext cx="5719110" cy="777240"/>
        </p:xfrm>
        <a:graphic>
          <a:graphicData uri="http://schemas.openxmlformats.org/drawingml/2006/table">
            <a:tbl>
              <a:tblPr firstRow="1" bandRow="1">
                <a:tableStyleId>{BC89EF96-8CEA-46FF-86C4-4CE0E7609802}</a:tableStyleId>
              </a:tblPr>
              <a:tblGrid>
                <a:gridCol w="1429778">
                  <a:extLst>
                    <a:ext uri="{9D8B030D-6E8A-4147-A177-3AD203B41FA5}">
                      <a16:colId xmlns:a16="http://schemas.microsoft.com/office/drawing/2014/main" val="253020170"/>
                    </a:ext>
                  </a:extLst>
                </a:gridCol>
                <a:gridCol w="1429778">
                  <a:extLst>
                    <a:ext uri="{9D8B030D-6E8A-4147-A177-3AD203B41FA5}">
                      <a16:colId xmlns:a16="http://schemas.microsoft.com/office/drawing/2014/main" val="658824779"/>
                    </a:ext>
                  </a:extLst>
                </a:gridCol>
                <a:gridCol w="1429778">
                  <a:extLst>
                    <a:ext uri="{9D8B030D-6E8A-4147-A177-3AD203B41FA5}">
                      <a16:colId xmlns:a16="http://schemas.microsoft.com/office/drawing/2014/main" val="1217851415"/>
                    </a:ext>
                  </a:extLst>
                </a:gridCol>
                <a:gridCol w="1429778">
                  <a:extLst>
                    <a:ext uri="{9D8B030D-6E8A-4147-A177-3AD203B41FA5}">
                      <a16:colId xmlns:a16="http://schemas.microsoft.com/office/drawing/2014/main" val="3775220976"/>
                    </a:ext>
                  </a:extLst>
                </a:gridCol>
              </a:tblGrid>
              <a:tr h="388620">
                <a:tc>
                  <a:txBody>
                    <a:bodyPr/>
                    <a:lstStyle/>
                    <a:p>
                      <a:pPr algn="ctr"/>
                      <a:r>
                        <a:rPr kumimoji="1" lang="ja-JP" altLang="en-US" sz="2100" b="0" dirty="0"/>
                        <a:t>蛙らしさ</a:t>
                      </a:r>
                    </a:p>
                  </a:txBody>
                  <a:tcPr marL="68580" marR="68580" marT="34290" marB="34290"/>
                </a:tc>
                <a:tc>
                  <a:txBody>
                    <a:bodyPr/>
                    <a:lstStyle/>
                    <a:p>
                      <a:pPr algn="ctr"/>
                      <a:r>
                        <a:rPr kumimoji="1" lang="en-US" altLang="ja-JP" sz="2100" b="0" dirty="0"/>
                        <a:t>0.00</a:t>
                      </a:r>
                      <a:endParaRPr kumimoji="1" lang="ja-JP" altLang="en-US" sz="2100" b="0" dirty="0"/>
                    </a:p>
                  </a:txBody>
                  <a:tcPr marL="68580" marR="68580" marT="34290" marB="34290"/>
                </a:tc>
                <a:tc>
                  <a:txBody>
                    <a:bodyPr/>
                    <a:lstStyle/>
                    <a:p>
                      <a:pPr algn="ctr"/>
                      <a:r>
                        <a:rPr kumimoji="1" lang="en-US" altLang="ja-JP" sz="2100" b="0" dirty="0"/>
                        <a:t>0.00</a:t>
                      </a:r>
                      <a:endParaRPr kumimoji="1" lang="ja-JP" altLang="en-US" sz="2100" b="0" dirty="0"/>
                    </a:p>
                  </a:txBody>
                  <a:tcPr marL="68580" marR="68580" marT="34290" marB="34290"/>
                </a:tc>
                <a:tc>
                  <a:txBody>
                    <a:bodyPr/>
                    <a:lstStyle/>
                    <a:p>
                      <a:pPr algn="ctr"/>
                      <a:r>
                        <a:rPr kumimoji="1" lang="en-US" altLang="ja-JP" sz="2100" b="0" dirty="0"/>
                        <a:t>0.06</a:t>
                      </a:r>
                      <a:endParaRPr kumimoji="1" lang="ja-JP" altLang="en-US" sz="2100" b="0" dirty="0"/>
                    </a:p>
                  </a:txBody>
                  <a:tcPr marL="68580" marR="68580" marT="34290" marB="34290"/>
                </a:tc>
                <a:extLst>
                  <a:ext uri="{0D108BD9-81ED-4DB2-BD59-A6C34878D82A}">
                    <a16:rowId xmlns:a16="http://schemas.microsoft.com/office/drawing/2014/main" val="3378829876"/>
                  </a:ext>
                </a:extLst>
              </a:tr>
              <a:tr h="388620">
                <a:tc>
                  <a:txBody>
                    <a:bodyPr/>
                    <a:lstStyle/>
                    <a:p>
                      <a:pPr algn="ctr"/>
                      <a:r>
                        <a:rPr kumimoji="1" lang="ja-JP" altLang="en-US" sz="2100" b="0" dirty="0"/>
                        <a:t>馬らしさ</a:t>
                      </a:r>
                    </a:p>
                  </a:txBody>
                  <a:tcPr marL="68580" marR="68580" marT="34290" marB="34290"/>
                </a:tc>
                <a:tc>
                  <a:txBody>
                    <a:bodyPr/>
                    <a:lstStyle/>
                    <a:p>
                      <a:pPr algn="ctr"/>
                      <a:r>
                        <a:rPr kumimoji="1" lang="en-US" altLang="ja-JP" sz="2100" b="0" dirty="0"/>
                        <a:t>1.00</a:t>
                      </a:r>
                      <a:endParaRPr kumimoji="1" lang="ja-JP" altLang="en-US" sz="2100" b="0" dirty="0"/>
                    </a:p>
                  </a:txBody>
                  <a:tcPr marL="68580" marR="68580" marT="34290" marB="34290"/>
                </a:tc>
                <a:tc>
                  <a:txBody>
                    <a:bodyPr/>
                    <a:lstStyle/>
                    <a:p>
                      <a:pPr algn="ctr"/>
                      <a:r>
                        <a:rPr kumimoji="1" lang="en-US" altLang="ja-JP" sz="2100" b="0" dirty="0"/>
                        <a:t>1.00</a:t>
                      </a:r>
                      <a:endParaRPr kumimoji="1" lang="ja-JP" altLang="en-US" sz="2100" b="0" dirty="0"/>
                    </a:p>
                  </a:txBody>
                  <a:tcPr marL="68580" marR="68580" marT="34290" marB="34290"/>
                </a:tc>
                <a:tc>
                  <a:txBody>
                    <a:bodyPr/>
                    <a:lstStyle/>
                    <a:p>
                      <a:pPr algn="ctr"/>
                      <a:r>
                        <a:rPr kumimoji="1" lang="en-US" altLang="ja-JP" sz="2100" b="0" dirty="0"/>
                        <a:t>0.94</a:t>
                      </a:r>
                      <a:endParaRPr kumimoji="1" lang="ja-JP" altLang="en-US" sz="2100" b="0" dirty="0"/>
                    </a:p>
                  </a:txBody>
                  <a:tcPr marL="68580" marR="68580" marT="34290" marB="34290"/>
                </a:tc>
                <a:extLst>
                  <a:ext uri="{0D108BD9-81ED-4DB2-BD59-A6C34878D82A}">
                    <a16:rowId xmlns:a16="http://schemas.microsoft.com/office/drawing/2014/main" val="436278192"/>
                  </a:ext>
                </a:extLst>
              </a:tr>
            </a:tbl>
          </a:graphicData>
        </a:graphic>
      </p:graphicFrame>
      <p:sp>
        <p:nvSpPr>
          <p:cNvPr id="7" name="テキスト ボックス 6"/>
          <p:cNvSpPr txBox="1"/>
          <p:nvPr/>
        </p:nvSpPr>
        <p:spPr>
          <a:xfrm>
            <a:off x="3614908" y="3308239"/>
            <a:ext cx="3147015" cy="600164"/>
          </a:xfrm>
          <a:prstGeom prst="rect">
            <a:avLst/>
          </a:prstGeom>
          <a:solidFill>
            <a:schemeClr val="bg1"/>
          </a:solidFill>
          <a:ln w="76200">
            <a:solidFill>
              <a:srgbClr val="FF0000"/>
            </a:solidFill>
          </a:ln>
        </p:spPr>
        <p:txBody>
          <a:bodyPr wrap="none" rtlCol="0">
            <a:spAutoFit/>
          </a:bodyPr>
          <a:lstStyle/>
          <a:p>
            <a:r>
              <a:rPr lang="ja-JP" altLang="en-US" sz="3300" dirty="0"/>
              <a:t>耳～鼻に注視点</a:t>
            </a:r>
          </a:p>
        </p:txBody>
      </p:sp>
    </p:spTree>
    <p:extLst>
      <p:ext uri="{BB962C8B-B14F-4D97-AF65-F5344CB8AC3E}">
        <p14:creationId xmlns:p14="http://schemas.microsoft.com/office/powerpoint/2010/main" val="40721487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マスク解析</a:t>
            </a:r>
            <a:endParaRPr kumimoji="1" lang="ja-JP" altLang="en-US" dirty="0"/>
          </a:p>
        </p:txBody>
      </p:sp>
      <p:sp>
        <p:nvSpPr>
          <p:cNvPr id="3" name="コンテンツ プレースホルダー 2"/>
          <p:cNvSpPr>
            <a:spLocks noGrp="1"/>
          </p:cNvSpPr>
          <p:nvPr>
            <p:ph idx="1"/>
          </p:nvPr>
        </p:nvSpPr>
        <p:spPr>
          <a:xfrm>
            <a:off x="457201" y="2057400"/>
            <a:ext cx="7881257" cy="3655314"/>
          </a:xfrm>
        </p:spPr>
        <p:txBody>
          <a:bodyPr>
            <a:normAutofit/>
          </a:bodyPr>
          <a:lstStyle/>
          <a:p>
            <a:r>
              <a:rPr lang="ja-JP" altLang="en-US" sz="3000" dirty="0"/>
              <a:t>鴨と兎の一義画像を学習した </a:t>
            </a:r>
            <a:r>
              <a:rPr lang="en-US" altLang="ja-JP" sz="3000" dirty="0"/>
              <a:t>2 </a:t>
            </a:r>
            <a:r>
              <a:rPr lang="ja-JP" altLang="en-US" sz="3000" dirty="0"/>
              <a:t>クラス識別モデル</a:t>
            </a:r>
            <a:r>
              <a:rPr lang="en-US" altLang="ja-JP" sz="3000" dirty="0"/>
              <a:t>(</a:t>
            </a:r>
            <a:r>
              <a:rPr lang="ja-JP" altLang="en-US" sz="3000" dirty="0"/>
              <a:t>実験 </a:t>
            </a:r>
            <a:r>
              <a:rPr lang="en-US" altLang="ja-JP" sz="3000" dirty="0"/>
              <a:t>2-2 </a:t>
            </a:r>
            <a:r>
              <a:rPr lang="ja-JP" altLang="en-US" sz="3000" dirty="0"/>
              <a:t>で作成したもの</a:t>
            </a:r>
            <a:r>
              <a:rPr lang="en-US" altLang="ja-JP" sz="3000" dirty="0"/>
              <a:t>)</a:t>
            </a:r>
          </a:p>
          <a:p>
            <a:r>
              <a:rPr lang="ja-JP" altLang="en-US" sz="3000" dirty="0"/>
              <a:t>鴨らしさ，兎らしさが </a:t>
            </a:r>
            <a:r>
              <a:rPr lang="en-US" altLang="ja-JP" sz="3000" dirty="0"/>
              <a:t>0.4-0.6</a:t>
            </a:r>
            <a:r>
              <a:rPr lang="ja-JP" altLang="en-US" sz="3000" dirty="0"/>
              <a:t> である </a:t>
            </a:r>
            <a:r>
              <a:rPr lang="en-US" altLang="ja-JP" sz="3000" dirty="0"/>
              <a:t>test </a:t>
            </a:r>
            <a:r>
              <a:rPr lang="ja-JP" altLang="en-US" sz="3000" dirty="0"/>
              <a:t>画像 </a:t>
            </a:r>
            <a:r>
              <a:rPr lang="en-US" altLang="ja-JP" sz="3000" dirty="0"/>
              <a:t>24</a:t>
            </a:r>
            <a:r>
              <a:rPr lang="ja-JP" altLang="en-US" sz="3000" dirty="0"/>
              <a:t> 枚を抽出</a:t>
            </a:r>
            <a:endParaRPr lang="en-US" altLang="ja-JP" sz="3000" dirty="0"/>
          </a:p>
          <a:p>
            <a:r>
              <a:rPr lang="ja-JP" altLang="en-US" sz="3000" dirty="0"/>
              <a:t>各画像に対し、人工知能の注視点に応じてマスクをかけて </a:t>
            </a:r>
            <a:r>
              <a:rPr lang="en-US" altLang="ja-JP" sz="3000" dirty="0"/>
              <a:t>test</a:t>
            </a:r>
            <a:r>
              <a:rPr lang="ja-JP" altLang="en-US" sz="3000" dirty="0"/>
              <a:t> し直す</a:t>
            </a:r>
            <a:endParaRPr lang="en-US" altLang="ja-JP" sz="3000" dirty="0"/>
          </a:p>
          <a:p>
            <a:endParaRPr lang="ja-JP" altLang="en-US" sz="3000"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228</a:t>
            </a:fld>
            <a:endParaRPr kumimoji="1" lang="ja-JP" altLang="en-US" dirty="0"/>
          </a:p>
        </p:txBody>
      </p:sp>
    </p:spTree>
    <p:extLst>
      <p:ext uri="{BB962C8B-B14F-4D97-AF65-F5344CB8AC3E}">
        <p14:creationId xmlns:p14="http://schemas.microsoft.com/office/powerpoint/2010/main" val="282421217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実験一覧</a:t>
            </a:r>
          </a:p>
        </p:txBody>
      </p:sp>
      <p:sp>
        <p:nvSpPr>
          <p:cNvPr id="3" name="コンテンツ プレースホルダー 2"/>
          <p:cNvSpPr>
            <a:spLocks noGrp="1"/>
          </p:cNvSpPr>
          <p:nvPr>
            <p:ph idx="1"/>
          </p:nvPr>
        </p:nvSpPr>
        <p:spPr>
          <a:xfrm>
            <a:off x="628650" y="2226469"/>
            <a:ext cx="8515350" cy="3263504"/>
          </a:xfrm>
        </p:spPr>
        <p:txBody>
          <a:bodyPr>
            <a:noAutofit/>
          </a:bodyPr>
          <a:lstStyle/>
          <a:p>
            <a:r>
              <a:rPr lang="ja-JP" altLang="en-US" sz="2700" dirty="0"/>
              <a:t>実験 </a:t>
            </a:r>
            <a:r>
              <a:rPr lang="en-US" altLang="ja-JP" sz="2700" dirty="0"/>
              <a:t>1</a:t>
            </a:r>
            <a:r>
              <a:rPr lang="ja-JP" altLang="en-US" sz="2700" dirty="0"/>
              <a:t> だまし絵かそうでないかを識別</a:t>
            </a:r>
            <a:endParaRPr lang="en-US" altLang="ja-JP" sz="2700" dirty="0"/>
          </a:p>
          <a:p>
            <a:pPr lvl="1"/>
            <a:r>
              <a:rPr lang="ja-JP" altLang="en-US" sz="2400" dirty="0"/>
              <a:t>実験 </a:t>
            </a:r>
            <a:r>
              <a:rPr lang="en-US" altLang="ja-JP" sz="2400" dirty="0"/>
              <a:t>1-1 </a:t>
            </a:r>
            <a:r>
              <a:rPr lang="ja-JP" altLang="en-US" sz="2400" dirty="0"/>
              <a:t>肖像画と風景画とだまし絵の </a:t>
            </a:r>
            <a:r>
              <a:rPr lang="en-US" altLang="ja-JP" sz="2400" dirty="0"/>
              <a:t>3 </a:t>
            </a:r>
            <a:r>
              <a:rPr lang="ja-JP" altLang="en-US" sz="2400" dirty="0"/>
              <a:t>クラス識別</a:t>
            </a:r>
            <a:endParaRPr lang="en-US" altLang="ja-JP" sz="2400" dirty="0"/>
          </a:p>
          <a:p>
            <a:r>
              <a:rPr lang="ja-JP" altLang="en-US" sz="2700" dirty="0"/>
              <a:t>実験 </a:t>
            </a:r>
            <a:r>
              <a:rPr lang="en-US" altLang="ja-JP" sz="2700" dirty="0"/>
              <a:t>2 </a:t>
            </a:r>
            <a:r>
              <a:rPr lang="ja-JP" altLang="en-US" sz="2700" dirty="0"/>
              <a:t>だまし絵内のオブジェクトを識別</a:t>
            </a:r>
            <a:endParaRPr lang="en-US" altLang="ja-JP" sz="2700" dirty="0"/>
          </a:p>
          <a:p>
            <a:pPr lvl="1"/>
            <a:r>
              <a:rPr lang="ja-JP" altLang="en-US" sz="2400" dirty="0"/>
              <a:t>実験 </a:t>
            </a:r>
            <a:r>
              <a:rPr lang="en-US" altLang="ja-JP" sz="2400" dirty="0"/>
              <a:t>2-1 </a:t>
            </a:r>
            <a:r>
              <a:rPr lang="ja-JP" altLang="en-US" sz="2400" dirty="0"/>
              <a:t>馬・蛙 だまし絵の識別</a:t>
            </a:r>
            <a:endParaRPr lang="en-US" altLang="ja-JP" sz="2400" dirty="0"/>
          </a:p>
          <a:p>
            <a:pPr lvl="1"/>
            <a:r>
              <a:rPr lang="ja-JP" altLang="en-US" sz="2400" dirty="0"/>
              <a:t>実験 </a:t>
            </a:r>
            <a:r>
              <a:rPr lang="en-US" altLang="ja-JP" sz="2400" dirty="0"/>
              <a:t>2-2 </a:t>
            </a:r>
            <a:r>
              <a:rPr lang="ja-JP" altLang="en-US" sz="2400" dirty="0"/>
              <a:t>兎・鴨 だまし絵の識別</a:t>
            </a:r>
            <a:endParaRPr lang="en-US" altLang="ja-JP" sz="2400" dirty="0"/>
          </a:p>
          <a:p>
            <a:pPr lvl="1"/>
            <a:r>
              <a:rPr lang="ja-JP" altLang="en-US" sz="2400" dirty="0"/>
              <a:t>実験 </a:t>
            </a:r>
            <a:r>
              <a:rPr lang="en-US" altLang="ja-JP" sz="2400" dirty="0"/>
              <a:t>2-3 </a:t>
            </a:r>
            <a:r>
              <a:rPr lang="ja-JP" altLang="en-US" sz="2400" dirty="0"/>
              <a:t>マスク解析</a:t>
            </a:r>
            <a:endParaRPr lang="en-US" altLang="ja-JP" sz="2400" dirty="0"/>
          </a:p>
          <a:p>
            <a:r>
              <a:rPr lang="ja-JP" altLang="en-US" sz="2700" dirty="0"/>
              <a:t>人工知能による判断根拠</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229</a:t>
            </a:fld>
            <a:endParaRPr kumimoji="1" lang="ja-JP" altLang="en-US" dirty="0"/>
          </a:p>
        </p:txBody>
      </p:sp>
    </p:spTree>
    <p:extLst>
      <p:ext uri="{BB962C8B-B14F-4D97-AF65-F5344CB8AC3E}">
        <p14:creationId xmlns:p14="http://schemas.microsoft.com/office/powerpoint/2010/main" val="4048342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0400" y="2849337"/>
            <a:ext cx="2807179" cy="1200329"/>
          </a:xfrm>
          <a:prstGeom prst="rect">
            <a:avLst/>
          </a:prstGeom>
          <a:noFill/>
        </p:spPr>
        <p:txBody>
          <a:bodyPr wrap="none" rtlCol="0">
            <a:spAutoFit/>
          </a:bodyPr>
          <a:lstStyle/>
          <a:p>
            <a:r>
              <a:rPr lang="ja-JP" altLang="en-US" sz="7200" dirty="0"/>
              <a:t>実験 </a:t>
            </a:r>
            <a:r>
              <a:rPr lang="en-US" altLang="ja-JP" sz="7200" dirty="0"/>
              <a:t>1</a:t>
            </a:r>
            <a:endParaRPr lang="ja-JP" altLang="en-US" sz="7200" dirty="0"/>
          </a:p>
        </p:txBody>
      </p:sp>
      <p:sp>
        <p:nvSpPr>
          <p:cNvPr id="3" name="スライド番号プレースホルダー 3">
            <a:extLst>
              <a:ext uri="{FF2B5EF4-FFF2-40B4-BE49-F238E27FC236}">
                <a16:creationId xmlns:a16="http://schemas.microsoft.com/office/drawing/2014/main" id="{83652F6D-4F9F-4E2F-82F4-278BF553718C}"/>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23</a:t>
            </a:fld>
            <a:endParaRPr kumimoji="1" lang="ja-JP" altLang="en-US" dirty="0"/>
          </a:p>
        </p:txBody>
      </p:sp>
    </p:spTree>
    <p:extLst>
      <p:ext uri="{BB962C8B-B14F-4D97-AF65-F5344CB8AC3E}">
        <p14:creationId xmlns:p14="http://schemas.microsoft.com/office/powerpoint/2010/main" val="83876278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fontScale="62500" lnSpcReduction="20000"/>
          </a:bodyPr>
          <a:lstStyle/>
          <a:p>
            <a:r>
              <a:rPr kumimoji="1" lang="ja-JP" altLang="en-US" dirty="0"/>
              <a:t>人間は騙される</a:t>
            </a:r>
            <a:endParaRPr kumimoji="1" lang="en-US" altLang="ja-JP" dirty="0"/>
          </a:p>
          <a:p>
            <a:r>
              <a:rPr lang="en-US" altLang="ja-JP" dirty="0"/>
              <a:t>AI</a:t>
            </a:r>
            <a:r>
              <a:rPr lang="ja-JP" altLang="en-US" dirty="0"/>
              <a:t>は騙される？→これは良いこと</a:t>
            </a:r>
            <a:endParaRPr lang="en-US" altLang="ja-JP" dirty="0"/>
          </a:p>
          <a:p>
            <a:r>
              <a:rPr lang="ja-JP" altLang="en-US" dirty="0"/>
              <a:t>人間と変わらんかった</a:t>
            </a:r>
            <a:endParaRPr lang="en-US" altLang="ja-JP" dirty="0"/>
          </a:p>
          <a:p>
            <a:endParaRPr lang="en-US" altLang="ja-JP" dirty="0"/>
          </a:p>
          <a:p>
            <a:r>
              <a:rPr lang="ja-JP" altLang="en-US" dirty="0"/>
              <a:t>過程は</a:t>
            </a:r>
            <a:r>
              <a:rPr lang="ja-JP" altLang="en-US" dirty="0" err="1"/>
              <a:t>変わらんかった</a:t>
            </a:r>
            <a:r>
              <a:rPr lang="ja-JP" altLang="en-US" dirty="0"/>
              <a:t>！</a:t>
            </a:r>
            <a:endParaRPr lang="en-US" altLang="ja-JP" dirty="0"/>
          </a:p>
          <a:p>
            <a:r>
              <a:rPr lang="en-US" altLang="ja-JP" dirty="0"/>
              <a:t>AI </a:t>
            </a:r>
            <a:r>
              <a:rPr lang="ja-JP" altLang="en-US" dirty="0" err="1"/>
              <a:t>にも</a:t>
            </a:r>
            <a:r>
              <a:rPr lang="ja-JP" altLang="en-US" dirty="0"/>
              <a:t>注視点があって、それによって判断している？</a:t>
            </a:r>
            <a:endParaRPr lang="en-US" altLang="ja-JP" dirty="0"/>
          </a:p>
          <a:p>
            <a:endParaRPr lang="en-US" altLang="ja-JP" dirty="0"/>
          </a:p>
          <a:p>
            <a:r>
              <a:rPr lang="ja-JP" altLang="en-US" dirty="0"/>
              <a:t>注視点らしきもの</a:t>
            </a:r>
            <a:endParaRPr lang="en-US" altLang="ja-JP" dirty="0"/>
          </a:p>
          <a:p>
            <a:r>
              <a:rPr lang="ja-JP" altLang="en-US" dirty="0"/>
              <a:t>人間は注視すると視野が狭まる</a:t>
            </a:r>
            <a:endParaRPr lang="en-US" altLang="ja-JP" dirty="0"/>
          </a:p>
          <a:p>
            <a:r>
              <a:rPr lang="en-US" altLang="ja-JP" dirty="0"/>
              <a:t>AI </a:t>
            </a:r>
            <a:r>
              <a:rPr lang="ja-JP" altLang="en-US" dirty="0"/>
              <a:t>は注視しても視野は狭まらない</a:t>
            </a:r>
            <a:endParaRPr lang="en-US" altLang="ja-JP" dirty="0"/>
          </a:p>
          <a:p>
            <a:r>
              <a:rPr lang="ja-JP" altLang="en-US" dirty="0"/>
              <a:t>人間と同じような間違い</a:t>
            </a:r>
            <a:r>
              <a:rPr lang="en-US" altLang="ja-JP" dirty="0"/>
              <a:t>(?)</a:t>
            </a:r>
            <a:r>
              <a:rPr lang="ja-JP" altLang="en-US" dirty="0"/>
              <a:t>を犯すことが分かった</a:t>
            </a:r>
            <a:endParaRPr lang="en-US" altLang="ja-JP" dirty="0"/>
          </a:p>
          <a:p>
            <a:endParaRPr lang="en-US" altLang="ja-JP" dirty="0"/>
          </a:p>
          <a:p>
            <a:r>
              <a:rPr lang="en-US" altLang="ja-JP" dirty="0"/>
              <a:t>AI </a:t>
            </a:r>
            <a:r>
              <a:rPr lang="ja-JP" altLang="en-US" dirty="0"/>
              <a:t>は人間を超越しない</a:t>
            </a:r>
            <a:endParaRPr lang="en-US" altLang="ja-JP" dirty="0"/>
          </a:p>
        </p:txBody>
      </p:sp>
    </p:spTree>
    <p:extLst>
      <p:ext uri="{BB962C8B-B14F-4D97-AF65-F5344CB8AC3E}">
        <p14:creationId xmlns:p14="http://schemas.microsoft.com/office/powerpoint/2010/main" val="42200869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r>
              <a:rPr lang="en-US" altLang="ja-JP" dirty="0"/>
              <a:t>AI </a:t>
            </a:r>
            <a:r>
              <a:rPr lang="ja-JP" altLang="en-US" dirty="0"/>
              <a:t>はだまし絵かだまし絵でないかを見分けられる</a:t>
            </a:r>
          </a:p>
          <a:p>
            <a:endParaRPr kumimoji="1" lang="en-US" altLang="ja-JP" dirty="0"/>
          </a:p>
          <a:p>
            <a:r>
              <a:rPr lang="ja-JP" altLang="en-US" dirty="0"/>
              <a:t>人間も</a:t>
            </a:r>
            <a:r>
              <a:rPr lang="en-US" altLang="ja-JP" dirty="0"/>
              <a:t>AI</a:t>
            </a:r>
            <a:r>
              <a:rPr lang="ja-JP" altLang="en-US" dirty="0"/>
              <a:t>も注視点</a:t>
            </a:r>
            <a:r>
              <a:rPr lang="en-US" altLang="ja-JP" dirty="0"/>
              <a:t>(</a:t>
            </a:r>
            <a:r>
              <a:rPr lang="ja-JP" altLang="en-US" dirty="0" err="1"/>
              <a:t>てきな</a:t>
            </a:r>
            <a:r>
              <a:rPr lang="ja-JP" altLang="en-US" dirty="0"/>
              <a:t>もの</a:t>
            </a:r>
            <a:r>
              <a:rPr lang="en-US" altLang="ja-JP" dirty="0"/>
              <a:t>)</a:t>
            </a:r>
            <a:r>
              <a:rPr lang="ja-JP" altLang="en-US" dirty="0"/>
              <a:t>をつかってた</a:t>
            </a:r>
            <a:endParaRPr kumimoji="1" lang="ja-JP" altLang="en-US" dirty="0"/>
          </a:p>
        </p:txBody>
      </p:sp>
    </p:spTree>
    <p:extLst>
      <p:ext uri="{BB962C8B-B14F-4D97-AF65-F5344CB8AC3E}">
        <p14:creationId xmlns:p14="http://schemas.microsoft.com/office/powerpoint/2010/main" val="16398868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a:bodyPr>
          <a:lstStyle/>
          <a:p>
            <a:r>
              <a:rPr lang="ja-JP" altLang="en-US" sz="2700" dirty="0"/>
              <a:t>人工知能も人間に近い見方をしている？</a:t>
            </a:r>
          </a:p>
        </p:txBody>
      </p:sp>
    </p:spTree>
    <p:extLst>
      <p:ext uri="{BB962C8B-B14F-4D97-AF65-F5344CB8AC3E}">
        <p14:creationId xmlns:p14="http://schemas.microsoft.com/office/powerpoint/2010/main" val="25628547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AI </a:t>
            </a:r>
            <a:r>
              <a:rPr kumimoji="1" lang="ja-JP" altLang="en-US" dirty="0"/>
              <a:t>を騙せるか</a:t>
            </a:r>
            <a:r>
              <a:rPr lang="ja-JP" altLang="en-US" dirty="0"/>
              <a:t>？</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3000" dirty="0"/>
              <a:t>AI </a:t>
            </a:r>
            <a:r>
              <a:rPr lang="ja-JP" altLang="en-US" sz="3000" dirty="0"/>
              <a:t>にだまし絵を見せよう</a:t>
            </a:r>
            <a:endParaRPr lang="en-US" altLang="ja-JP" sz="3000" dirty="0"/>
          </a:p>
        </p:txBody>
      </p:sp>
    </p:spTree>
    <p:extLst>
      <p:ext uri="{BB962C8B-B14F-4D97-AF65-F5344CB8AC3E}">
        <p14:creationId xmlns:p14="http://schemas.microsoft.com/office/powerpoint/2010/main" val="202890882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AI </a:t>
            </a:r>
            <a:r>
              <a:rPr kumimoji="1" lang="ja-JP" altLang="en-US" dirty="0"/>
              <a:t>を騙せるか</a:t>
            </a:r>
            <a:r>
              <a:rPr lang="ja-JP" altLang="en-US" dirty="0"/>
              <a:t>？</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3000" dirty="0"/>
              <a:t>AI </a:t>
            </a:r>
            <a:r>
              <a:rPr lang="ja-JP" altLang="en-US" sz="3000" dirty="0"/>
              <a:t>にだまし絵を見せよう</a:t>
            </a:r>
            <a:endParaRPr lang="en-US" altLang="ja-JP" sz="3000" dirty="0"/>
          </a:p>
          <a:p>
            <a:endParaRPr lang="en-US" altLang="ja-JP" sz="3000" dirty="0"/>
          </a:p>
          <a:p>
            <a:r>
              <a:rPr lang="ja-JP" altLang="en-US" sz="3000" dirty="0"/>
              <a:t>だまし絵とそうでない絵を見分けられる？</a:t>
            </a:r>
            <a:endParaRPr lang="en-US" altLang="ja-JP" sz="3000" dirty="0"/>
          </a:p>
          <a:p>
            <a:endParaRPr lang="en-US" altLang="ja-JP" sz="3000" dirty="0"/>
          </a:p>
          <a:p>
            <a:endParaRPr lang="en-US" altLang="ja-JP" sz="3000" dirty="0"/>
          </a:p>
        </p:txBody>
      </p:sp>
    </p:spTree>
    <p:extLst>
      <p:ext uri="{BB962C8B-B14F-4D97-AF65-F5344CB8AC3E}">
        <p14:creationId xmlns:p14="http://schemas.microsoft.com/office/powerpoint/2010/main" val="30926531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本研究の成果</a:t>
            </a:r>
          </a:p>
        </p:txBody>
      </p:sp>
      <p:sp>
        <p:nvSpPr>
          <p:cNvPr id="3" name="コンテンツ プレースホルダー 2"/>
          <p:cNvSpPr>
            <a:spLocks noGrp="1"/>
          </p:cNvSpPr>
          <p:nvPr>
            <p:ph idx="1"/>
          </p:nvPr>
        </p:nvSpPr>
        <p:spPr>
          <a:xfrm>
            <a:off x="457201" y="2057400"/>
            <a:ext cx="7881257" cy="3655314"/>
          </a:xfrm>
        </p:spPr>
        <p:txBody>
          <a:bodyPr>
            <a:normAutofit lnSpcReduction="10000"/>
          </a:bodyPr>
          <a:lstStyle/>
          <a:p>
            <a:r>
              <a:rPr lang="ja-JP" altLang="en-US" sz="3000" dirty="0"/>
              <a:t>多義図形か一義図形かを識別</a:t>
            </a:r>
            <a:endParaRPr lang="en-US" altLang="ja-JP" sz="3000" dirty="0"/>
          </a:p>
          <a:p>
            <a:r>
              <a:rPr lang="ja-JP" altLang="en-US" sz="3000" dirty="0"/>
              <a:t>多義図形に描かれるオブジェクトを識別</a:t>
            </a:r>
            <a:endParaRPr lang="en-US" altLang="ja-JP" sz="3000" dirty="0"/>
          </a:p>
          <a:p>
            <a:r>
              <a:rPr lang="ja-JP" altLang="en-US" sz="3000" dirty="0"/>
              <a:t>回転多義図形は，人と人工知能の認識間に強い相関</a:t>
            </a:r>
            <a:endParaRPr lang="en-US" altLang="ja-JP" sz="3000" dirty="0"/>
          </a:p>
          <a:p>
            <a:r>
              <a:rPr lang="ja-JP" altLang="en-US" sz="3000" dirty="0"/>
              <a:t>兎鴨図形を認識する際の注視点は人工知能と人間とは異なる</a:t>
            </a:r>
            <a:endParaRPr lang="en-US" altLang="ja-JP" sz="3000" dirty="0"/>
          </a:p>
          <a:p>
            <a:r>
              <a:rPr lang="en-US" altLang="ja-JP" sz="3000" dirty="0"/>
              <a:t>Grad-CAM</a:t>
            </a:r>
            <a:r>
              <a:rPr lang="ja-JP" altLang="en-US" sz="3000" dirty="0"/>
              <a:t> を用いたマスクによって人間の注視点と近い状態を作れる</a:t>
            </a:r>
            <a:endParaRPr lang="en-US" altLang="ja-JP" sz="3000" dirty="0"/>
          </a:p>
          <a:p>
            <a:endParaRPr lang="ja-JP" altLang="en-US" sz="3000"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235</a:t>
            </a:fld>
            <a:endParaRPr kumimoji="1" lang="ja-JP" altLang="en-US" dirty="0"/>
          </a:p>
        </p:txBody>
      </p:sp>
    </p:spTree>
    <p:extLst>
      <p:ext uri="{BB962C8B-B14F-4D97-AF65-F5344CB8AC3E}">
        <p14:creationId xmlns:p14="http://schemas.microsoft.com/office/powerpoint/2010/main" val="7261497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発表の流れ</a:t>
            </a:r>
            <a:endParaRPr kumimoji="1" lang="ja-JP" altLang="en-US" dirty="0"/>
          </a:p>
        </p:txBody>
      </p:sp>
      <p:sp>
        <p:nvSpPr>
          <p:cNvPr id="3" name="コンテンツ プレースホルダー 2"/>
          <p:cNvSpPr>
            <a:spLocks noGrp="1"/>
          </p:cNvSpPr>
          <p:nvPr>
            <p:ph idx="1"/>
          </p:nvPr>
        </p:nvSpPr>
        <p:spPr>
          <a:xfrm>
            <a:off x="457200" y="2325753"/>
            <a:ext cx="7467600" cy="3655314"/>
          </a:xfrm>
        </p:spPr>
        <p:txBody>
          <a:bodyPr>
            <a:normAutofit/>
          </a:bodyPr>
          <a:lstStyle/>
          <a:p>
            <a:r>
              <a:rPr lang="ja-JP" altLang="en-US" sz="3300" b="1" dirty="0">
                <a:solidFill>
                  <a:srgbClr val="FF0000"/>
                </a:solidFill>
              </a:rPr>
              <a:t>研究の動機・目的</a:t>
            </a:r>
            <a:endParaRPr lang="en-US" altLang="ja-JP" sz="3300" b="1" dirty="0">
              <a:solidFill>
                <a:srgbClr val="FF0000"/>
              </a:solidFill>
            </a:endParaRPr>
          </a:p>
          <a:p>
            <a:endParaRPr lang="en-US" altLang="ja-JP" sz="3300" dirty="0"/>
          </a:p>
          <a:p>
            <a:r>
              <a:rPr lang="ja-JP" altLang="en-US" sz="3300" dirty="0"/>
              <a:t>実験</a:t>
            </a:r>
            <a:endParaRPr lang="en-US" altLang="ja-JP" sz="3300" dirty="0"/>
          </a:p>
          <a:p>
            <a:endParaRPr lang="en-US" altLang="ja-JP" sz="3300" dirty="0"/>
          </a:p>
          <a:p>
            <a:r>
              <a:rPr lang="ja-JP" altLang="en-US" sz="3300" dirty="0"/>
              <a:t>成果と今後の発展・展開</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236</a:t>
            </a:fld>
            <a:endParaRPr kumimoji="1" lang="ja-JP" altLang="en-US" dirty="0"/>
          </a:p>
        </p:txBody>
      </p:sp>
    </p:spTree>
    <p:extLst>
      <p:ext uri="{BB962C8B-B14F-4D97-AF65-F5344CB8AC3E}">
        <p14:creationId xmlns:p14="http://schemas.microsoft.com/office/powerpoint/2010/main" val="23600698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140" y="2672542"/>
            <a:ext cx="3065315" cy="3084473"/>
          </a:xfrm>
          <a:prstGeom prst="rect">
            <a:avLst/>
          </a:prstGeom>
        </p:spPr>
      </p:pic>
      <p:sp>
        <p:nvSpPr>
          <p:cNvPr id="11" name="正方形/長方形 10"/>
          <p:cNvSpPr/>
          <p:nvPr/>
        </p:nvSpPr>
        <p:spPr>
          <a:xfrm>
            <a:off x="63125" y="5771302"/>
            <a:ext cx="3381966" cy="230832"/>
          </a:xfrm>
          <a:prstGeom prst="rect">
            <a:avLst/>
          </a:prstGeom>
        </p:spPr>
        <p:txBody>
          <a:bodyPr wrap="square">
            <a:spAutoFit/>
          </a:bodyPr>
          <a:lstStyle/>
          <a:p>
            <a:r>
              <a:rPr lang="en-US" altLang="ja-JP" sz="900" dirty="0">
                <a:latin typeface="CMR10"/>
              </a:rPr>
              <a:t>Rob </a:t>
            </a:r>
            <a:r>
              <a:rPr lang="en-US" altLang="ja-JP" sz="900" dirty="0" err="1">
                <a:latin typeface="CMR10"/>
              </a:rPr>
              <a:t>Gonsalves</a:t>
            </a:r>
            <a:r>
              <a:rPr lang="en-US" altLang="ja-JP" sz="900" dirty="0">
                <a:latin typeface="CMR10"/>
              </a:rPr>
              <a:t> Sarah L. Thomson. </a:t>
            </a:r>
            <a:r>
              <a:rPr lang="ja-JP" altLang="en-US" sz="825" dirty="0">
                <a:latin typeface="IPAexMincho"/>
              </a:rPr>
              <a:t>終わらない夜</a:t>
            </a:r>
            <a:r>
              <a:rPr lang="en-US" altLang="ja-JP" sz="900" dirty="0">
                <a:latin typeface="CMR10"/>
              </a:rPr>
              <a:t>. </a:t>
            </a:r>
            <a:r>
              <a:rPr lang="ja-JP" altLang="en-US" sz="825" dirty="0">
                <a:latin typeface="IPAexMincho"/>
              </a:rPr>
              <a:t>ほる</a:t>
            </a:r>
            <a:r>
              <a:rPr lang="ja-JP" altLang="en-US" sz="825" dirty="0" err="1">
                <a:latin typeface="IPAexMincho"/>
              </a:rPr>
              <a:t>ぷ</a:t>
            </a:r>
            <a:r>
              <a:rPr lang="ja-JP" altLang="en-US" sz="825" dirty="0">
                <a:latin typeface="IPAexMincho"/>
              </a:rPr>
              <a:t>出版</a:t>
            </a:r>
            <a:r>
              <a:rPr lang="en-US" altLang="ja-JP" sz="900" dirty="0">
                <a:latin typeface="CMR10"/>
              </a:rPr>
              <a:t>, 2005.</a:t>
            </a:r>
            <a:endParaRPr lang="ja-JP" altLang="en-US" sz="900" dirty="0"/>
          </a:p>
        </p:txBody>
      </p:sp>
      <p:sp>
        <p:nvSpPr>
          <p:cNvPr id="12" name="正方形/長方形 11"/>
          <p:cNvSpPr/>
          <p:nvPr/>
        </p:nvSpPr>
        <p:spPr>
          <a:xfrm>
            <a:off x="5089550" y="5781191"/>
            <a:ext cx="2194832" cy="230832"/>
          </a:xfrm>
          <a:prstGeom prst="rect">
            <a:avLst/>
          </a:prstGeom>
        </p:spPr>
        <p:txBody>
          <a:bodyPr wrap="none">
            <a:spAutoFit/>
          </a:bodyPr>
          <a:lstStyle/>
          <a:p>
            <a:r>
              <a:rPr lang="ja-JP" altLang="en-US" sz="825" dirty="0">
                <a:latin typeface="IPAexMincho"/>
              </a:rPr>
              <a:t>安野光雅</a:t>
            </a:r>
            <a:r>
              <a:rPr lang="en-US" altLang="ja-JP" sz="900" dirty="0">
                <a:latin typeface="CMR10"/>
              </a:rPr>
              <a:t>. </a:t>
            </a:r>
            <a:r>
              <a:rPr lang="ja-JP" altLang="en-US" sz="825" dirty="0">
                <a:latin typeface="IPAexMincho"/>
              </a:rPr>
              <a:t>もりの</a:t>
            </a:r>
            <a:r>
              <a:rPr lang="ja-JP" altLang="en-US" sz="825" dirty="0" err="1">
                <a:latin typeface="IPAexMincho"/>
              </a:rPr>
              <a:t>えほん</a:t>
            </a:r>
            <a:r>
              <a:rPr lang="en-US" altLang="ja-JP" sz="900" dirty="0">
                <a:latin typeface="CMR10"/>
              </a:rPr>
              <a:t>. </a:t>
            </a:r>
            <a:r>
              <a:rPr lang="ja-JP" altLang="en-US" sz="825" dirty="0">
                <a:latin typeface="IPAexMincho"/>
              </a:rPr>
              <a:t>福音館書店</a:t>
            </a:r>
            <a:r>
              <a:rPr lang="en-US" altLang="ja-JP" sz="900" dirty="0">
                <a:latin typeface="CMR10"/>
              </a:rPr>
              <a:t>, 1981.</a:t>
            </a:r>
            <a:endParaRPr lang="ja-JP" altLang="en-US" sz="825" dirty="0"/>
          </a:p>
        </p:txBody>
      </p:sp>
      <p:sp>
        <p:nvSpPr>
          <p:cNvPr id="9" name="タイトル 8"/>
          <p:cNvSpPr>
            <a:spLocks noGrp="1"/>
          </p:cNvSpPr>
          <p:nvPr>
            <p:ph type="title"/>
          </p:nvPr>
        </p:nvSpPr>
        <p:spPr/>
        <p:txBody>
          <a:bodyPr/>
          <a:lstStyle/>
          <a:p>
            <a:r>
              <a:rPr kumimoji="1" lang="ja-JP" altLang="en-US" dirty="0"/>
              <a:t>研究の動機</a:t>
            </a:r>
            <a:r>
              <a:rPr lang="ja-JP" altLang="en-US" dirty="0"/>
              <a:t>①</a:t>
            </a:r>
            <a:endParaRPr kumimoji="1" lang="ja-JP" altLang="en-US" dirty="0"/>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2223" y="1880110"/>
            <a:ext cx="5669452" cy="3899839"/>
          </a:xfrm>
          <a:prstGeom prst="rect">
            <a:avLst/>
          </a:prstGeom>
        </p:spPr>
      </p:pic>
      <p:sp>
        <p:nvSpPr>
          <p:cNvPr id="10" name="テキスト ボックス 9"/>
          <p:cNvSpPr txBox="1"/>
          <p:nvPr/>
        </p:nvSpPr>
        <p:spPr>
          <a:xfrm>
            <a:off x="341732" y="1911979"/>
            <a:ext cx="3103360" cy="1061829"/>
          </a:xfrm>
          <a:prstGeom prst="rect">
            <a:avLst/>
          </a:prstGeom>
          <a:noFill/>
        </p:spPr>
        <p:txBody>
          <a:bodyPr wrap="square" rtlCol="0">
            <a:spAutoFit/>
          </a:bodyPr>
          <a:lstStyle/>
          <a:p>
            <a:r>
              <a:rPr lang="ja-JP" altLang="en-US" sz="2100" dirty="0"/>
              <a:t>幼少期からの愛読書たち</a:t>
            </a:r>
            <a:endParaRPr lang="en-US" altLang="ja-JP" sz="2100" dirty="0"/>
          </a:p>
          <a:p>
            <a:r>
              <a:rPr lang="ja-JP" altLang="en-US" sz="2100" dirty="0"/>
              <a:t>よー</a:t>
            </a:r>
            <a:r>
              <a:rPr lang="ja-JP" altLang="en-US" sz="2100" dirty="0" err="1"/>
              <a:t>く</a:t>
            </a:r>
            <a:r>
              <a:rPr lang="ja-JP" altLang="en-US" sz="2100" dirty="0"/>
              <a:t>見てください</a:t>
            </a:r>
            <a:r>
              <a:rPr lang="en-US" altLang="ja-JP" sz="2100" dirty="0"/>
              <a:t>…</a:t>
            </a:r>
          </a:p>
        </p:txBody>
      </p:sp>
    </p:spTree>
    <p:extLst>
      <p:ext uri="{BB962C8B-B14F-4D97-AF65-F5344CB8AC3E}">
        <p14:creationId xmlns:p14="http://schemas.microsoft.com/office/powerpoint/2010/main" val="25643051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140" y="2672542"/>
            <a:ext cx="3065315" cy="3084473"/>
          </a:xfrm>
          <a:prstGeom prst="rect">
            <a:avLst/>
          </a:prstGeom>
        </p:spPr>
      </p:pic>
      <p:sp>
        <p:nvSpPr>
          <p:cNvPr id="11" name="正方形/長方形 10"/>
          <p:cNvSpPr/>
          <p:nvPr/>
        </p:nvSpPr>
        <p:spPr>
          <a:xfrm>
            <a:off x="63125" y="5771302"/>
            <a:ext cx="3381966" cy="230832"/>
          </a:xfrm>
          <a:prstGeom prst="rect">
            <a:avLst/>
          </a:prstGeom>
        </p:spPr>
        <p:txBody>
          <a:bodyPr wrap="square">
            <a:spAutoFit/>
          </a:bodyPr>
          <a:lstStyle/>
          <a:p>
            <a:r>
              <a:rPr lang="en-US" altLang="ja-JP" sz="900" dirty="0">
                <a:latin typeface="CMR10"/>
              </a:rPr>
              <a:t>Rob </a:t>
            </a:r>
            <a:r>
              <a:rPr lang="en-US" altLang="ja-JP" sz="900" dirty="0" err="1">
                <a:latin typeface="CMR10"/>
              </a:rPr>
              <a:t>Gonsalves</a:t>
            </a:r>
            <a:r>
              <a:rPr lang="en-US" altLang="ja-JP" sz="900" dirty="0">
                <a:latin typeface="CMR10"/>
              </a:rPr>
              <a:t> Sarah L. Thomson. </a:t>
            </a:r>
            <a:r>
              <a:rPr lang="ja-JP" altLang="en-US" sz="825" dirty="0">
                <a:latin typeface="IPAexMincho"/>
              </a:rPr>
              <a:t>終わらない夜</a:t>
            </a:r>
            <a:r>
              <a:rPr lang="en-US" altLang="ja-JP" sz="900" dirty="0">
                <a:latin typeface="CMR10"/>
              </a:rPr>
              <a:t>. </a:t>
            </a:r>
            <a:r>
              <a:rPr lang="ja-JP" altLang="en-US" sz="825" dirty="0">
                <a:latin typeface="IPAexMincho"/>
              </a:rPr>
              <a:t>ほる</a:t>
            </a:r>
            <a:r>
              <a:rPr lang="ja-JP" altLang="en-US" sz="825" dirty="0" err="1">
                <a:latin typeface="IPAexMincho"/>
              </a:rPr>
              <a:t>ぷ</a:t>
            </a:r>
            <a:r>
              <a:rPr lang="ja-JP" altLang="en-US" sz="825" dirty="0">
                <a:latin typeface="IPAexMincho"/>
              </a:rPr>
              <a:t>出版</a:t>
            </a:r>
            <a:r>
              <a:rPr lang="en-US" altLang="ja-JP" sz="900" dirty="0">
                <a:latin typeface="CMR10"/>
              </a:rPr>
              <a:t>, 2005.</a:t>
            </a:r>
            <a:endParaRPr lang="ja-JP" altLang="en-US" sz="900" dirty="0"/>
          </a:p>
        </p:txBody>
      </p:sp>
      <p:sp>
        <p:nvSpPr>
          <p:cNvPr id="12" name="正方形/長方形 11"/>
          <p:cNvSpPr/>
          <p:nvPr/>
        </p:nvSpPr>
        <p:spPr>
          <a:xfrm>
            <a:off x="5089550" y="5781191"/>
            <a:ext cx="2194832" cy="230832"/>
          </a:xfrm>
          <a:prstGeom prst="rect">
            <a:avLst/>
          </a:prstGeom>
        </p:spPr>
        <p:txBody>
          <a:bodyPr wrap="none">
            <a:spAutoFit/>
          </a:bodyPr>
          <a:lstStyle/>
          <a:p>
            <a:r>
              <a:rPr lang="ja-JP" altLang="en-US" sz="825" dirty="0">
                <a:latin typeface="IPAexMincho"/>
              </a:rPr>
              <a:t>安野光雅</a:t>
            </a:r>
            <a:r>
              <a:rPr lang="en-US" altLang="ja-JP" sz="900" dirty="0">
                <a:latin typeface="CMR10"/>
              </a:rPr>
              <a:t>. </a:t>
            </a:r>
            <a:r>
              <a:rPr lang="ja-JP" altLang="en-US" sz="825" dirty="0">
                <a:latin typeface="IPAexMincho"/>
              </a:rPr>
              <a:t>もりの</a:t>
            </a:r>
            <a:r>
              <a:rPr lang="ja-JP" altLang="en-US" sz="825" dirty="0" err="1">
                <a:latin typeface="IPAexMincho"/>
              </a:rPr>
              <a:t>えほん</a:t>
            </a:r>
            <a:r>
              <a:rPr lang="en-US" altLang="ja-JP" sz="900" dirty="0">
                <a:latin typeface="CMR10"/>
              </a:rPr>
              <a:t>. </a:t>
            </a:r>
            <a:r>
              <a:rPr lang="ja-JP" altLang="en-US" sz="825" dirty="0">
                <a:latin typeface="IPAexMincho"/>
              </a:rPr>
              <a:t>福音館書店</a:t>
            </a:r>
            <a:r>
              <a:rPr lang="en-US" altLang="ja-JP" sz="900" dirty="0">
                <a:latin typeface="CMR10"/>
              </a:rPr>
              <a:t>, 1981.</a:t>
            </a:r>
            <a:endParaRPr lang="ja-JP" altLang="en-US" sz="825" dirty="0"/>
          </a:p>
        </p:txBody>
      </p:sp>
      <p:sp>
        <p:nvSpPr>
          <p:cNvPr id="9" name="タイトル 8"/>
          <p:cNvSpPr>
            <a:spLocks noGrp="1"/>
          </p:cNvSpPr>
          <p:nvPr>
            <p:ph type="title"/>
          </p:nvPr>
        </p:nvSpPr>
        <p:spPr/>
        <p:txBody>
          <a:bodyPr/>
          <a:lstStyle/>
          <a:p>
            <a:r>
              <a:rPr kumimoji="1" lang="ja-JP" altLang="en-US" dirty="0"/>
              <a:t>研究の動機</a:t>
            </a:r>
            <a:r>
              <a:rPr lang="ja-JP" altLang="en-US" dirty="0"/>
              <a:t>①</a:t>
            </a:r>
            <a:endParaRPr kumimoji="1" lang="ja-JP" altLang="en-US" dirty="0"/>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2223" y="1880110"/>
            <a:ext cx="5669452" cy="3899839"/>
          </a:xfrm>
          <a:prstGeom prst="rect">
            <a:avLst/>
          </a:prstGeom>
        </p:spPr>
      </p:pic>
      <p:sp>
        <p:nvSpPr>
          <p:cNvPr id="10" name="テキスト ボックス 9"/>
          <p:cNvSpPr txBox="1"/>
          <p:nvPr/>
        </p:nvSpPr>
        <p:spPr>
          <a:xfrm>
            <a:off x="341732" y="1911979"/>
            <a:ext cx="3103360" cy="1061829"/>
          </a:xfrm>
          <a:prstGeom prst="rect">
            <a:avLst/>
          </a:prstGeom>
          <a:noFill/>
        </p:spPr>
        <p:txBody>
          <a:bodyPr wrap="square" rtlCol="0">
            <a:spAutoFit/>
          </a:bodyPr>
          <a:lstStyle/>
          <a:p>
            <a:r>
              <a:rPr lang="ja-JP" altLang="en-US" sz="2100" dirty="0"/>
              <a:t>幼少期からの愛読書たち</a:t>
            </a:r>
            <a:endParaRPr lang="en-US" altLang="ja-JP" sz="2100" dirty="0"/>
          </a:p>
          <a:p>
            <a:r>
              <a:rPr lang="ja-JP" altLang="en-US" sz="2100" dirty="0"/>
              <a:t>よー</a:t>
            </a:r>
            <a:r>
              <a:rPr lang="ja-JP" altLang="en-US" sz="2100" dirty="0" err="1"/>
              <a:t>く</a:t>
            </a:r>
            <a:r>
              <a:rPr lang="ja-JP" altLang="en-US" sz="2100" dirty="0"/>
              <a:t>見てください</a:t>
            </a:r>
            <a:r>
              <a:rPr lang="en-US" altLang="ja-JP" sz="2100" dirty="0"/>
              <a:t>…</a:t>
            </a:r>
          </a:p>
        </p:txBody>
      </p:sp>
      <p:sp>
        <p:nvSpPr>
          <p:cNvPr id="8" name="楕円 7"/>
          <p:cNvSpPr/>
          <p:nvPr/>
        </p:nvSpPr>
        <p:spPr>
          <a:xfrm>
            <a:off x="978694" y="4450556"/>
            <a:ext cx="2193131" cy="12287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 name="楕円 2"/>
          <p:cNvSpPr/>
          <p:nvPr/>
        </p:nvSpPr>
        <p:spPr>
          <a:xfrm>
            <a:off x="8136732" y="2964657"/>
            <a:ext cx="700088" cy="10429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楕円 12"/>
          <p:cNvSpPr/>
          <p:nvPr/>
        </p:nvSpPr>
        <p:spPr>
          <a:xfrm>
            <a:off x="7086600" y="5079206"/>
            <a:ext cx="785813" cy="6000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楕円 13"/>
          <p:cNvSpPr/>
          <p:nvPr/>
        </p:nvSpPr>
        <p:spPr>
          <a:xfrm>
            <a:off x="6786562" y="2964657"/>
            <a:ext cx="378619" cy="3929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楕円 15"/>
          <p:cNvSpPr/>
          <p:nvPr/>
        </p:nvSpPr>
        <p:spPr>
          <a:xfrm rot="18911618">
            <a:off x="6088068" y="2196609"/>
            <a:ext cx="492130" cy="9353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楕円 14"/>
          <p:cNvSpPr/>
          <p:nvPr/>
        </p:nvSpPr>
        <p:spPr>
          <a:xfrm rot="2774214">
            <a:off x="6380725" y="3301150"/>
            <a:ext cx="653633" cy="13796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078598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140" y="2672542"/>
            <a:ext cx="3065315" cy="3084473"/>
          </a:xfrm>
          <a:prstGeom prst="rect">
            <a:avLst/>
          </a:prstGeom>
        </p:spPr>
      </p:pic>
      <p:sp>
        <p:nvSpPr>
          <p:cNvPr id="11" name="正方形/長方形 10"/>
          <p:cNvSpPr/>
          <p:nvPr/>
        </p:nvSpPr>
        <p:spPr>
          <a:xfrm>
            <a:off x="63125" y="5771302"/>
            <a:ext cx="3381966" cy="230832"/>
          </a:xfrm>
          <a:prstGeom prst="rect">
            <a:avLst/>
          </a:prstGeom>
        </p:spPr>
        <p:txBody>
          <a:bodyPr wrap="square">
            <a:spAutoFit/>
          </a:bodyPr>
          <a:lstStyle/>
          <a:p>
            <a:r>
              <a:rPr lang="en-US" altLang="ja-JP" sz="900" dirty="0">
                <a:latin typeface="CMR10"/>
              </a:rPr>
              <a:t>Rob </a:t>
            </a:r>
            <a:r>
              <a:rPr lang="en-US" altLang="ja-JP" sz="900" dirty="0" err="1">
                <a:latin typeface="CMR10"/>
              </a:rPr>
              <a:t>Gonsalves</a:t>
            </a:r>
            <a:r>
              <a:rPr lang="en-US" altLang="ja-JP" sz="900" dirty="0">
                <a:latin typeface="CMR10"/>
              </a:rPr>
              <a:t> Sarah L. Thomson. </a:t>
            </a:r>
            <a:r>
              <a:rPr lang="ja-JP" altLang="en-US" sz="825" dirty="0">
                <a:latin typeface="IPAexMincho"/>
              </a:rPr>
              <a:t>終わらない夜</a:t>
            </a:r>
            <a:r>
              <a:rPr lang="en-US" altLang="ja-JP" sz="900" dirty="0">
                <a:latin typeface="CMR10"/>
              </a:rPr>
              <a:t>. </a:t>
            </a:r>
            <a:r>
              <a:rPr lang="ja-JP" altLang="en-US" sz="825" dirty="0">
                <a:latin typeface="IPAexMincho"/>
              </a:rPr>
              <a:t>ほる</a:t>
            </a:r>
            <a:r>
              <a:rPr lang="ja-JP" altLang="en-US" sz="825" dirty="0" err="1">
                <a:latin typeface="IPAexMincho"/>
              </a:rPr>
              <a:t>ぷ</a:t>
            </a:r>
            <a:r>
              <a:rPr lang="ja-JP" altLang="en-US" sz="825" dirty="0">
                <a:latin typeface="IPAexMincho"/>
              </a:rPr>
              <a:t>出版</a:t>
            </a:r>
            <a:r>
              <a:rPr lang="en-US" altLang="ja-JP" sz="900" dirty="0">
                <a:latin typeface="CMR10"/>
              </a:rPr>
              <a:t>, 2005.</a:t>
            </a:r>
            <a:endParaRPr lang="ja-JP" altLang="en-US" sz="900" dirty="0"/>
          </a:p>
        </p:txBody>
      </p:sp>
      <p:sp>
        <p:nvSpPr>
          <p:cNvPr id="12" name="正方形/長方形 11"/>
          <p:cNvSpPr/>
          <p:nvPr/>
        </p:nvSpPr>
        <p:spPr>
          <a:xfrm>
            <a:off x="5089550" y="5781191"/>
            <a:ext cx="2194832" cy="230832"/>
          </a:xfrm>
          <a:prstGeom prst="rect">
            <a:avLst/>
          </a:prstGeom>
        </p:spPr>
        <p:txBody>
          <a:bodyPr wrap="none">
            <a:spAutoFit/>
          </a:bodyPr>
          <a:lstStyle/>
          <a:p>
            <a:r>
              <a:rPr lang="ja-JP" altLang="en-US" sz="825" dirty="0">
                <a:latin typeface="IPAexMincho"/>
              </a:rPr>
              <a:t>安野光雅</a:t>
            </a:r>
            <a:r>
              <a:rPr lang="en-US" altLang="ja-JP" sz="900" dirty="0">
                <a:latin typeface="CMR10"/>
              </a:rPr>
              <a:t>. </a:t>
            </a:r>
            <a:r>
              <a:rPr lang="ja-JP" altLang="en-US" sz="825" dirty="0">
                <a:latin typeface="IPAexMincho"/>
              </a:rPr>
              <a:t>もりの</a:t>
            </a:r>
            <a:r>
              <a:rPr lang="ja-JP" altLang="en-US" sz="825" dirty="0" err="1">
                <a:latin typeface="IPAexMincho"/>
              </a:rPr>
              <a:t>えほん</a:t>
            </a:r>
            <a:r>
              <a:rPr lang="en-US" altLang="ja-JP" sz="900" dirty="0">
                <a:latin typeface="CMR10"/>
              </a:rPr>
              <a:t>. </a:t>
            </a:r>
            <a:r>
              <a:rPr lang="ja-JP" altLang="en-US" sz="825" dirty="0">
                <a:latin typeface="IPAexMincho"/>
              </a:rPr>
              <a:t>福音館書店</a:t>
            </a:r>
            <a:r>
              <a:rPr lang="en-US" altLang="ja-JP" sz="900" dirty="0">
                <a:latin typeface="CMR10"/>
              </a:rPr>
              <a:t>, 1981.</a:t>
            </a:r>
            <a:endParaRPr lang="ja-JP" altLang="en-US" sz="825" dirty="0"/>
          </a:p>
        </p:txBody>
      </p:sp>
      <p:sp>
        <p:nvSpPr>
          <p:cNvPr id="9" name="タイトル 8"/>
          <p:cNvSpPr>
            <a:spLocks noGrp="1"/>
          </p:cNvSpPr>
          <p:nvPr>
            <p:ph type="title"/>
          </p:nvPr>
        </p:nvSpPr>
        <p:spPr/>
        <p:txBody>
          <a:bodyPr/>
          <a:lstStyle/>
          <a:p>
            <a:r>
              <a:rPr kumimoji="1" lang="ja-JP" altLang="en-US" dirty="0"/>
              <a:t>研究の動機</a:t>
            </a:r>
            <a:r>
              <a:rPr lang="ja-JP" altLang="en-US" dirty="0"/>
              <a:t>①</a:t>
            </a:r>
            <a:endParaRPr kumimoji="1" lang="ja-JP" altLang="en-US" dirty="0"/>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2223" y="1880110"/>
            <a:ext cx="5669452" cy="3899839"/>
          </a:xfrm>
          <a:prstGeom prst="rect">
            <a:avLst/>
          </a:prstGeom>
        </p:spPr>
      </p:pic>
      <p:sp>
        <p:nvSpPr>
          <p:cNvPr id="10" name="テキスト ボックス 9"/>
          <p:cNvSpPr txBox="1"/>
          <p:nvPr/>
        </p:nvSpPr>
        <p:spPr>
          <a:xfrm>
            <a:off x="341732" y="1911979"/>
            <a:ext cx="3103360" cy="1061829"/>
          </a:xfrm>
          <a:prstGeom prst="rect">
            <a:avLst/>
          </a:prstGeom>
          <a:noFill/>
        </p:spPr>
        <p:txBody>
          <a:bodyPr wrap="square" rtlCol="0">
            <a:spAutoFit/>
          </a:bodyPr>
          <a:lstStyle/>
          <a:p>
            <a:r>
              <a:rPr lang="ja-JP" altLang="en-US" sz="2100" dirty="0"/>
              <a:t>幼少期からの愛読書たち</a:t>
            </a:r>
            <a:endParaRPr lang="en-US" altLang="ja-JP" sz="2100" dirty="0"/>
          </a:p>
          <a:p>
            <a:r>
              <a:rPr lang="ja-JP" altLang="en-US" sz="2100" dirty="0"/>
              <a:t>よー</a:t>
            </a:r>
            <a:r>
              <a:rPr lang="ja-JP" altLang="en-US" sz="2100" dirty="0" err="1"/>
              <a:t>く</a:t>
            </a:r>
            <a:r>
              <a:rPr lang="ja-JP" altLang="en-US" sz="2100" dirty="0"/>
              <a:t>見てください</a:t>
            </a:r>
            <a:r>
              <a:rPr lang="en-US" altLang="ja-JP" sz="2100" dirty="0"/>
              <a:t>…</a:t>
            </a:r>
          </a:p>
        </p:txBody>
      </p:sp>
      <p:sp>
        <p:nvSpPr>
          <p:cNvPr id="8" name="楕円 7"/>
          <p:cNvSpPr/>
          <p:nvPr/>
        </p:nvSpPr>
        <p:spPr>
          <a:xfrm>
            <a:off x="978694" y="4450556"/>
            <a:ext cx="2193131" cy="12287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 name="楕円 2"/>
          <p:cNvSpPr/>
          <p:nvPr/>
        </p:nvSpPr>
        <p:spPr>
          <a:xfrm>
            <a:off x="8136732" y="2964657"/>
            <a:ext cx="700088" cy="10429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楕円 12"/>
          <p:cNvSpPr/>
          <p:nvPr/>
        </p:nvSpPr>
        <p:spPr>
          <a:xfrm>
            <a:off x="7086600" y="5079206"/>
            <a:ext cx="785813" cy="6000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楕円 13"/>
          <p:cNvSpPr/>
          <p:nvPr/>
        </p:nvSpPr>
        <p:spPr>
          <a:xfrm>
            <a:off x="6786562" y="2964657"/>
            <a:ext cx="378619" cy="3929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楕円 15"/>
          <p:cNvSpPr/>
          <p:nvPr/>
        </p:nvSpPr>
        <p:spPr>
          <a:xfrm rot="18911618">
            <a:off x="6088068" y="2196609"/>
            <a:ext cx="492130" cy="9353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雲形吹き出し 14"/>
          <p:cNvSpPr/>
          <p:nvPr/>
        </p:nvSpPr>
        <p:spPr>
          <a:xfrm>
            <a:off x="520548" y="1435636"/>
            <a:ext cx="8281721" cy="3338110"/>
          </a:xfrm>
          <a:prstGeom prst="cloudCallout">
            <a:avLst>
              <a:gd name="adj1" fmla="val -38486"/>
              <a:gd name="adj2" fmla="val 56114"/>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ltLang="ja-JP" sz="3300" dirty="0"/>
          </a:p>
          <a:p>
            <a:pPr algn="ctr"/>
            <a:r>
              <a:rPr lang="ja-JP" altLang="en-US" sz="3300" dirty="0"/>
              <a:t>だまし絵とそうでない絵の</a:t>
            </a:r>
            <a:endParaRPr lang="en-US" altLang="ja-JP" sz="3300" dirty="0"/>
          </a:p>
          <a:p>
            <a:pPr algn="ctr"/>
            <a:r>
              <a:rPr lang="ja-JP" altLang="en-US" sz="4050" b="1" dirty="0"/>
              <a:t>違い</a:t>
            </a:r>
            <a:r>
              <a:rPr lang="ja-JP" altLang="en-US" sz="3300" dirty="0"/>
              <a:t>って何</a:t>
            </a:r>
            <a:r>
              <a:rPr lang="en-US" altLang="ja-JP" sz="3300" dirty="0"/>
              <a:t>…</a:t>
            </a:r>
            <a:r>
              <a:rPr lang="ja-JP" altLang="en-US" sz="3300" dirty="0"/>
              <a:t>？</a:t>
            </a:r>
          </a:p>
          <a:p>
            <a:pPr algn="ctr"/>
            <a:r>
              <a:rPr lang="ja-JP" altLang="en-US" sz="3300" dirty="0"/>
              <a:t>だまされるのは人間の視覚の</a:t>
            </a:r>
            <a:r>
              <a:rPr lang="ja-JP" altLang="en-US" sz="4050" b="1" dirty="0"/>
              <a:t>弱点</a:t>
            </a:r>
            <a:r>
              <a:rPr lang="ja-JP" altLang="en-US" sz="3300" dirty="0"/>
              <a:t>！</a:t>
            </a:r>
          </a:p>
        </p:txBody>
      </p:sp>
    </p:spTree>
    <p:extLst>
      <p:ext uri="{BB962C8B-B14F-4D97-AF65-F5344CB8AC3E}">
        <p14:creationId xmlns:p14="http://schemas.microsoft.com/office/powerpoint/2010/main" val="599633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en-US" altLang="ja-JP" dirty="0"/>
              <a:t> 1</a:t>
            </a:r>
            <a:r>
              <a:rPr lang="ja-JP" altLang="en-US" dirty="0"/>
              <a:t> 目的</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24</a:t>
            </a:fld>
            <a:endParaRPr kumimoji="1" lang="ja-JP" altLang="en-US" dirty="0"/>
          </a:p>
        </p:txBody>
      </p:sp>
      <p:sp>
        <p:nvSpPr>
          <p:cNvPr id="17" name="正方形/長方形 16"/>
          <p:cNvSpPr/>
          <p:nvPr/>
        </p:nvSpPr>
        <p:spPr>
          <a:xfrm>
            <a:off x="143424" y="2348057"/>
            <a:ext cx="2732986" cy="3265652"/>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20" name="テキスト ボックス 19"/>
          <p:cNvSpPr txBox="1"/>
          <p:nvPr/>
        </p:nvSpPr>
        <p:spPr>
          <a:xfrm>
            <a:off x="1043743" y="1934994"/>
            <a:ext cx="992579" cy="415498"/>
          </a:xfrm>
          <a:prstGeom prst="rect">
            <a:avLst/>
          </a:prstGeom>
          <a:noFill/>
        </p:spPr>
        <p:txBody>
          <a:bodyPr wrap="none" rtlCol="0">
            <a:spAutoFit/>
          </a:bodyPr>
          <a:lstStyle/>
          <a:p>
            <a:r>
              <a:rPr lang="ja-JP" altLang="en-US" sz="2100" dirty="0"/>
              <a:t>風景画</a:t>
            </a:r>
          </a:p>
        </p:txBody>
      </p:sp>
      <p:sp>
        <p:nvSpPr>
          <p:cNvPr id="21" name="テキスト ボックス 20"/>
          <p:cNvSpPr txBox="1"/>
          <p:nvPr/>
        </p:nvSpPr>
        <p:spPr>
          <a:xfrm>
            <a:off x="7176718" y="1922320"/>
            <a:ext cx="992579" cy="415498"/>
          </a:xfrm>
          <a:prstGeom prst="rect">
            <a:avLst/>
          </a:prstGeom>
          <a:noFill/>
        </p:spPr>
        <p:txBody>
          <a:bodyPr wrap="none" rtlCol="0">
            <a:spAutoFit/>
          </a:bodyPr>
          <a:lstStyle/>
          <a:p>
            <a:r>
              <a:rPr lang="ja-JP" altLang="en-US" sz="2100" dirty="0"/>
              <a:t>肖像画</a:t>
            </a:r>
          </a:p>
        </p:txBody>
      </p:sp>
      <p:sp>
        <p:nvSpPr>
          <p:cNvPr id="22" name="テキスト ボックス 21"/>
          <p:cNvSpPr txBox="1"/>
          <p:nvPr/>
        </p:nvSpPr>
        <p:spPr>
          <a:xfrm>
            <a:off x="3319342" y="1934649"/>
            <a:ext cx="2685351" cy="415498"/>
          </a:xfrm>
          <a:prstGeom prst="rect">
            <a:avLst/>
          </a:prstGeom>
          <a:noFill/>
        </p:spPr>
        <p:txBody>
          <a:bodyPr wrap="none" rtlCol="0">
            <a:spAutoFit/>
          </a:bodyPr>
          <a:lstStyle/>
          <a:p>
            <a:r>
              <a:rPr lang="ja-JP" altLang="en-US" sz="2100" dirty="0"/>
              <a:t>風景・顔の 多義図形</a:t>
            </a:r>
          </a:p>
        </p:txBody>
      </p:sp>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19" y="2389353"/>
            <a:ext cx="2555351" cy="3174350"/>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944" y="2389353"/>
            <a:ext cx="2521283" cy="3174350"/>
          </a:xfrm>
          <a:prstGeom prst="rect">
            <a:avLst/>
          </a:prstGeom>
        </p:spPr>
      </p:pic>
      <p:sp>
        <p:nvSpPr>
          <p:cNvPr id="25" name="正方形/長方形 24"/>
          <p:cNvSpPr/>
          <p:nvPr/>
        </p:nvSpPr>
        <p:spPr>
          <a:xfrm>
            <a:off x="3202844" y="2348057"/>
            <a:ext cx="2732986" cy="3265652"/>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26" name="正方形/長方形 25"/>
          <p:cNvSpPr/>
          <p:nvPr/>
        </p:nvSpPr>
        <p:spPr>
          <a:xfrm>
            <a:off x="6283432" y="2339607"/>
            <a:ext cx="2732986" cy="3265652"/>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4467" r="23464"/>
          <a:stretch/>
        </p:blipFill>
        <p:spPr>
          <a:xfrm>
            <a:off x="199855" y="2809669"/>
            <a:ext cx="2634189" cy="2471016"/>
          </a:xfrm>
          <a:prstGeom prst="rect">
            <a:avLst/>
          </a:prstGeom>
        </p:spPr>
      </p:pic>
      <p:sp>
        <p:nvSpPr>
          <p:cNvPr id="14" name="テキスト ボックス 13">
            <a:extLst>
              <a:ext uri="{FF2B5EF4-FFF2-40B4-BE49-F238E27FC236}">
                <a16:creationId xmlns:a16="http://schemas.microsoft.com/office/drawing/2014/main" id="{0FA0767E-B19A-43B0-A627-B9E874AA3016}"/>
              </a:ext>
            </a:extLst>
          </p:cNvPr>
          <p:cNvSpPr txBox="1"/>
          <p:nvPr/>
        </p:nvSpPr>
        <p:spPr>
          <a:xfrm>
            <a:off x="5026129" y="6657945"/>
            <a:ext cx="4301177" cy="400110"/>
          </a:xfrm>
          <a:prstGeom prst="rect">
            <a:avLst/>
          </a:prstGeom>
          <a:noFill/>
        </p:spPr>
        <p:txBody>
          <a:bodyPr wrap="none" rtlCol="0">
            <a:spAutoFit/>
          </a:bodyPr>
          <a:lstStyle/>
          <a:p>
            <a:r>
              <a:rPr lang="en-US" altLang="ja-JP" sz="1000" dirty="0" err="1"/>
              <a:t>WikiArt</a:t>
            </a:r>
            <a:r>
              <a:rPr lang="en-US" altLang="ja-JP" sz="1000" dirty="0"/>
              <a:t>. https://github.com/cs-chan/ArtGAN/tree/master/WikiArt%20Dataset.</a:t>
            </a:r>
          </a:p>
          <a:p>
            <a:endParaRPr lang="ja-JP" altLang="en-US" sz="1000" dirty="0"/>
          </a:p>
        </p:txBody>
      </p:sp>
    </p:spTree>
    <p:extLst>
      <p:ext uri="{BB962C8B-B14F-4D97-AF65-F5344CB8AC3E}">
        <p14:creationId xmlns:p14="http://schemas.microsoft.com/office/powerpoint/2010/main" val="172607313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研究の動機②</a:t>
            </a:r>
          </a:p>
        </p:txBody>
      </p:sp>
      <p:pic>
        <p:nvPicPr>
          <p:cNvPr id="2050" name="Picture 2" descr="「MNIST」の画像検索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386" y="3588982"/>
            <a:ext cx="2628292" cy="19712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ris dataset」の画像検索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7634" y="3837918"/>
            <a:ext cx="3791850" cy="169495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498923" y="2071787"/>
            <a:ext cx="6194324" cy="1754326"/>
          </a:xfrm>
          <a:prstGeom prst="rect">
            <a:avLst/>
          </a:prstGeom>
          <a:noFill/>
        </p:spPr>
        <p:txBody>
          <a:bodyPr wrap="none" rtlCol="0">
            <a:spAutoFit/>
          </a:bodyPr>
          <a:lstStyle/>
          <a:p>
            <a:r>
              <a:rPr lang="ja-JP" altLang="en-US" sz="2700" dirty="0"/>
              <a:t>大学で </a:t>
            </a:r>
            <a:r>
              <a:rPr lang="en-US" altLang="ja-JP" sz="2700" dirty="0"/>
              <a:t>Deep</a:t>
            </a:r>
            <a:r>
              <a:rPr lang="ja-JP" altLang="en-US" sz="2700" dirty="0"/>
              <a:t> </a:t>
            </a:r>
            <a:r>
              <a:rPr lang="en-US" altLang="ja-JP" sz="2700" dirty="0"/>
              <a:t>Learning</a:t>
            </a:r>
            <a:r>
              <a:rPr lang="ja-JP" altLang="en-US" sz="2700" dirty="0"/>
              <a:t> による画像解析</a:t>
            </a:r>
            <a:endParaRPr lang="en-US" altLang="ja-JP" sz="2700" dirty="0"/>
          </a:p>
          <a:p>
            <a:r>
              <a:rPr lang="ja-JP" altLang="en-US" sz="2700" dirty="0"/>
              <a:t>について研究し始める</a:t>
            </a:r>
            <a:r>
              <a:rPr lang="en-US" altLang="ja-JP" sz="2700" dirty="0"/>
              <a:t>…</a:t>
            </a:r>
          </a:p>
          <a:p>
            <a:r>
              <a:rPr lang="ja-JP" altLang="en-US" sz="2700" dirty="0"/>
              <a:t>従来の画像認識研究は一義的な画像に</a:t>
            </a:r>
            <a:endParaRPr lang="en-US" altLang="ja-JP" sz="2700" dirty="0"/>
          </a:p>
          <a:p>
            <a:r>
              <a:rPr lang="ja-JP" altLang="en-US" sz="2700" dirty="0"/>
              <a:t>対するものばかり</a:t>
            </a:r>
            <a:endParaRPr lang="en-US" altLang="ja-JP" sz="2700" dirty="0"/>
          </a:p>
        </p:txBody>
      </p:sp>
      <p:sp>
        <p:nvSpPr>
          <p:cNvPr id="4" name="正方形/長方形 3"/>
          <p:cNvSpPr/>
          <p:nvPr/>
        </p:nvSpPr>
        <p:spPr>
          <a:xfrm>
            <a:off x="1498924" y="5428630"/>
            <a:ext cx="3469085" cy="646331"/>
          </a:xfrm>
          <a:prstGeom prst="rect">
            <a:avLst/>
          </a:prstGeom>
        </p:spPr>
        <p:txBody>
          <a:bodyPr wrap="square">
            <a:spAutoFit/>
          </a:bodyPr>
          <a:lstStyle/>
          <a:p>
            <a:r>
              <a:rPr lang="en-US" altLang="ja-JP" sz="900" dirty="0" err="1"/>
              <a:t>Dua</a:t>
            </a:r>
            <a:r>
              <a:rPr lang="en-US" altLang="ja-JP" sz="900" dirty="0"/>
              <a:t>, D. and Graff, C. (2019). UCI Machine Learning Repository [http://archive.ics.uci.edu/ml]. Irvine, CA: University of California, School of Information and Computer Science.</a:t>
            </a:r>
            <a:endParaRPr lang="ja-JP" altLang="en-US" sz="900" dirty="0"/>
          </a:p>
        </p:txBody>
      </p:sp>
      <p:sp>
        <p:nvSpPr>
          <p:cNvPr id="9" name="正方形/長方形 8"/>
          <p:cNvSpPr/>
          <p:nvPr/>
        </p:nvSpPr>
        <p:spPr>
          <a:xfrm>
            <a:off x="4868767" y="5485433"/>
            <a:ext cx="3170792" cy="646331"/>
          </a:xfrm>
          <a:prstGeom prst="rect">
            <a:avLst/>
          </a:prstGeom>
        </p:spPr>
        <p:txBody>
          <a:bodyPr wrap="square">
            <a:spAutoFit/>
          </a:bodyPr>
          <a:lstStyle/>
          <a:p>
            <a:r>
              <a:rPr lang="en-US" altLang="ja-JP" sz="900" dirty="0" err="1"/>
              <a:t>LeCun</a:t>
            </a:r>
            <a:r>
              <a:rPr lang="en-US" altLang="ja-JP" sz="900" dirty="0"/>
              <a:t>, Yann and Cortes, Corinna and Burges, CJ. MNIST handwritten digit database. ATT Labs [Online]. Available: http://yann. </a:t>
            </a:r>
            <a:r>
              <a:rPr lang="en-US" altLang="ja-JP" sz="900" dirty="0" err="1"/>
              <a:t>lecun</a:t>
            </a:r>
            <a:r>
              <a:rPr lang="en-US" altLang="ja-JP" sz="900" dirty="0"/>
              <a:t>. com/</a:t>
            </a:r>
            <a:r>
              <a:rPr lang="en-US" altLang="ja-JP" sz="900" dirty="0" err="1"/>
              <a:t>exdb</a:t>
            </a:r>
            <a:r>
              <a:rPr lang="en-US" altLang="ja-JP" sz="900" dirty="0"/>
              <a:t>/</a:t>
            </a:r>
            <a:r>
              <a:rPr lang="en-US" altLang="ja-JP" sz="900" dirty="0" err="1"/>
              <a:t>mnist</a:t>
            </a:r>
            <a:r>
              <a:rPr lang="en-US" altLang="ja-JP" sz="900" dirty="0"/>
              <a:t>. Vol.2, 2010</a:t>
            </a:r>
          </a:p>
        </p:txBody>
      </p:sp>
    </p:spTree>
    <p:extLst>
      <p:ext uri="{BB962C8B-B14F-4D97-AF65-F5344CB8AC3E}">
        <p14:creationId xmlns:p14="http://schemas.microsoft.com/office/powerpoint/2010/main" val="21928917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研究の動機②</a:t>
            </a:r>
          </a:p>
        </p:txBody>
      </p:sp>
      <p:sp>
        <p:nvSpPr>
          <p:cNvPr id="5" name="テキスト ボックス 4"/>
          <p:cNvSpPr txBox="1"/>
          <p:nvPr/>
        </p:nvSpPr>
        <p:spPr>
          <a:xfrm>
            <a:off x="1763689" y="2431124"/>
            <a:ext cx="5724644" cy="830997"/>
          </a:xfrm>
          <a:prstGeom prst="rect">
            <a:avLst/>
          </a:prstGeom>
          <a:noFill/>
        </p:spPr>
        <p:txBody>
          <a:bodyPr wrap="none" rtlCol="0">
            <a:spAutoFit/>
          </a:bodyPr>
          <a:lstStyle/>
          <a:p>
            <a:r>
              <a:rPr lang="ja-JP" altLang="en-US" sz="2400" dirty="0"/>
              <a:t>大学で深層学習による画像解析について</a:t>
            </a:r>
            <a:endParaRPr lang="en-US" altLang="ja-JP" sz="2400" dirty="0"/>
          </a:p>
          <a:p>
            <a:r>
              <a:rPr lang="ja-JP" altLang="en-US" sz="2400" dirty="0"/>
              <a:t>研究し始める</a:t>
            </a:r>
            <a:r>
              <a:rPr lang="en-US" altLang="ja-JP" sz="2400" dirty="0"/>
              <a:t>…</a:t>
            </a:r>
          </a:p>
        </p:txBody>
      </p:sp>
      <p:pic>
        <p:nvPicPr>
          <p:cNvPr id="8" name="Picture 2" descr="「MNIST」の画像検索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4386" y="3588982"/>
            <a:ext cx="2628292" cy="19712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ris dataset」の画像検索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7634" y="3837918"/>
            <a:ext cx="3791850" cy="1694957"/>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498924" y="5428630"/>
            <a:ext cx="3469085" cy="646331"/>
          </a:xfrm>
          <a:prstGeom prst="rect">
            <a:avLst/>
          </a:prstGeom>
        </p:spPr>
        <p:txBody>
          <a:bodyPr wrap="square">
            <a:spAutoFit/>
          </a:bodyPr>
          <a:lstStyle/>
          <a:p>
            <a:r>
              <a:rPr lang="en-US" altLang="ja-JP" sz="900" dirty="0" err="1"/>
              <a:t>Dua</a:t>
            </a:r>
            <a:r>
              <a:rPr lang="en-US" altLang="ja-JP" sz="900" dirty="0"/>
              <a:t>, D. and Graff, C. (2019). UCI Machine Learning Repository [http://archive.ics.uci.edu/ml]. Irvine, CA: University of California, School of Information and Computer Science.</a:t>
            </a:r>
            <a:endParaRPr lang="ja-JP" altLang="en-US" sz="900" dirty="0"/>
          </a:p>
        </p:txBody>
      </p:sp>
      <p:sp>
        <p:nvSpPr>
          <p:cNvPr id="11" name="正方形/長方形 10"/>
          <p:cNvSpPr/>
          <p:nvPr/>
        </p:nvSpPr>
        <p:spPr>
          <a:xfrm>
            <a:off x="4868767" y="5485433"/>
            <a:ext cx="3170792" cy="646331"/>
          </a:xfrm>
          <a:prstGeom prst="rect">
            <a:avLst/>
          </a:prstGeom>
        </p:spPr>
        <p:txBody>
          <a:bodyPr wrap="square">
            <a:spAutoFit/>
          </a:bodyPr>
          <a:lstStyle/>
          <a:p>
            <a:r>
              <a:rPr lang="en-US" altLang="ja-JP" sz="900" dirty="0" err="1"/>
              <a:t>LeCun</a:t>
            </a:r>
            <a:r>
              <a:rPr lang="en-US" altLang="ja-JP" sz="900" dirty="0"/>
              <a:t>, Yann and Cortes, Corinna and Burges, CJ. MNIST handwritten digit database. ATT Labs [Online]. Available: http://yann. </a:t>
            </a:r>
            <a:r>
              <a:rPr lang="en-US" altLang="ja-JP" sz="900" dirty="0" err="1"/>
              <a:t>lecun</a:t>
            </a:r>
            <a:r>
              <a:rPr lang="en-US" altLang="ja-JP" sz="900" dirty="0"/>
              <a:t>. com/</a:t>
            </a:r>
            <a:r>
              <a:rPr lang="en-US" altLang="ja-JP" sz="900" dirty="0" err="1"/>
              <a:t>exdb</a:t>
            </a:r>
            <a:r>
              <a:rPr lang="en-US" altLang="ja-JP" sz="900" dirty="0"/>
              <a:t>/</a:t>
            </a:r>
            <a:r>
              <a:rPr lang="en-US" altLang="ja-JP" sz="900" dirty="0" err="1"/>
              <a:t>mnist</a:t>
            </a:r>
            <a:r>
              <a:rPr lang="en-US" altLang="ja-JP" sz="900" dirty="0"/>
              <a:t>. Vol.2, 2010</a:t>
            </a:r>
          </a:p>
        </p:txBody>
      </p:sp>
      <p:sp>
        <p:nvSpPr>
          <p:cNvPr id="7" name="雲形吹き出し 6"/>
          <p:cNvSpPr/>
          <p:nvPr/>
        </p:nvSpPr>
        <p:spPr>
          <a:xfrm>
            <a:off x="1" y="1534788"/>
            <a:ext cx="9468998" cy="2825827"/>
          </a:xfrm>
          <a:prstGeom prst="cloudCallout">
            <a:avLst>
              <a:gd name="adj1" fmla="val -25978"/>
              <a:gd name="adj2" fmla="val 58183"/>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ja-JP" altLang="en-US" sz="3300" dirty="0"/>
              <a:t>人工知能がだまし絵を</a:t>
            </a:r>
            <a:endParaRPr lang="en-US" altLang="ja-JP" sz="3300" dirty="0"/>
          </a:p>
          <a:p>
            <a:pPr algn="ctr"/>
            <a:r>
              <a:rPr lang="ja-JP" altLang="en-US" sz="3300" dirty="0"/>
              <a:t>見ることは出来るのか？</a:t>
            </a:r>
            <a:endParaRPr lang="en-US" altLang="ja-JP" sz="3300" dirty="0"/>
          </a:p>
          <a:p>
            <a:pPr algn="ctr"/>
            <a:r>
              <a:rPr lang="ja-JP" altLang="en-US" sz="3300" dirty="0"/>
              <a:t>調べたところ</a:t>
            </a:r>
            <a:r>
              <a:rPr lang="ja-JP" altLang="en-US" sz="4050" b="1" u="sng" dirty="0">
                <a:solidFill>
                  <a:srgbClr val="FF0000"/>
                </a:solidFill>
              </a:rPr>
              <a:t>先行研究無し</a:t>
            </a:r>
            <a:r>
              <a:rPr lang="ja-JP" altLang="en-US" sz="3300" dirty="0"/>
              <a:t>！</a:t>
            </a:r>
          </a:p>
        </p:txBody>
      </p:sp>
      <p:sp>
        <p:nvSpPr>
          <p:cNvPr id="3" name="楕円 2"/>
          <p:cNvSpPr/>
          <p:nvPr/>
        </p:nvSpPr>
        <p:spPr>
          <a:xfrm>
            <a:off x="5607520" y="3694651"/>
            <a:ext cx="3464996" cy="17103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4500" b="1" dirty="0"/>
              <a:t>世界初！</a:t>
            </a:r>
          </a:p>
        </p:txBody>
      </p:sp>
    </p:spTree>
    <p:extLst>
      <p:ext uri="{BB962C8B-B14F-4D97-AF65-F5344CB8AC3E}">
        <p14:creationId xmlns:p14="http://schemas.microsoft.com/office/powerpoint/2010/main" val="9315225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 </a:t>
            </a:r>
            <a:r>
              <a:rPr kumimoji="1" lang="ja-JP" altLang="en-US" dirty="0"/>
              <a:t>課題</a:t>
            </a:r>
          </a:p>
        </p:txBody>
      </p:sp>
      <p:sp>
        <p:nvSpPr>
          <p:cNvPr id="3" name="コンテンツ プレースホルダー 2"/>
          <p:cNvSpPr>
            <a:spLocks noGrp="1"/>
          </p:cNvSpPr>
          <p:nvPr>
            <p:ph idx="1"/>
          </p:nvPr>
        </p:nvSpPr>
        <p:spPr>
          <a:xfrm>
            <a:off x="457200" y="2057400"/>
            <a:ext cx="7895220" cy="3655314"/>
          </a:xfrm>
        </p:spPr>
        <p:txBody>
          <a:bodyPr>
            <a:normAutofit/>
          </a:bodyPr>
          <a:lstStyle/>
          <a:p>
            <a:r>
              <a:rPr lang="ja-JP" altLang="en-US" sz="2700" dirty="0"/>
              <a:t>顔と風景の多義図形は、全力で集めても </a:t>
            </a:r>
            <a:r>
              <a:rPr lang="en-US" altLang="ja-JP" sz="2700" dirty="0"/>
              <a:t>400 </a:t>
            </a:r>
            <a:r>
              <a:rPr lang="ja-JP" altLang="en-US" sz="2700" dirty="0"/>
              <a:t>枚しか集められなかった</a:t>
            </a:r>
            <a:r>
              <a:rPr lang="en-US" altLang="ja-JP" sz="2700" dirty="0"/>
              <a:t>…</a:t>
            </a:r>
          </a:p>
          <a:p>
            <a:pPr marL="0" indent="0">
              <a:buNone/>
            </a:pPr>
            <a:r>
              <a:rPr lang="ja-JP" altLang="en-US" sz="2700" dirty="0"/>
              <a:t>→ </a:t>
            </a:r>
            <a:r>
              <a:rPr lang="en-US" altLang="ja-JP" sz="2700" dirty="0"/>
              <a:t>Deep learning </a:t>
            </a:r>
            <a:r>
              <a:rPr lang="ja-JP" altLang="en-US" sz="2700" dirty="0"/>
              <a:t>をするには少ない</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242</a:t>
            </a:fld>
            <a:endParaRPr kumimoji="1" lang="ja-JP" altLang="en-US" dirty="0"/>
          </a:p>
        </p:txBody>
      </p:sp>
    </p:spTree>
    <p:extLst>
      <p:ext uri="{BB962C8B-B14F-4D97-AF65-F5344CB8AC3E}">
        <p14:creationId xmlns:p14="http://schemas.microsoft.com/office/powerpoint/2010/main" val="26248144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 </a:t>
            </a:r>
            <a:r>
              <a:rPr kumimoji="1" lang="ja-JP" altLang="en-US" dirty="0"/>
              <a:t>課題</a:t>
            </a:r>
          </a:p>
        </p:txBody>
      </p:sp>
      <p:sp>
        <p:nvSpPr>
          <p:cNvPr id="3" name="コンテンツ プレースホルダー 2"/>
          <p:cNvSpPr>
            <a:spLocks noGrp="1"/>
          </p:cNvSpPr>
          <p:nvPr>
            <p:ph idx="1"/>
          </p:nvPr>
        </p:nvSpPr>
        <p:spPr>
          <a:xfrm>
            <a:off x="457200" y="2057400"/>
            <a:ext cx="7895220" cy="3655314"/>
          </a:xfrm>
        </p:spPr>
        <p:txBody>
          <a:bodyPr>
            <a:normAutofit/>
          </a:bodyPr>
          <a:lstStyle/>
          <a:p>
            <a:r>
              <a:rPr lang="ja-JP" altLang="en-US" sz="2700" dirty="0"/>
              <a:t>顔と風景の多義図形は、全力で集めても </a:t>
            </a:r>
            <a:r>
              <a:rPr lang="en-US" altLang="ja-JP" sz="2700" dirty="0"/>
              <a:t>400 </a:t>
            </a:r>
            <a:r>
              <a:rPr lang="ja-JP" altLang="en-US" sz="2700" dirty="0"/>
              <a:t>枚しか集められなかった</a:t>
            </a:r>
            <a:r>
              <a:rPr lang="en-US" altLang="ja-JP" sz="2700" dirty="0"/>
              <a:t>…</a:t>
            </a:r>
          </a:p>
          <a:p>
            <a:pPr marL="0" indent="0">
              <a:buNone/>
            </a:pPr>
            <a:r>
              <a:rPr lang="ja-JP" altLang="en-US" sz="2700" dirty="0"/>
              <a:t>→ </a:t>
            </a:r>
            <a:r>
              <a:rPr lang="en-US" altLang="ja-JP" sz="2700" dirty="0"/>
              <a:t>Deep learning </a:t>
            </a:r>
            <a:r>
              <a:rPr lang="ja-JP" altLang="en-US" sz="2700" dirty="0"/>
              <a:t>をするには少ない</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243</a:t>
            </a:fld>
            <a:endParaRPr kumimoji="1" lang="ja-JP" altLang="en-US" dirty="0"/>
          </a:p>
        </p:txBody>
      </p:sp>
      <p:sp>
        <p:nvSpPr>
          <p:cNvPr id="5" name="角丸四角形 4"/>
          <p:cNvSpPr/>
          <p:nvPr/>
        </p:nvSpPr>
        <p:spPr>
          <a:xfrm>
            <a:off x="467544" y="3439176"/>
            <a:ext cx="8208912" cy="23222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3300" dirty="0"/>
              <a:t>Data Augmentation</a:t>
            </a:r>
          </a:p>
          <a:p>
            <a:pPr algn="ctr"/>
            <a:r>
              <a:rPr lang="en-US" altLang="ja-JP" sz="3300" dirty="0"/>
              <a:t>Transfer Learning</a:t>
            </a:r>
          </a:p>
          <a:p>
            <a:pPr algn="ctr"/>
            <a:r>
              <a:rPr lang="ja-JP" altLang="en-US" sz="3300" dirty="0"/>
              <a:t>パラメータ最適化</a:t>
            </a:r>
          </a:p>
        </p:txBody>
      </p:sp>
    </p:spTree>
    <p:extLst>
      <p:ext uri="{BB962C8B-B14F-4D97-AF65-F5344CB8AC3E}">
        <p14:creationId xmlns:p14="http://schemas.microsoft.com/office/powerpoint/2010/main" val="3505286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en-US" altLang="ja-JP" dirty="0"/>
              <a:t> 1</a:t>
            </a:r>
            <a:r>
              <a:rPr lang="ja-JP" altLang="en-US" dirty="0"/>
              <a:t> 目的</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25</a:t>
            </a:fld>
            <a:endParaRPr kumimoji="1" lang="ja-JP" altLang="en-US" dirty="0"/>
          </a:p>
        </p:txBody>
      </p:sp>
      <p:sp>
        <p:nvSpPr>
          <p:cNvPr id="17" name="正方形/長方形 16"/>
          <p:cNvSpPr/>
          <p:nvPr/>
        </p:nvSpPr>
        <p:spPr>
          <a:xfrm>
            <a:off x="143424" y="2348057"/>
            <a:ext cx="2732986" cy="3265652"/>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20" name="テキスト ボックス 19"/>
          <p:cNvSpPr txBox="1"/>
          <p:nvPr/>
        </p:nvSpPr>
        <p:spPr>
          <a:xfrm>
            <a:off x="1043743" y="1934994"/>
            <a:ext cx="992579" cy="415498"/>
          </a:xfrm>
          <a:prstGeom prst="rect">
            <a:avLst/>
          </a:prstGeom>
          <a:noFill/>
        </p:spPr>
        <p:txBody>
          <a:bodyPr wrap="none" rtlCol="0">
            <a:spAutoFit/>
          </a:bodyPr>
          <a:lstStyle/>
          <a:p>
            <a:r>
              <a:rPr lang="ja-JP" altLang="en-US" sz="2100" dirty="0"/>
              <a:t>風景画</a:t>
            </a:r>
          </a:p>
        </p:txBody>
      </p:sp>
      <p:sp>
        <p:nvSpPr>
          <p:cNvPr id="21" name="テキスト ボックス 20"/>
          <p:cNvSpPr txBox="1"/>
          <p:nvPr/>
        </p:nvSpPr>
        <p:spPr>
          <a:xfrm>
            <a:off x="7176718" y="1922320"/>
            <a:ext cx="992579" cy="415498"/>
          </a:xfrm>
          <a:prstGeom prst="rect">
            <a:avLst/>
          </a:prstGeom>
          <a:noFill/>
        </p:spPr>
        <p:txBody>
          <a:bodyPr wrap="none" rtlCol="0">
            <a:spAutoFit/>
          </a:bodyPr>
          <a:lstStyle/>
          <a:p>
            <a:r>
              <a:rPr lang="ja-JP" altLang="en-US" sz="2100" dirty="0"/>
              <a:t>肖像画</a:t>
            </a:r>
          </a:p>
        </p:txBody>
      </p:sp>
      <p:sp>
        <p:nvSpPr>
          <p:cNvPr id="22" name="テキスト ボックス 21"/>
          <p:cNvSpPr txBox="1"/>
          <p:nvPr/>
        </p:nvSpPr>
        <p:spPr>
          <a:xfrm>
            <a:off x="3319342" y="1934649"/>
            <a:ext cx="2685351" cy="415498"/>
          </a:xfrm>
          <a:prstGeom prst="rect">
            <a:avLst/>
          </a:prstGeom>
          <a:noFill/>
        </p:spPr>
        <p:txBody>
          <a:bodyPr wrap="none" rtlCol="0">
            <a:spAutoFit/>
          </a:bodyPr>
          <a:lstStyle/>
          <a:p>
            <a:r>
              <a:rPr lang="ja-JP" altLang="en-US" sz="2100" dirty="0"/>
              <a:t>風景・顔の 多義図形</a:t>
            </a:r>
          </a:p>
        </p:txBody>
      </p:sp>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19" y="2389353"/>
            <a:ext cx="2555351" cy="3174350"/>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944" y="2389353"/>
            <a:ext cx="2521283" cy="3174350"/>
          </a:xfrm>
          <a:prstGeom prst="rect">
            <a:avLst/>
          </a:prstGeom>
        </p:spPr>
      </p:pic>
      <p:sp>
        <p:nvSpPr>
          <p:cNvPr id="25" name="正方形/長方形 24"/>
          <p:cNvSpPr/>
          <p:nvPr/>
        </p:nvSpPr>
        <p:spPr>
          <a:xfrm>
            <a:off x="3202844" y="2348057"/>
            <a:ext cx="2732986" cy="3265652"/>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26" name="正方形/長方形 25"/>
          <p:cNvSpPr/>
          <p:nvPr/>
        </p:nvSpPr>
        <p:spPr>
          <a:xfrm>
            <a:off x="6283432" y="2339607"/>
            <a:ext cx="2732986" cy="3265652"/>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4467" r="23464"/>
          <a:stretch/>
        </p:blipFill>
        <p:spPr>
          <a:xfrm>
            <a:off x="199855" y="2809669"/>
            <a:ext cx="2634189" cy="2471016"/>
          </a:xfrm>
          <a:prstGeom prst="rect">
            <a:avLst/>
          </a:prstGeom>
        </p:spPr>
      </p:pic>
      <p:sp>
        <p:nvSpPr>
          <p:cNvPr id="14" name="正方形/長方形 13"/>
          <p:cNvSpPr/>
          <p:nvPr/>
        </p:nvSpPr>
        <p:spPr>
          <a:xfrm>
            <a:off x="143424" y="2337818"/>
            <a:ext cx="8872993" cy="3275891"/>
          </a:xfrm>
          <a:prstGeom prst="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4400" dirty="0"/>
              <a:t>識別可能？</a:t>
            </a:r>
            <a:endParaRPr lang="en-US" altLang="ja-JP" sz="4400" dirty="0"/>
          </a:p>
          <a:p>
            <a:pPr algn="ctr"/>
            <a:r>
              <a:rPr lang="ja-JP" altLang="en-US" sz="4400" dirty="0"/>
              <a:t>その判断根拠はどこ？</a:t>
            </a:r>
            <a:endParaRPr lang="en-US" altLang="ja-JP" sz="4400" dirty="0"/>
          </a:p>
        </p:txBody>
      </p:sp>
      <p:sp>
        <p:nvSpPr>
          <p:cNvPr id="15" name="テキスト ボックス 14">
            <a:extLst>
              <a:ext uri="{FF2B5EF4-FFF2-40B4-BE49-F238E27FC236}">
                <a16:creationId xmlns:a16="http://schemas.microsoft.com/office/drawing/2014/main" id="{74FC222A-5F18-41A5-9CD8-F7017826B460}"/>
              </a:ext>
            </a:extLst>
          </p:cNvPr>
          <p:cNvSpPr txBox="1"/>
          <p:nvPr/>
        </p:nvSpPr>
        <p:spPr>
          <a:xfrm>
            <a:off x="5026129" y="6657945"/>
            <a:ext cx="4301177" cy="400110"/>
          </a:xfrm>
          <a:prstGeom prst="rect">
            <a:avLst/>
          </a:prstGeom>
          <a:noFill/>
        </p:spPr>
        <p:txBody>
          <a:bodyPr wrap="none" rtlCol="0">
            <a:spAutoFit/>
          </a:bodyPr>
          <a:lstStyle/>
          <a:p>
            <a:r>
              <a:rPr lang="en-US" altLang="ja-JP" sz="1000" dirty="0" err="1"/>
              <a:t>WikiArt</a:t>
            </a:r>
            <a:r>
              <a:rPr lang="en-US" altLang="ja-JP" sz="1000" dirty="0"/>
              <a:t>. https://github.com/cs-chan/ArtGAN/tree/master/WikiArt%20Dataset.</a:t>
            </a:r>
          </a:p>
          <a:p>
            <a:endParaRPr lang="ja-JP" altLang="en-US" sz="1000" dirty="0"/>
          </a:p>
        </p:txBody>
      </p:sp>
    </p:spTree>
    <p:extLst>
      <p:ext uri="{BB962C8B-B14F-4D97-AF65-F5344CB8AC3E}">
        <p14:creationId xmlns:p14="http://schemas.microsoft.com/office/powerpoint/2010/main" val="42220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en-US" altLang="ja-JP" dirty="0"/>
              <a:t> 1</a:t>
            </a:r>
            <a:r>
              <a:rPr lang="ja-JP" altLang="en-US" dirty="0"/>
              <a:t> データセット</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26</a:t>
            </a:fld>
            <a:endParaRPr kumimoji="1" lang="ja-JP" altLang="en-US" dirty="0"/>
          </a:p>
        </p:txBody>
      </p:sp>
      <p:sp>
        <p:nvSpPr>
          <p:cNvPr id="17" name="正方形/長方形 16"/>
          <p:cNvSpPr/>
          <p:nvPr/>
        </p:nvSpPr>
        <p:spPr>
          <a:xfrm>
            <a:off x="143424" y="2348057"/>
            <a:ext cx="2732986" cy="3265652"/>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20" name="テキスト ボックス 19"/>
          <p:cNvSpPr txBox="1"/>
          <p:nvPr/>
        </p:nvSpPr>
        <p:spPr>
          <a:xfrm>
            <a:off x="1043743" y="1934994"/>
            <a:ext cx="992579" cy="415498"/>
          </a:xfrm>
          <a:prstGeom prst="rect">
            <a:avLst/>
          </a:prstGeom>
          <a:noFill/>
        </p:spPr>
        <p:txBody>
          <a:bodyPr wrap="none" rtlCol="0">
            <a:spAutoFit/>
          </a:bodyPr>
          <a:lstStyle/>
          <a:p>
            <a:r>
              <a:rPr lang="ja-JP" altLang="en-US" sz="2100" dirty="0"/>
              <a:t>風景画</a:t>
            </a:r>
          </a:p>
        </p:txBody>
      </p:sp>
      <p:sp>
        <p:nvSpPr>
          <p:cNvPr id="21" name="テキスト ボックス 20"/>
          <p:cNvSpPr txBox="1"/>
          <p:nvPr/>
        </p:nvSpPr>
        <p:spPr>
          <a:xfrm>
            <a:off x="7176718" y="1922320"/>
            <a:ext cx="992579" cy="415498"/>
          </a:xfrm>
          <a:prstGeom prst="rect">
            <a:avLst/>
          </a:prstGeom>
          <a:noFill/>
        </p:spPr>
        <p:txBody>
          <a:bodyPr wrap="none" rtlCol="0">
            <a:spAutoFit/>
          </a:bodyPr>
          <a:lstStyle/>
          <a:p>
            <a:r>
              <a:rPr lang="ja-JP" altLang="en-US" sz="2100" dirty="0"/>
              <a:t>肖像画</a:t>
            </a:r>
          </a:p>
        </p:txBody>
      </p:sp>
      <p:sp>
        <p:nvSpPr>
          <p:cNvPr id="22" name="テキスト ボックス 21"/>
          <p:cNvSpPr txBox="1"/>
          <p:nvPr/>
        </p:nvSpPr>
        <p:spPr>
          <a:xfrm>
            <a:off x="3319342" y="1934649"/>
            <a:ext cx="2685351" cy="415498"/>
          </a:xfrm>
          <a:prstGeom prst="rect">
            <a:avLst/>
          </a:prstGeom>
          <a:noFill/>
        </p:spPr>
        <p:txBody>
          <a:bodyPr wrap="none" rtlCol="0">
            <a:spAutoFit/>
          </a:bodyPr>
          <a:lstStyle/>
          <a:p>
            <a:r>
              <a:rPr lang="ja-JP" altLang="en-US" sz="2100" dirty="0"/>
              <a:t>風景・顔の 多義図形</a:t>
            </a:r>
          </a:p>
        </p:txBody>
      </p:sp>
      <p:sp>
        <p:nvSpPr>
          <p:cNvPr id="16" name="テキスト ボックス 15"/>
          <p:cNvSpPr txBox="1"/>
          <p:nvPr/>
        </p:nvSpPr>
        <p:spPr>
          <a:xfrm>
            <a:off x="5026129" y="6657945"/>
            <a:ext cx="4301177" cy="400110"/>
          </a:xfrm>
          <a:prstGeom prst="rect">
            <a:avLst/>
          </a:prstGeom>
          <a:noFill/>
        </p:spPr>
        <p:txBody>
          <a:bodyPr wrap="none" rtlCol="0">
            <a:spAutoFit/>
          </a:bodyPr>
          <a:lstStyle/>
          <a:p>
            <a:r>
              <a:rPr lang="en-US" altLang="ja-JP" sz="1000" dirty="0" err="1"/>
              <a:t>WikiArt</a:t>
            </a:r>
            <a:r>
              <a:rPr lang="en-US" altLang="ja-JP" sz="1000" dirty="0"/>
              <a:t>. https://github.com/cs-chan/ArtGAN/tree/master/WikiArt%20Dataset.</a:t>
            </a:r>
          </a:p>
          <a:p>
            <a:endParaRPr lang="ja-JP" altLang="en-US" sz="1000" dirty="0"/>
          </a:p>
        </p:txBody>
      </p:sp>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19" y="2389353"/>
            <a:ext cx="2555351" cy="3174350"/>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944" y="2389353"/>
            <a:ext cx="2521283" cy="3174350"/>
          </a:xfrm>
          <a:prstGeom prst="rect">
            <a:avLst/>
          </a:prstGeom>
        </p:spPr>
      </p:pic>
      <p:sp>
        <p:nvSpPr>
          <p:cNvPr id="25" name="正方形/長方形 24"/>
          <p:cNvSpPr/>
          <p:nvPr/>
        </p:nvSpPr>
        <p:spPr>
          <a:xfrm>
            <a:off x="3202844" y="2348057"/>
            <a:ext cx="2732986" cy="3265652"/>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26" name="正方形/長方形 25"/>
          <p:cNvSpPr/>
          <p:nvPr/>
        </p:nvSpPr>
        <p:spPr>
          <a:xfrm>
            <a:off x="6283432" y="2339607"/>
            <a:ext cx="2732986" cy="3265652"/>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4467" r="23464"/>
          <a:stretch/>
        </p:blipFill>
        <p:spPr>
          <a:xfrm>
            <a:off x="199855" y="2809669"/>
            <a:ext cx="2634189" cy="2471016"/>
          </a:xfrm>
          <a:prstGeom prst="rect">
            <a:avLst/>
          </a:prstGeom>
        </p:spPr>
      </p:pic>
      <p:sp>
        <p:nvSpPr>
          <p:cNvPr id="5" name="吹き出し: 角を丸めた四角形 4">
            <a:extLst>
              <a:ext uri="{FF2B5EF4-FFF2-40B4-BE49-F238E27FC236}">
                <a16:creationId xmlns:a16="http://schemas.microsoft.com/office/drawing/2014/main" id="{1AA202F0-8982-4D3A-A8EF-FB26CC19D3F4}"/>
              </a:ext>
            </a:extLst>
          </p:cNvPr>
          <p:cNvSpPr/>
          <p:nvPr/>
        </p:nvSpPr>
        <p:spPr>
          <a:xfrm>
            <a:off x="227564" y="5939134"/>
            <a:ext cx="8688871" cy="745765"/>
          </a:xfrm>
          <a:prstGeom prst="wedgeRoundRectCallout">
            <a:avLst>
              <a:gd name="adj1" fmla="val -969"/>
              <a:gd name="adj2" fmla="val -921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Train</a:t>
            </a:r>
            <a:r>
              <a:rPr kumimoji="1" lang="ja-JP" altLang="en-US" sz="2800" dirty="0"/>
              <a:t> データのみ </a:t>
            </a:r>
            <a:r>
              <a:rPr kumimoji="1" lang="en-US" altLang="ja-JP" sz="2800" dirty="0"/>
              <a:t>10 </a:t>
            </a:r>
            <a:r>
              <a:rPr kumimoji="1" lang="ja-JP" altLang="en-US" sz="2800" dirty="0"/>
              <a:t>倍に </a:t>
            </a:r>
            <a:r>
              <a:rPr kumimoji="1" lang="en-US" altLang="ja-JP" sz="2800" dirty="0"/>
              <a:t>data augmentation</a:t>
            </a:r>
            <a:endParaRPr kumimoji="1" lang="ja-JP" altLang="en-US" sz="2800" dirty="0"/>
          </a:p>
        </p:txBody>
      </p:sp>
      <p:sp>
        <p:nvSpPr>
          <p:cNvPr id="19" name="スライド番号プレースホルダー 3">
            <a:extLst>
              <a:ext uri="{FF2B5EF4-FFF2-40B4-BE49-F238E27FC236}">
                <a16:creationId xmlns:a16="http://schemas.microsoft.com/office/drawing/2014/main" id="{F5F49EB9-DE63-4474-AC0B-730A6B4869E9}"/>
              </a:ext>
            </a:extLst>
          </p:cNvPr>
          <p:cNvSpPr txBox="1">
            <a:spLocks/>
          </p:cNvSpPr>
          <p:nvPr/>
        </p:nvSpPr>
        <p:spPr>
          <a:xfrm>
            <a:off x="6621225"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EF083AB-4C32-4414-B5B9-B9CA6121D1B7}" type="slidenum">
              <a:rPr kumimoji="1" lang="ja-JP" altLang="en-US" smtClean="0"/>
              <a:pPr/>
              <a:t>26</a:t>
            </a:fld>
            <a:endParaRPr kumimoji="1" lang="ja-JP" altLang="en-US" dirty="0"/>
          </a:p>
        </p:txBody>
      </p:sp>
      <p:sp>
        <p:nvSpPr>
          <p:cNvPr id="18" name="吹き出し: 角を丸めた四角形 17">
            <a:extLst>
              <a:ext uri="{FF2B5EF4-FFF2-40B4-BE49-F238E27FC236}">
                <a16:creationId xmlns:a16="http://schemas.microsoft.com/office/drawing/2014/main" id="{E62FA89B-8D6E-4F5D-BE59-FABA9C058F57}"/>
              </a:ext>
            </a:extLst>
          </p:cNvPr>
          <p:cNvSpPr/>
          <p:nvPr/>
        </p:nvSpPr>
        <p:spPr>
          <a:xfrm>
            <a:off x="256668" y="1225849"/>
            <a:ext cx="2506497" cy="745765"/>
          </a:xfrm>
          <a:prstGeom prst="wedgeRoundRectCallout">
            <a:avLst>
              <a:gd name="adj1" fmla="val 22435"/>
              <a:gd name="adj2" fmla="val 212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a:t>WikiArt</a:t>
            </a:r>
            <a:endParaRPr kumimoji="1" lang="ja-JP" altLang="en-US" sz="2800" dirty="0"/>
          </a:p>
        </p:txBody>
      </p:sp>
      <p:sp>
        <p:nvSpPr>
          <p:cNvPr id="23" name="吹き出し: 角を丸めた四角形 22">
            <a:extLst>
              <a:ext uri="{FF2B5EF4-FFF2-40B4-BE49-F238E27FC236}">
                <a16:creationId xmlns:a16="http://schemas.microsoft.com/office/drawing/2014/main" id="{F0643376-6188-4F0F-BD42-A9A39AA2FC6A}"/>
              </a:ext>
            </a:extLst>
          </p:cNvPr>
          <p:cNvSpPr/>
          <p:nvPr/>
        </p:nvSpPr>
        <p:spPr>
          <a:xfrm>
            <a:off x="6419758" y="1220065"/>
            <a:ext cx="2506497" cy="745765"/>
          </a:xfrm>
          <a:prstGeom prst="wedgeRoundRectCallout">
            <a:avLst>
              <a:gd name="adj1" fmla="val 22435"/>
              <a:gd name="adj2" fmla="val 212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a:t>WikiArt</a:t>
            </a:r>
            <a:endParaRPr kumimoji="1" lang="ja-JP" altLang="en-US" sz="2800" dirty="0"/>
          </a:p>
        </p:txBody>
      </p:sp>
      <p:sp>
        <p:nvSpPr>
          <p:cNvPr id="27" name="吹き出し: 角を丸めた四角形 26">
            <a:extLst>
              <a:ext uri="{FF2B5EF4-FFF2-40B4-BE49-F238E27FC236}">
                <a16:creationId xmlns:a16="http://schemas.microsoft.com/office/drawing/2014/main" id="{2F7178E1-BB6F-43BB-A41B-DC5C7C669277}"/>
              </a:ext>
            </a:extLst>
          </p:cNvPr>
          <p:cNvSpPr/>
          <p:nvPr/>
        </p:nvSpPr>
        <p:spPr>
          <a:xfrm>
            <a:off x="3408768" y="1225849"/>
            <a:ext cx="2506497" cy="745765"/>
          </a:xfrm>
          <a:prstGeom prst="wedgeRoundRectCallout">
            <a:avLst>
              <a:gd name="adj1" fmla="val 22435"/>
              <a:gd name="adj2" fmla="val 212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自作</a:t>
            </a:r>
          </a:p>
        </p:txBody>
      </p:sp>
    </p:spTree>
    <p:extLst>
      <p:ext uri="{BB962C8B-B14F-4D97-AF65-F5344CB8AC3E}">
        <p14:creationId xmlns:p14="http://schemas.microsoft.com/office/powerpoint/2010/main" val="826407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1 </a:t>
            </a:r>
            <a:r>
              <a:rPr lang="ja-JP" altLang="en-US" dirty="0"/>
              <a:t>実験条件</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897551696"/>
              </p:ext>
            </p:extLst>
          </p:nvPr>
        </p:nvGraphicFramePr>
        <p:xfrm>
          <a:off x="423082" y="1502411"/>
          <a:ext cx="8311486" cy="4853940"/>
        </p:xfrm>
        <a:graphic>
          <a:graphicData uri="http://schemas.openxmlformats.org/drawingml/2006/table">
            <a:tbl>
              <a:tblPr firstRow="1" bandRow="1">
                <a:tableStyleId>{BC89EF96-8CEA-46FF-86C4-4CE0E7609802}</a:tableStyleId>
              </a:tblPr>
              <a:tblGrid>
                <a:gridCol w="2732887">
                  <a:extLst>
                    <a:ext uri="{9D8B030D-6E8A-4147-A177-3AD203B41FA5}">
                      <a16:colId xmlns:a16="http://schemas.microsoft.com/office/drawing/2014/main" val="3854239592"/>
                    </a:ext>
                  </a:extLst>
                </a:gridCol>
                <a:gridCol w="5578599">
                  <a:extLst>
                    <a:ext uri="{9D8B030D-6E8A-4147-A177-3AD203B41FA5}">
                      <a16:colId xmlns:a16="http://schemas.microsoft.com/office/drawing/2014/main" val="1459040577"/>
                    </a:ext>
                  </a:extLst>
                </a:gridCol>
              </a:tblGrid>
              <a:tr h="342900">
                <a:tc>
                  <a:txBody>
                    <a:bodyPr/>
                    <a:lstStyle/>
                    <a:p>
                      <a:pPr algn="ctr"/>
                      <a:r>
                        <a:rPr kumimoji="1" lang="ja-JP" altLang="en-US" sz="2000" b="0" dirty="0"/>
                        <a:t>クラス</a:t>
                      </a:r>
                    </a:p>
                  </a:txBody>
                  <a:tcPr marL="68580" marR="68580" marT="34290" marB="34290"/>
                </a:tc>
                <a:tc>
                  <a:txBody>
                    <a:bodyPr/>
                    <a:lstStyle/>
                    <a:p>
                      <a:pPr algn="ctr"/>
                      <a:r>
                        <a:rPr kumimoji="1" lang="en-US" altLang="ja-JP" sz="2000" b="0" dirty="0"/>
                        <a:t>3</a:t>
                      </a:r>
                      <a:r>
                        <a:rPr kumimoji="1" lang="ja-JP" altLang="en-US" sz="2000" b="0" dirty="0"/>
                        <a:t>クラス</a:t>
                      </a:r>
                      <a:r>
                        <a:rPr kumimoji="1" lang="en-US" altLang="ja-JP" sz="2000" b="0" dirty="0"/>
                        <a:t>(</a:t>
                      </a:r>
                      <a:r>
                        <a:rPr kumimoji="1" lang="ja-JP" altLang="en-US" sz="2000" b="0" dirty="0"/>
                        <a:t>肖像画，風景画，多義図形</a:t>
                      </a:r>
                      <a:r>
                        <a:rPr kumimoji="1" lang="en-US" altLang="ja-JP" sz="2000" b="0" dirty="0"/>
                        <a:t>)</a:t>
                      </a:r>
                      <a:endParaRPr kumimoji="1" lang="ja-JP" altLang="en-US" sz="2000" b="0" dirty="0"/>
                    </a:p>
                  </a:txBody>
                  <a:tcPr marL="68580" marR="68580" marT="34290" marB="34290"/>
                </a:tc>
                <a:extLst>
                  <a:ext uri="{0D108BD9-81ED-4DB2-BD59-A6C34878D82A}">
                    <a16:rowId xmlns:a16="http://schemas.microsoft.com/office/drawing/2014/main" val="2267194707"/>
                  </a:ext>
                </a:extLst>
              </a:tr>
              <a:tr h="342900">
                <a:tc>
                  <a:txBody>
                    <a:bodyPr/>
                    <a:lstStyle/>
                    <a:p>
                      <a:pPr algn="ctr"/>
                      <a:r>
                        <a:rPr kumimoji="1" lang="en-US" altLang="ja-JP" sz="2000" dirty="0"/>
                        <a:t>epoch</a:t>
                      </a:r>
                      <a:endParaRPr kumimoji="1" lang="ja-JP" altLang="en-US" sz="2000" dirty="0"/>
                    </a:p>
                  </a:txBody>
                  <a:tcPr marL="68580" marR="68580" marT="34290" marB="34290"/>
                </a:tc>
                <a:tc>
                  <a:txBody>
                    <a:bodyPr/>
                    <a:lstStyle/>
                    <a:p>
                      <a:pPr algn="ctr"/>
                      <a:r>
                        <a:rPr kumimoji="1" lang="en-US" altLang="ja-JP" sz="2000" dirty="0"/>
                        <a:t>22</a:t>
                      </a:r>
                      <a:endParaRPr kumimoji="1" lang="ja-JP" altLang="en-US" sz="2000" dirty="0"/>
                    </a:p>
                  </a:txBody>
                  <a:tcPr marL="68580" marR="68580" marT="34290" marB="34290"/>
                </a:tc>
                <a:extLst>
                  <a:ext uri="{0D108BD9-81ED-4DB2-BD59-A6C34878D82A}">
                    <a16:rowId xmlns:a16="http://schemas.microsoft.com/office/drawing/2014/main" val="2224215477"/>
                  </a:ext>
                </a:extLst>
              </a:tr>
              <a:tr h="342900">
                <a:tc>
                  <a:txBody>
                    <a:bodyPr/>
                    <a:lstStyle/>
                    <a:p>
                      <a:pPr algn="ctr"/>
                      <a:r>
                        <a:rPr kumimoji="1" lang="ja-JP" altLang="en-US" sz="2000" dirty="0"/>
                        <a:t>バッチサイズ</a:t>
                      </a:r>
                    </a:p>
                  </a:txBody>
                  <a:tcPr marL="68580" marR="68580" marT="34290" marB="34290"/>
                </a:tc>
                <a:tc>
                  <a:txBody>
                    <a:bodyPr/>
                    <a:lstStyle/>
                    <a:p>
                      <a:pPr algn="ctr"/>
                      <a:r>
                        <a:rPr kumimoji="1" lang="en-US" altLang="ja-JP" sz="2000" dirty="0"/>
                        <a:t>32</a:t>
                      </a:r>
                      <a:endParaRPr kumimoji="1" lang="ja-JP" altLang="en-US" sz="2000" dirty="0"/>
                    </a:p>
                  </a:txBody>
                  <a:tcPr marL="68580" marR="68580" marT="34290" marB="34290"/>
                </a:tc>
                <a:extLst>
                  <a:ext uri="{0D108BD9-81ED-4DB2-BD59-A6C34878D82A}">
                    <a16:rowId xmlns:a16="http://schemas.microsoft.com/office/drawing/2014/main" val="3619056834"/>
                  </a:ext>
                </a:extLst>
              </a:tr>
              <a:tr h="342900">
                <a:tc>
                  <a:txBody>
                    <a:bodyPr/>
                    <a:lstStyle/>
                    <a:p>
                      <a:pPr algn="ctr"/>
                      <a:r>
                        <a:rPr kumimoji="1" lang="en-US" altLang="ja-JP" sz="2000" dirty="0"/>
                        <a:t>Train</a:t>
                      </a:r>
                      <a:r>
                        <a:rPr kumimoji="1" lang="en-US" altLang="ja-JP" sz="2000" baseline="0" dirty="0"/>
                        <a:t> </a:t>
                      </a:r>
                      <a:r>
                        <a:rPr kumimoji="1" lang="ja-JP" altLang="en-US" sz="2000" baseline="0" dirty="0"/>
                        <a:t>枚数</a:t>
                      </a:r>
                      <a:endParaRPr kumimoji="1" lang="ja-JP" altLang="en-US" sz="2000" dirty="0"/>
                    </a:p>
                  </a:txBody>
                  <a:tcPr marL="68580" marR="68580" marT="34290" marB="34290"/>
                </a:tc>
                <a:tc>
                  <a:txBody>
                    <a:bodyPr/>
                    <a:lstStyle/>
                    <a:p>
                      <a:pPr algn="ctr"/>
                      <a:r>
                        <a:rPr kumimoji="1" lang="en-US" altLang="ja-JP" sz="2000" dirty="0"/>
                        <a:t>2570</a:t>
                      </a:r>
                      <a:r>
                        <a:rPr kumimoji="1" lang="ja-JP" altLang="en-US" sz="2000" dirty="0"/>
                        <a:t> 枚</a:t>
                      </a:r>
                      <a:r>
                        <a:rPr kumimoji="1" lang="en-US" altLang="ja-JP" sz="2000" dirty="0"/>
                        <a:t>/</a:t>
                      </a:r>
                      <a:r>
                        <a:rPr kumimoji="1" lang="ja-JP" altLang="en-US" sz="2000" dirty="0"/>
                        <a:t>クラス</a:t>
                      </a:r>
                    </a:p>
                  </a:txBody>
                  <a:tcPr marL="68580" marR="68580" marT="34290" marB="34290"/>
                </a:tc>
                <a:extLst>
                  <a:ext uri="{0D108BD9-81ED-4DB2-BD59-A6C34878D82A}">
                    <a16:rowId xmlns:a16="http://schemas.microsoft.com/office/drawing/2014/main" val="2269547339"/>
                  </a:ext>
                </a:extLst>
              </a:tr>
              <a:tr h="342900">
                <a:tc>
                  <a:txBody>
                    <a:bodyPr/>
                    <a:lstStyle/>
                    <a:p>
                      <a:pPr algn="ctr"/>
                      <a:r>
                        <a:rPr kumimoji="1" lang="en-US" altLang="ja-JP" sz="2000" dirty="0"/>
                        <a:t>Valid </a:t>
                      </a:r>
                      <a:r>
                        <a:rPr kumimoji="1" lang="ja-JP" altLang="en-US" sz="2000" dirty="0"/>
                        <a:t>枚数</a:t>
                      </a:r>
                    </a:p>
                  </a:txBody>
                  <a:tcPr marL="68580" marR="68580" marT="34290" marB="34290"/>
                </a:tc>
                <a:tc>
                  <a:txBody>
                    <a:bodyPr/>
                    <a:lstStyle/>
                    <a:p>
                      <a:pPr algn="ctr"/>
                      <a:r>
                        <a:rPr kumimoji="1" lang="en-US" altLang="ja-JP" sz="2000" dirty="0"/>
                        <a:t>36 </a:t>
                      </a:r>
                      <a:r>
                        <a:rPr kumimoji="1" lang="ja-JP" altLang="en-US" sz="2000" dirty="0"/>
                        <a:t>枚</a:t>
                      </a:r>
                      <a:r>
                        <a:rPr kumimoji="1" lang="en-US" altLang="ja-JP" sz="2000" dirty="0"/>
                        <a:t>/</a:t>
                      </a:r>
                      <a:r>
                        <a:rPr kumimoji="1" lang="ja-JP" altLang="en-US" sz="2000" dirty="0"/>
                        <a:t>クラス</a:t>
                      </a:r>
                    </a:p>
                  </a:txBody>
                  <a:tcPr marL="68580" marR="68580" marT="34290" marB="34290"/>
                </a:tc>
                <a:extLst>
                  <a:ext uri="{0D108BD9-81ED-4DB2-BD59-A6C34878D82A}">
                    <a16:rowId xmlns:a16="http://schemas.microsoft.com/office/drawing/2014/main" val="3140708481"/>
                  </a:ext>
                </a:extLst>
              </a:tr>
              <a:tr h="342900">
                <a:tc>
                  <a:txBody>
                    <a:bodyPr/>
                    <a:lstStyle/>
                    <a:p>
                      <a:pPr algn="ctr"/>
                      <a:r>
                        <a:rPr kumimoji="1" lang="en-US" altLang="ja-JP" sz="2000" dirty="0"/>
                        <a:t>Test </a:t>
                      </a:r>
                      <a:r>
                        <a:rPr kumimoji="1" lang="ja-JP" altLang="en-US" sz="2000" dirty="0"/>
                        <a:t>枚数</a:t>
                      </a:r>
                    </a:p>
                  </a:txBody>
                  <a:tcPr marL="68580" marR="68580" marT="34290" marB="34290"/>
                </a:tc>
                <a:tc>
                  <a:txBody>
                    <a:bodyPr/>
                    <a:lstStyle/>
                    <a:p>
                      <a:pPr algn="ctr"/>
                      <a:r>
                        <a:rPr kumimoji="1" lang="en-US" altLang="ja-JP" sz="2000" dirty="0"/>
                        <a:t>72 </a:t>
                      </a:r>
                      <a:r>
                        <a:rPr kumimoji="1" lang="ja-JP" altLang="en-US" sz="2000" dirty="0"/>
                        <a:t>枚</a:t>
                      </a:r>
                      <a:r>
                        <a:rPr kumimoji="1" lang="en-US" altLang="ja-JP" sz="2000" dirty="0"/>
                        <a:t>/</a:t>
                      </a:r>
                      <a:r>
                        <a:rPr kumimoji="1" lang="ja-JP" altLang="en-US" sz="2000" dirty="0"/>
                        <a:t>クラス</a:t>
                      </a:r>
                    </a:p>
                  </a:txBody>
                  <a:tcPr marL="68580" marR="68580" marT="34290" marB="34290"/>
                </a:tc>
                <a:extLst>
                  <a:ext uri="{0D108BD9-81ED-4DB2-BD59-A6C34878D82A}">
                    <a16:rowId xmlns:a16="http://schemas.microsoft.com/office/drawing/2014/main" val="2579911050"/>
                  </a:ext>
                </a:extLst>
              </a:tr>
              <a:tr h="342900">
                <a:tc>
                  <a:txBody>
                    <a:bodyPr/>
                    <a:lstStyle/>
                    <a:p>
                      <a:pPr algn="ctr"/>
                      <a:r>
                        <a:rPr kumimoji="1" lang="ja-JP" altLang="en-US" sz="2000" dirty="0"/>
                        <a:t>データサイズ</a:t>
                      </a:r>
                    </a:p>
                  </a:txBody>
                  <a:tcPr marL="68580" marR="68580" marT="34290" marB="34290"/>
                </a:tc>
                <a:tc>
                  <a:txBody>
                    <a:bodyPr/>
                    <a:lstStyle/>
                    <a:p>
                      <a:pPr algn="ctr"/>
                      <a:r>
                        <a:rPr kumimoji="1" lang="en-US" altLang="ja-JP" sz="2000" dirty="0"/>
                        <a:t>200 × 200 × 3</a:t>
                      </a:r>
                      <a:endParaRPr kumimoji="1" lang="ja-JP" altLang="en-US" sz="2000" dirty="0"/>
                    </a:p>
                  </a:txBody>
                  <a:tcPr marL="68580" marR="68580" marT="34290" marB="34290"/>
                </a:tc>
                <a:extLst>
                  <a:ext uri="{0D108BD9-81ED-4DB2-BD59-A6C34878D82A}">
                    <a16:rowId xmlns:a16="http://schemas.microsoft.com/office/drawing/2014/main" val="1767006493"/>
                  </a:ext>
                </a:extLst>
              </a:tr>
              <a:tr h="342900">
                <a:tc>
                  <a:txBody>
                    <a:bodyPr/>
                    <a:lstStyle/>
                    <a:p>
                      <a:pPr algn="ctr"/>
                      <a:r>
                        <a:rPr kumimoji="1" lang="ja-JP" altLang="en-US" sz="2000" dirty="0"/>
                        <a:t>活性化関数</a:t>
                      </a:r>
                    </a:p>
                  </a:txBody>
                  <a:tcPr marL="68580" marR="68580" marT="34290" marB="34290"/>
                </a:tc>
                <a:tc>
                  <a:txBody>
                    <a:bodyPr/>
                    <a:lstStyle/>
                    <a:p>
                      <a:pPr algn="ctr"/>
                      <a:r>
                        <a:rPr kumimoji="1" lang="en-US" altLang="ja-JP" sz="2000" dirty="0" err="1"/>
                        <a:t>Softmax</a:t>
                      </a:r>
                      <a:endParaRPr kumimoji="1" lang="ja-JP" altLang="en-US" sz="2000" dirty="0"/>
                    </a:p>
                  </a:txBody>
                  <a:tcPr marL="68580" marR="68580" marT="34290" marB="34290"/>
                </a:tc>
                <a:extLst>
                  <a:ext uri="{0D108BD9-81ED-4DB2-BD59-A6C34878D82A}">
                    <a16:rowId xmlns:a16="http://schemas.microsoft.com/office/drawing/2014/main" val="38319810"/>
                  </a:ext>
                </a:extLst>
              </a:tr>
              <a:tr h="342900">
                <a:tc>
                  <a:txBody>
                    <a:bodyPr/>
                    <a:lstStyle/>
                    <a:p>
                      <a:pPr algn="ctr"/>
                      <a:r>
                        <a:rPr kumimoji="1" lang="ja-JP" altLang="en-US" sz="2000" dirty="0"/>
                        <a:t>最適化関数</a:t>
                      </a:r>
                    </a:p>
                  </a:txBody>
                  <a:tcPr marL="68580" marR="68580" marT="34290" marB="34290"/>
                </a:tc>
                <a:tc>
                  <a:txBody>
                    <a:bodyPr/>
                    <a:lstStyle/>
                    <a:p>
                      <a:pPr algn="ctr"/>
                      <a:r>
                        <a:rPr kumimoji="1" lang="en-US" altLang="ja-JP" sz="2000" dirty="0"/>
                        <a:t>Adam</a:t>
                      </a:r>
                      <a:endParaRPr kumimoji="1" lang="ja-JP" altLang="en-US" sz="2000" dirty="0"/>
                    </a:p>
                  </a:txBody>
                  <a:tcPr marL="68580" marR="68580" marT="34290" marB="34290"/>
                </a:tc>
                <a:extLst>
                  <a:ext uri="{0D108BD9-81ED-4DB2-BD59-A6C34878D82A}">
                    <a16:rowId xmlns:a16="http://schemas.microsoft.com/office/drawing/2014/main" val="2964032907"/>
                  </a:ext>
                </a:extLst>
              </a:tr>
              <a:tr h="342900">
                <a:tc>
                  <a:txBody>
                    <a:bodyPr/>
                    <a:lstStyle/>
                    <a:p>
                      <a:pPr algn="ctr"/>
                      <a:r>
                        <a:rPr kumimoji="1" lang="ja-JP" altLang="en-US" sz="2000" dirty="0"/>
                        <a:t>損失関数</a:t>
                      </a:r>
                    </a:p>
                  </a:txBody>
                  <a:tcPr marL="68580" marR="68580" marT="34290" marB="34290"/>
                </a:tc>
                <a:tc>
                  <a:txBody>
                    <a:bodyPr/>
                    <a:lstStyle/>
                    <a:p>
                      <a:pPr algn="ctr"/>
                      <a:r>
                        <a:rPr kumimoji="1" lang="en-US" altLang="ja-JP" sz="2000" dirty="0"/>
                        <a:t>Categorical cross entropy</a:t>
                      </a:r>
                      <a:endParaRPr kumimoji="1" lang="ja-JP" altLang="en-US" sz="2000" dirty="0"/>
                    </a:p>
                  </a:txBody>
                  <a:tcPr marL="68580" marR="68580" marT="34290" marB="34290"/>
                </a:tc>
                <a:extLst>
                  <a:ext uri="{0D108BD9-81ED-4DB2-BD59-A6C34878D82A}">
                    <a16:rowId xmlns:a16="http://schemas.microsoft.com/office/drawing/2014/main" val="2142932492"/>
                  </a:ext>
                </a:extLst>
              </a:tr>
              <a:tr h="342900">
                <a:tc>
                  <a:txBody>
                    <a:bodyPr/>
                    <a:lstStyle/>
                    <a:p>
                      <a:pPr algn="ctr"/>
                      <a:r>
                        <a:rPr kumimoji="1" lang="ja-JP" altLang="en-US" sz="2000" b="0" dirty="0"/>
                        <a:t>ドロップアウト率</a:t>
                      </a:r>
                    </a:p>
                  </a:txBody>
                  <a:tcPr marL="68580" marR="68580" marT="34290" marB="34290"/>
                </a:tc>
                <a:tc>
                  <a:txBody>
                    <a:bodyPr/>
                    <a:lstStyle/>
                    <a:p>
                      <a:pPr algn="ctr"/>
                      <a:r>
                        <a:rPr kumimoji="1" lang="en-US" altLang="ja-JP" sz="2000" b="0" dirty="0"/>
                        <a:t>0.67640</a:t>
                      </a:r>
                      <a:endParaRPr kumimoji="1" lang="ja-JP" altLang="en-US" sz="2000" b="0" dirty="0"/>
                    </a:p>
                  </a:txBody>
                  <a:tcPr marL="68580" marR="68580" marT="34290" marB="34290"/>
                </a:tc>
                <a:extLst>
                  <a:ext uri="{0D108BD9-81ED-4DB2-BD59-A6C34878D82A}">
                    <a16:rowId xmlns:a16="http://schemas.microsoft.com/office/drawing/2014/main" val="731423069"/>
                  </a:ext>
                </a:extLst>
              </a:tr>
              <a:tr h="342900">
                <a:tc>
                  <a:txBody>
                    <a:bodyPr/>
                    <a:lstStyle/>
                    <a:p>
                      <a:pPr algn="ctr"/>
                      <a:r>
                        <a:rPr kumimoji="1" lang="ja-JP" altLang="en-US" sz="2000" dirty="0"/>
                        <a:t>学習率</a:t>
                      </a:r>
                    </a:p>
                  </a:txBody>
                  <a:tcPr marL="68580" marR="68580" marT="34290" marB="34290"/>
                </a:tc>
                <a:tc>
                  <a:txBody>
                    <a:bodyPr/>
                    <a:lstStyle/>
                    <a:p>
                      <a:pPr algn="ctr"/>
                      <a:r>
                        <a:rPr kumimoji="1" lang="en-US" altLang="ja-JP" sz="2000" dirty="0"/>
                        <a:t>2.2686e-05</a:t>
                      </a:r>
                      <a:endParaRPr kumimoji="1" lang="ja-JP" altLang="en-US" sz="2000" dirty="0"/>
                    </a:p>
                  </a:txBody>
                  <a:tcPr marL="68580" marR="68580" marT="34290" marB="34290"/>
                </a:tc>
                <a:extLst>
                  <a:ext uri="{0D108BD9-81ED-4DB2-BD59-A6C34878D82A}">
                    <a16:rowId xmlns:a16="http://schemas.microsoft.com/office/drawing/2014/main" val="4116422626"/>
                  </a:ext>
                </a:extLst>
              </a:tr>
              <a:tr h="342900">
                <a:tc>
                  <a:txBody>
                    <a:bodyPr/>
                    <a:lstStyle/>
                    <a:p>
                      <a:pPr algn="ctr"/>
                      <a:r>
                        <a:rPr kumimoji="1" lang="ja-JP" altLang="en-US" sz="2000" dirty="0"/>
                        <a:t>中間ユニット数</a:t>
                      </a:r>
                    </a:p>
                  </a:txBody>
                  <a:tcPr marL="68580" marR="68580" marT="34290" marB="34290"/>
                </a:tc>
                <a:tc>
                  <a:txBody>
                    <a:bodyPr/>
                    <a:lstStyle/>
                    <a:p>
                      <a:pPr algn="ctr"/>
                      <a:r>
                        <a:rPr kumimoji="1" lang="en-US" altLang="ja-JP" sz="2000" dirty="0"/>
                        <a:t>100</a:t>
                      </a:r>
                      <a:endParaRPr kumimoji="1" lang="ja-JP" altLang="en-US" sz="2000" dirty="0"/>
                    </a:p>
                  </a:txBody>
                  <a:tcPr marL="68580" marR="68580" marT="34290" marB="34290"/>
                </a:tc>
                <a:extLst>
                  <a:ext uri="{0D108BD9-81ED-4DB2-BD59-A6C34878D82A}">
                    <a16:rowId xmlns:a16="http://schemas.microsoft.com/office/drawing/2014/main" val="1466109095"/>
                  </a:ext>
                </a:extLst>
              </a:tr>
            </a:tbl>
          </a:graphicData>
        </a:graphic>
      </p:graphicFrame>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27</a:t>
            </a:fld>
            <a:endParaRPr kumimoji="1" lang="ja-JP" altLang="en-US" dirty="0"/>
          </a:p>
        </p:txBody>
      </p:sp>
      <p:graphicFrame>
        <p:nvGraphicFramePr>
          <p:cNvPr id="6" name="コンテンツ プレースホルダー 4">
            <a:extLst>
              <a:ext uri="{FF2B5EF4-FFF2-40B4-BE49-F238E27FC236}">
                <a16:creationId xmlns:a16="http://schemas.microsoft.com/office/drawing/2014/main" id="{69B4D94C-B863-4AF5-9DBE-7BC70B338EC7}"/>
              </a:ext>
            </a:extLst>
          </p:cNvPr>
          <p:cNvGraphicFramePr>
            <a:graphicFrameLocks/>
          </p:cNvGraphicFramePr>
          <p:nvPr>
            <p:extLst>
              <p:ext uri="{D42A27DB-BD31-4B8C-83A1-F6EECF244321}">
                <p14:modId xmlns:p14="http://schemas.microsoft.com/office/powerpoint/2010/main" val="1519731504"/>
              </p:ext>
            </p:extLst>
          </p:nvPr>
        </p:nvGraphicFramePr>
        <p:xfrm>
          <a:off x="203864" y="7049022"/>
          <a:ext cx="8311486" cy="4853940"/>
        </p:xfrm>
        <a:graphic>
          <a:graphicData uri="http://schemas.openxmlformats.org/drawingml/2006/table">
            <a:tbl>
              <a:tblPr firstRow="1" bandRow="1">
                <a:tableStyleId>{BC89EF96-8CEA-46FF-86C4-4CE0E7609802}</a:tableStyleId>
              </a:tblPr>
              <a:tblGrid>
                <a:gridCol w="2732887">
                  <a:extLst>
                    <a:ext uri="{9D8B030D-6E8A-4147-A177-3AD203B41FA5}">
                      <a16:colId xmlns:a16="http://schemas.microsoft.com/office/drawing/2014/main" val="3854239592"/>
                    </a:ext>
                  </a:extLst>
                </a:gridCol>
                <a:gridCol w="5578599">
                  <a:extLst>
                    <a:ext uri="{9D8B030D-6E8A-4147-A177-3AD203B41FA5}">
                      <a16:colId xmlns:a16="http://schemas.microsoft.com/office/drawing/2014/main" val="1459040577"/>
                    </a:ext>
                  </a:extLst>
                </a:gridCol>
              </a:tblGrid>
              <a:tr h="342900">
                <a:tc>
                  <a:txBody>
                    <a:bodyPr/>
                    <a:lstStyle/>
                    <a:p>
                      <a:pPr algn="ctr"/>
                      <a:r>
                        <a:rPr kumimoji="1" lang="ja-JP" altLang="en-US" sz="2000" b="0" dirty="0"/>
                        <a:t>クラス</a:t>
                      </a:r>
                    </a:p>
                  </a:txBody>
                  <a:tcPr marL="68580" marR="68580" marT="34290" marB="34290"/>
                </a:tc>
                <a:tc>
                  <a:txBody>
                    <a:bodyPr/>
                    <a:lstStyle/>
                    <a:p>
                      <a:pPr algn="ctr"/>
                      <a:r>
                        <a:rPr kumimoji="1" lang="en-US" altLang="ja-JP" sz="2000" b="0" dirty="0"/>
                        <a:t>3</a:t>
                      </a:r>
                      <a:r>
                        <a:rPr kumimoji="1" lang="ja-JP" altLang="en-US" sz="2000" b="0" dirty="0"/>
                        <a:t>クラス</a:t>
                      </a:r>
                      <a:r>
                        <a:rPr kumimoji="1" lang="en-US" altLang="ja-JP" sz="2000" b="0" dirty="0"/>
                        <a:t>(</a:t>
                      </a:r>
                      <a:r>
                        <a:rPr kumimoji="1" lang="ja-JP" altLang="en-US" sz="2000" b="0" dirty="0"/>
                        <a:t>肖像画，風景画，多義図形</a:t>
                      </a:r>
                      <a:r>
                        <a:rPr kumimoji="1" lang="en-US" altLang="ja-JP" sz="2000" b="0" dirty="0"/>
                        <a:t>)</a:t>
                      </a:r>
                      <a:endParaRPr kumimoji="1" lang="ja-JP" altLang="en-US" sz="2000" b="0" dirty="0"/>
                    </a:p>
                  </a:txBody>
                  <a:tcPr marL="68580" marR="68580" marT="34290" marB="34290"/>
                </a:tc>
                <a:extLst>
                  <a:ext uri="{0D108BD9-81ED-4DB2-BD59-A6C34878D82A}">
                    <a16:rowId xmlns:a16="http://schemas.microsoft.com/office/drawing/2014/main" val="2267194707"/>
                  </a:ext>
                </a:extLst>
              </a:tr>
              <a:tr h="342900">
                <a:tc>
                  <a:txBody>
                    <a:bodyPr/>
                    <a:lstStyle/>
                    <a:p>
                      <a:pPr algn="ctr"/>
                      <a:r>
                        <a:rPr kumimoji="1" lang="en-US" altLang="ja-JP" sz="2000" dirty="0"/>
                        <a:t>epoch</a:t>
                      </a:r>
                      <a:endParaRPr kumimoji="1" lang="ja-JP" altLang="en-US" sz="2000" dirty="0"/>
                    </a:p>
                  </a:txBody>
                  <a:tcPr marL="68580" marR="68580" marT="34290" marB="34290"/>
                </a:tc>
                <a:tc>
                  <a:txBody>
                    <a:bodyPr/>
                    <a:lstStyle/>
                    <a:p>
                      <a:pPr algn="ctr"/>
                      <a:r>
                        <a:rPr kumimoji="1" lang="en-US" altLang="ja-JP" sz="2000" dirty="0"/>
                        <a:t>22</a:t>
                      </a:r>
                      <a:endParaRPr kumimoji="1" lang="ja-JP" altLang="en-US" sz="2000" dirty="0"/>
                    </a:p>
                  </a:txBody>
                  <a:tcPr marL="68580" marR="68580" marT="34290" marB="34290"/>
                </a:tc>
                <a:extLst>
                  <a:ext uri="{0D108BD9-81ED-4DB2-BD59-A6C34878D82A}">
                    <a16:rowId xmlns:a16="http://schemas.microsoft.com/office/drawing/2014/main" val="2224215477"/>
                  </a:ext>
                </a:extLst>
              </a:tr>
              <a:tr h="342900">
                <a:tc>
                  <a:txBody>
                    <a:bodyPr/>
                    <a:lstStyle/>
                    <a:p>
                      <a:pPr algn="ctr"/>
                      <a:r>
                        <a:rPr kumimoji="1" lang="ja-JP" altLang="en-US" sz="2000" dirty="0"/>
                        <a:t>バッチサイズ</a:t>
                      </a:r>
                    </a:p>
                  </a:txBody>
                  <a:tcPr marL="68580" marR="68580" marT="34290" marB="34290"/>
                </a:tc>
                <a:tc>
                  <a:txBody>
                    <a:bodyPr/>
                    <a:lstStyle/>
                    <a:p>
                      <a:pPr algn="ctr"/>
                      <a:r>
                        <a:rPr kumimoji="1" lang="en-US" altLang="ja-JP" sz="2000" dirty="0"/>
                        <a:t>32</a:t>
                      </a:r>
                      <a:endParaRPr kumimoji="1" lang="ja-JP" altLang="en-US" sz="2000" dirty="0"/>
                    </a:p>
                  </a:txBody>
                  <a:tcPr marL="68580" marR="68580" marT="34290" marB="34290"/>
                </a:tc>
                <a:extLst>
                  <a:ext uri="{0D108BD9-81ED-4DB2-BD59-A6C34878D82A}">
                    <a16:rowId xmlns:a16="http://schemas.microsoft.com/office/drawing/2014/main" val="3619056834"/>
                  </a:ext>
                </a:extLst>
              </a:tr>
              <a:tr h="342900">
                <a:tc>
                  <a:txBody>
                    <a:bodyPr/>
                    <a:lstStyle/>
                    <a:p>
                      <a:pPr algn="ctr"/>
                      <a:r>
                        <a:rPr kumimoji="1" lang="en-US" altLang="ja-JP" sz="2000" dirty="0"/>
                        <a:t>Train</a:t>
                      </a:r>
                      <a:r>
                        <a:rPr kumimoji="1" lang="en-US" altLang="ja-JP" sz="2000" baseline="0" dirty="0"/>
                        <a:t> </a:t>
                      </a:r>
                      <a:r>
                        <a:rPr kumimoji="1" lang="ja-JP" altLang="en-US" sz="2000" baseline="0" dirty="0"/>
                        <a:t>枚数</a:t>
                      </a:r>
                      <a:endParaRPr kumimoji="1" lang="ja-JP" altLang="en-US" sz="2000" dirty="0"/>
                    </a:p>
                  </a:txBody>
                  <a:tcPr marL="68580" marR="68580" marT="34290" marB="34290"/>
                </a:tc>
                <a:tc>
                  <a:txBody>
                    <a:bodyPr/>
                    <a:lstStyle/>
                    <a:p>
                      <a:pPr algn="ctr"/>
                      <a:r>
                        <a:rPr kumimoji="1" lang="en-US" altLang="ja-JP" sz="2000" dirty="0"/>
                        <a:t>2570</a:t>
                      </a:r>
                      <a:r>
                        <a:rPr kumimoji="1" lang="ja-JP" altLang="en-US" sz="2000" dirty="0"/>
                        <a:t> 枚</a:t>
                      </a:r>
                      <a:r>
                        <a:rPr kumimoji="1" lang="en-US" altLang="ja-JP" sz="2000" dirty="0"/>
                        <a:t>/</a:t>
                      </a:r>
                      <a:r>
                        <a:rPr kumimoji="1" lang="ja-JP" altLang="en-US" sz="2000" dirty="0"/>
                        <a:t>クラス</a:t>
                      </a:r>
                    </a:p>
                  </a:txBody>
                  <a:tcPr marL="68580" marR="68580" marT="34290" marB="34290"/>
                </a:tc>
                <a:extLst>
                  <a:ext uri="{0D108BD9-81ED-4DB2-BD59-A6C34878D82A}">
                    <a16:rowId xmlns:a16="http://schemas.microsoft.com/office/drawing/2014/main" val="2269547339"/>
                  </a:ext>
                </a:extLst>
              </a:tr>
              <a:tr h="342900">
                <a:tc>
                  <a:txBody>
                    <a:bodyPr/>
                    <a:lstStyle/>
                    <a:p>
                      <a:pPr algn="ctr"/>
                      <a:r>
                        <a:rPr kumimoji="1" lang="en-US" altLang="ja-JP" sz="2000" dirty="0"/>
                        <a:t>Valid </a:t>
                      </a:r>
                      <a:r>
                        <a:rPr kumimoji="1" lang="ja-JP" altLang="en-US" sz="2000" dirty="0"/>
                        <a:t>枚数</a:t>
                      </a:r>
                    </a:p>
                  </a:txBody>
                  <a:tcPr marL="68580" marR="68580" marT="34290" marB="34290"/>
                </a:tc>
                <a:tc>
                  <a:txBody>
                    <a:bodyPr/>
                    <a:lstStyle/>
                    <a:p>
                      <a:pPr algn="ctr"/>
                      <a:r>
                        <a:rPr kumimoji="1" lang="en-US" altLang="ja-JP" sz="2000" dirty="0"/>
                        <a:t>36 </a:t>
                      </a:r>
                      <a:r>
                        <a:rPr kumimoji="1" lang="ja-JP" altLang="en-US" sz="2000" dirty="0"/>
                        <a:t>枚</a:t>
                      </a:r>
                      <a:r>
                        <a:rPr kumimoji="1" lang="en-US" altLang="ja-JP" sz="2000" dirty="0"/>
                        <a:t>/</a:t>
                      </a:r>
                      <a:r>
                        <a:rPr kumimoji="1" lang="ja-JP" altLang="en-US" sz="2000" dirty="0"/>
                        <a:t>クラス</a:t>
                      </a:r>
                    </a:p>
                  </a:txBody>
                  <a:tcPr marL="68580" marR="68580" marT="34290" marB="34290"/>
                </a:tc>
                <a:extLst>
                  <a:ext uri="{0D108BD9-81ED-4DB2-BD59-A6C34878D82A}">
                    <a16:rowId xmlns:a16="http://schemas.microsoft.com/office/drawing/2014/main" val="3140708481"/>
                  </a:ext>
                </a:extLst>
              </a:tr>
              <a:tr h="342900">
                <a:tc>
                  <a:txBody>
                    <a:bodyPr/>
                    <a:lstStyle/>
                    <a:p>
                      <a:pPr algn="ctr"/>
                      <a:r>
                        <a:rPr kumimoji="1" lang="en-US" altLang="ja-JP" sz="2000" dirty="0"/>
                        <a:t>Test </a:t>
                      </a:r>
                      <a:r>
                        <a:rPr kumimoji="1" lang="ja-JP" altLang="en-US" sz="2000" dirty="0"/>
                        <a:t>枚数</a:t>
                      </a:r>
                    </a:p>
                  </a:txBody>
                  <a:tcPr marL="68580" marR="68580" marT="34290" marB="34290"/>
                </a:tc>
                <a:tc>
                  <a:txBody>
                    <a:bodyPr/>
                    <a:lstStyle/>
                    <a:p>
                      <a:pPr algn="ctr"/>
                      <a:r>
                        <a:rPr kumimoji="1" lang="en-US" altLang="ja-JP" sz="2000" dirty="0"/>
                        <a:t>72 </a:t>
                      </a:r>
                      <a:r>
                        <a:rPr kumimoji="1" lang="ja-JP" altLang="en-US" sz="2000" dirty="0"/>
                        <a:t>枚</a:t>
                      </a:r>
                      <a:r>
                        <a:rPr kumimoji="1" lang="en-US" altLang="ja-JP" sz="2000" dirty="0"/>
                        <a:t>/</a:t>
                      </a:r>
                      <a:r>
                        <a:rPr kumimoji="1" lang="ja-JP" altLang="en-US" sz="2000" dirty="0"/>
                        <a:t>クラス</a:t>
                      </a:r>
                    </a:p>
                  </a:txBody>
                  <a:tcPr marL="68580" marR="68580" marT="34290" marB="34290"/>
                </a:tc>
                <a:extLst>
                  <a:ext uri="{0D108BD9-81ED-4DB2-BD59-A6C34878D82A}">
                    <a16:rowId xmlns:a16="http://schemas.microsoft.com/office/drawing/2014/main" val="2579911050"/>
                  </a:ext>
                </a:extLst>
              </a:tr>
              <a:tr h="342900">
                <a:tc>
                  <a:txBody>
                    <a:bodyPr/>
                    <a:lstStyle/>
                    <a:p>
                      <a:pPr algn="ctr"/>
                      <a:r>
                        <a:rPr kumimoji="1" lang="ja-JP" altLang="en-US" sz="2000" dirty="0"/>
                        <a:t>データサイズ</a:t>
                      </a:r>
                    </a:p>
                  </a:txBody>
                  <a:tcPr marL="68580" marR="68580" marT="34290" marB="34290"/>
                </a:tc>
                <a:tc>
                  <a:txBody>
                    <a:bodyPr/>
                    <a:lstStyle/>
                    <a:p>
                      <a:pPr algn="ctr"/>
                      <a:r>
                        <a:rPr kumimoji="1" lang="en-US" altLang="ja-JP" sz="2000" dirty="0"/>
                        <a:t>200 × 200 × 3</a:t>
                      </a:r>
                      <a:endParaRPr kumimoji="1" lang="ja-JP" altLang="en-US" sz="2000" dirty="0"/>
                    </a:p>
                  </a:txBody>
                  <a:tcPr marL="68580" marR="68580" marT="34290" marB="34290"/>
                </a:tc>
                <a:extLst>
                  <a:ext uri="{0D108BD9-81ED-4DB2-BD59-A6C34878D82A}">
                    <a16:rowId xmlns:a16="http://schemas.microsoft.com/office/drawing/2014/main" val="1767006493"/>
                  </a:ext>
                </a:extLst>
              </a:tr>
              <a:tr h="342900">
                <a:tc>
                  <a:txBody>
                    <a:bodyPr/>
                    <a:lstStyle/>
                    <a:p>
                      <a:pPr algn="ctr"/>
                      <a:r>
                        <a:rPr kumimoji="1" lang="ja-JP" altLang="en-US" sz="2000" dirty="0"/>
                        <a:t>活性化関数</a:t>
                      </a:r>
                    </a:p>
                  </a:txBody>
                  <a:tcPr marL="68580" marR="68580" marT="34290" marB="34290"/>
                </a:tc>
                <a:tc>
                  <a:txBody>
                    <a:bodyPr/>
                    <a:lstStyle/>
                    <a:p>
                      <a:pPr algn="ctr"/>
                      <a:r>
                        <a:rPr kumimoji="1" lang="en-US" altLang="ja-JP" sz="2000" dirty="0" err="1"/>
                        <a:t>Softmax</a:t>
                      </a:r>
                      <a:endParaRPr kumimoji="1" lang="ja-JP" altLang="en-US" sz="2000" dirty="0"/>
                    </a:p>
                  </a:txBody>
                  <a:tcPr marL="68580" marR="68580" marT="34290" marB="34290"/>
                </a:tc>
                <a:extLst>
                  <a:ext uri="{0D108BD9-81ED-4DB2-BD59-A6C34878D82A}">
                    <a16:rowId xmlns:a16="http://schemas.microsoft.com/office/drawing/2014/main" val="38319810"/>
                  </a:ext>
                </a:extLst>
              </a:tr>
              <a:tr h="342900">
                <a:tc>
                  <a:txBody>
                    <a:bodyPr/>
                    <a:lstStyle/>
                    <a:p>
                      <a:pPr algn="ctr"/>
                      <a:r>
                        <a:rPr kumimoji="1" lang="ja-JP" altLang="en-US" sz="2000" dirty="0"/>
                        <a:t>最適化関数</a:t>
                      </a:r>
                    </a:p>
                  </a:txBody>
                  <a:tcPr marL="68580" marR="68580" marT="34290" marB="34290"/>
                </a:tc>
                <a:tc>
                  <a:txBody>
                    <a:bodyPr/>
                    <a:lstStyle/>
                    <a:p>
                      <a:pPr algn="ctr"/>
                      <a:r>
                        <a:rPr kumimoji="1" lang="en-US" altLang="ja-JP" sz="2000" dirty="0"/>
                        <a:t>Adam</a:t>
                      </a:r>
                      <a:endParaRPr kumimoji="1" lang="ja-JP" altLang="en-US" sz="2000" dirty="0"/>
                    </a:p>
                  </a:txBody>
                  <a:tcPr marL="68580" marR="68580" marT="34290" marB="34290"/>
                </a:tc>
                <a:extLst>
                  <a:ext uri="{0D108BD9-81ED-4DB2-BD59-A6C34878D82A}">
                    <a16:rowId xmlns:a16="http://schemas.microsoft.com/office/drawing/2014/main" val="2964032907"/>
                  </a:ext>
                </a:extLst>
              </a:tr>
              <a:tr h="342900">
                <a:tc>
                  <a:txBody>
                    <a:bodyPr/>
                    <a:lstStyle/>
                    <a:p>
                      <a:pPr algn="ctr"/>
                      <a:r>
                        <a:rPr kumimoji="1" lang="ja-JP" altLang="en-US" sz="2000" dirty="0"/>
                        <a:t>損失関数</a:t>
                      </a:r>
                    </a:p>
                  </a:txBody>
                  <a:tcPr marL="68580" marR="68580" marT="34290" marB="34290"/>
                </a:tc>
                <a:tc>
                  <a:txBody>
                    <a:bodyPr/>
                    <a:lstStyle/>
                    <a:p>
                      <a:pPr algn="ctr"/>
                      <a:r>
                        <a:rPr kumimoji="1" lang="en-US" altLang="ja-JP" sz="2000" dirty="0"/>
                        <a:t>Categorical cross entropy</a:t>
                      </a:r>
                      <a:endParaRPr kumimoji="1" lang="ja-JP" altLang="en-US" sz="2000" dirty="0"/>
                    </a:p>
                  </a:txBody>
                  <a:tcPr marL="68580" marR="68580" marT="34290" marB="34290"/>
                </a:tc>
                <a:extLst>
                  <a:ext uri="{0D108BD9-81ED-4DB2-BD59-A6C34878D82A}">
                    <a16:rowId xmlns:a16="http://schemas.microsoft.com/office/drawing/2014/main" val="2142932492"/>
                  </a:ext>
                </a:extLst>
              </a:tr>
              <a:tr h="342900">
                <a:tc>
                  <a:txBody>
                    <a:bodyPr/>
                    <a:lstStyle/>
                    <a:p>
                      <a:pPr algn="ctr"/>
                      <a:r>
                        <a:rPr kumimoji="1" lang="ja-JP" altLang="en-US" sz="2000" b="0" dirty="0"/>
                        <a:t>ドロップアウト率</a:t>
                      </a:r>
                    </a:p>
                  </a:txBody>
                  <a:tcPr marL="68580" marR="68580" marT="34290" marB="34290"/>
                </a:tc>
                <a:tc>
                  <a:txBody>
                    <a:bodyPr/>
                    <a:lstStyle/>
                    <a:p>
                      <a:pPr algn="ctr"/>
                      <a:r>
                        <a:rPr kumimoji="1" lang="en-US" altLang="ja-JP" sz="2000" b="0" dirty="0"/>
                        <a:t>0.74747</a:t>
                      </a:r>
                      <a:endParaRPr kumimoji="1" lang="ja-JP" altLang="en-US" sz="2000" b="0" dirty="0"/>
                    </a:p>
                  </a:txBody>
                  <a:tcPr marL="68580" marR="68580" marT="34290" marB="34290"/>
                </a:tc>
                <a:extLst>
                  <a:ext uri="{0D108BD9-81ED-4DB2-BD59-A6C34878D82A}">
                    <a16:rowId xmlns:a16="http://schemas.microsoft.com/office/drawing/2014/main" val="731423069"/>
                  </a:ext>
                </a:extLst>
              </a:tr>
              <a:tr h="342900">
                <a:tc>
                  <a:txBody>
                    <a:bodyPr/>
                    <a:lstStyle/>
                    <a:p>
                      <a:pPr algn="ctr"/>
                      <a:r>
                        <a:rPr kumimoji="1" lang="ja-JP" altLang="en-US" sz="2000" dirty="0"/>
                        <a:t>学習率</a:t>
                      </a:r>
                    </a:p>
                  </a:txBody>
                  <a:tcPr marL="68580" marR="68580" marT="34290" marB="34290"/>
                </a:tc>
                <a:tc>
                  <a:txBody>
                    <a:bodyPr/>
                    <a:lstStyle/>
                    <a:p>
                      <a:pPr algn="ctr"/>
                      <a:r>
                        <a:rPr kumimoji="1" lang="en-US" altLang="ja-JP" sz="2000" dirty="0"/>
                        <a:t>1.1013e-05</a:t>
                      </a:r>
                      <a:endParaRPr kumimoji="1" lang="ja-JP" altLang="en-US" sz="2000" dirty="0"/>
                    </a:p>
                  </a:txBody>
                  <a:tcPr marL="68580" marR="68580" marT="34290" marB="34290"/>
                </a:tc>
                <a:extLst>
                  <a:ext uri="{0D108BD9-81ED-4DB2-BD59-A6C34878D82A}">
                    <a16:rowId xmlns:a16="http://schemas.microsoft.com/office/drawing/2014/main" val="4116422626"/>
                  </a:ext>
                </a:extLst>
              </a:tr>
              <a:tr h="342900">
                <a:tc>
                  <a:txBody>
                    <a:bodyPr/>
                    <a:lstStyle/>
                    <a:p>
                      <a:pPr algn="ctr"/>
                      <a:r>
                        <a:rPr kumimoji="1" lang="ja-JP" altLang="en-US" sz="2000" dirty="0"/>
                        <a:t>中間ユニット数</a:t>
                      </a:r>
                    </a:p>
                  </a:txBody>
                  <a:tcPr marL="68580" marR="68580" marT="34290" marB="34290"/>
                </a:tc>
                <a:tc>
                  <a:txBody>
                    <a:bodyPr/>
                    <a:lstStyle/>
                    <a:p>
                      <a:pPr algn="ctr"/>
                      <a:r>
                        <a:rPr kumimoji="1" lang="en-US" altLang="ja-JP" sz="2000" dirty="0"/>
                        <a:t>400</a:t>
                      </a:r>
                      <a:endParaRPr kumimoji="1" lang="ja-JP" altLang="en-US" sz="2000" dirty="0"/>
                    </a:p>
                  </a:txBody>
                  <a:tcPr marL="68580" marR="68580" marT="34290" marB="34290"/>
                </a:tc>
                <a:extLst>
                  <a:ext uri="{0D108BD9-81ED-4DB2-BD59-A6C34878D82A}">
                    <a16:rowId xmlns:a16="http://schemas.microsoft.com/office/drawing/2014/main" val="1466109095"/>
                  </a:ext>
                </a:extLst>
              </a:tr>
            </a:tbl>
          </a:graphicData>
        </a:graphic>
      </p:graphicFrame>
    </p:spTree>
    <p:extLst>
      <p:ext uri="{BB962C8B-B14F-4D97-AF65-F5344CB8AC3E}">
        <p14:creationId xmlns:p14="http://schemas.microsoft.com/office/powerpoint/2010/main" val="4024715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 </a:t>
            </a:r>
            <a:r>
              <a:rPr kumimoji="1" lang="ja-JP" altLang="en-US" dirty="0"/>
              <a:t>識別結果</a:t>
            </a:r>
            <a:r>
              <a:rPr kumimoji="1" lang="en-US" altLang="ja-JP" dirty="0"/>
              <a:t>(</a:t>
            </a:r>
            <a:r>
              <a:rPr lang="ja-JP" altLang="en-US" dirty="0"/>
              <a:t>混同行列</a:t>
            </a:r>
            <a:r>
              <a:rPr kumimoji="1"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28</a:t>
            </a:fld>
            <a:endParaRPr kumimoji="1" lang="ja-JP" altLang="en-US" dirty="0"/>
          </a:p>
        </p:txBody>
      </p:sp>
      <p:grpSp>
        <p:nvGrpSpPr>
          <p:cNvPr id="16" name="グループ化 15"/>
          <p:cNvGrpSpPr/>
          <p:nvPr/>
        </p:nvGrpSpPr>
        <p:grpSpPr>
          <a:xfrm>
            <a:off x="1467646" y="1528048"/>
            <a:ext cx="5102609" cy="5120690"/>
            <a:chOff x="2340380" y="669540"/>
            <a:chExt cx="6803479" cy="6827583"/>
          </a:xfrm>
        </p:grpSpPr>
        <p:sp>
          <p:nvSpPr>
            <p:cNvPr id="8" name="テキスト ボックス 7"/>
            <p:cNvSpPr txBox="1"/>
            <p:nvPr/>
          </p:nvSpPr>
          <p:spPr>
            <a:xfrm>
              <a:off x="2954103" y="669540"/>
              <a:ext cx="656591" cy="1644894"/>
            </a:xfrm>
            <a:prstGeom prst="rect">
              <a:avLst/>
            </a:prstGeom>
            <a:solidFill>
              <a:schemeClr val="bg1"/>
            </a:solidFill>
          </p:spPr>
          <p:txBody>
            <a:bodyPr vert="eaVert" wrap="none" rtlCol="0">
              <a:spAutoFit/>
            </a:bodyPr>
            <a:lstStyle/>
            <a:p>
              <a:r>
                <a:rPr lang="ja-JP" altLang="en-US" sz="2000" dirty="0"/>
                <a:t>多義図形  </a:t>
              </a:r>
            </a:p>
          </p:txBody>
        </p:sp>
        <p:sp>
          <p:nvSpPr>
            <p:cNvPr id="9" name="テキスト ボックス 8"/>
            <p:cNvSpPr txBox="1"/>
            <p:nvPr/>
          </p:nvSpPr>
          <p:spPr>
            <a:xfrm>
              <a:off x="2951987" y="2790476"/>
              <a:ext cx="656591" cy="1225975"/>
            </a:xfrm>
            <a:prstGeom prst="rect">
              <a:avLst/>
            </a:prstGeom>
            <a:solidFill>
              <a:schemeClr val="bg1"/>
            </a:solidFill>
          </p:spPr>
          <p:txBody>
            <a:bodyPr vert="eaVert" wrap="none" rtlCol="0">
              <a:spAutoFit/>
            </a:bodyPr>
            <a:lstStyle/>
            <a:p>
              <a:r>
                <a:rPr lang="ja-JP" altLang="en-US" sz="2000" dirty="0"/>
                <a:t>肖像画 </a:t>
              </a:r>
            </a:p>
          </p:txBody>
        </p:sp>
        <p:sp>
          <p:nvSpPr>
            <p:cNvPr id="10" name="テキスト ボックス 9"/>
            <p:cNvSpPr txBox="1"/>
            <p:nvPr/>
          </p:nvSpPr>
          <p:spPr>
            <a:xfrm>
              <a:off x="3009267" y="4712234"/>
              <a:ext cx="656591" cy="1149031"/>
            </a:xfrm>
            <a:prstGeom prst="rect">
              <a:avLst/>
            </a:prstGeom>
            <a:solidFill>
              <a:schemeClr val="bg1"/>
            </a:solidFill>
          </p:spPr>
          <p:txBody>
            <a:bodyPr vert="eaVert" wrap="none" rtlCol="0">
              <a:spAutoFit/>
            </a:bodyPr>
            <a:lstStyle/>
            <a:p>
              <a:r>
                <a:rPr lang="ja-JP" altLang="en-US" sz="2000" dirty="0"/>
                <a:t>風景画</a:t>
              </a:r>
            </a:p>
          </p:txBody>
        </p:sp>
        <p:sp>
          <p:nvSpPr>
            <p:cNvPr id="11" name="テキスト ボックス 10"/>
            <p:cNvSpPr txBox="1"/>
            <p:nvPr/>
          </p:nvSpPr>
          <p:spPr>
            <a:xfrm>
              <a:off x="3710184" y="6310207"/>
              <a:ext cx="1614117" cy="533480"/>
            </a:xfrm>
            <a:prstGeom prst="rect">
              <a:avLst/>
            </a:prstGeom>
            <a:solidFill>
              <a:schemeClr val="bg1"/>
            </a:solidFill>
          </p:spPr>
          <p:txBody>
            <a:bodyPr vert="horz" wrap="none" rtlCol="0">
              <a:spAutoFit/>
            </a:bodyPr>
            <a:lstStyle/>
            <a:p>
              <a:r>
                <a:rPr lang="ja-JP" altLang="en-US" sz="2000" dirty="0"/>
                <a:t>多義図形</a:t>
              </a:r>
            </a:p>
          </p:txBody>
        </p:sp>
        <p:sp>
          <p:nvSpPr>
            <p:cNvPr id="12" name="テキスト ボックス 11"/>
            <p:cNvSpPr txBox="1"/>
            <p:nvPr/>
          </p:nvSpPr>
          <p:spPr>
            <a:xfrm>
              <a:off x="5843447" y="6310207"/>
              <a:ext cx="1272143" cy="533480"/>
            </a:xfrm>
            <a:prstGeom prst="rect">
              <a:avLst/>
            </a:prstGeom>
            <a:solidFill>
              <a:schemeClr val="bg1"/>
            </a:solidFill>
          </p:spPr>
          <p:txBody>
            <a:bodyPr vert="horz" wrap="none" rtlCol="0">
              <a:spAutoFit/>
            </a:bodyPr>
            <a:lstStyle/>
            <a:p>
              <a:r>
                <a:rPr lang="ja-JP" altLang="en-US" sz="2000" dirty="0"/>
                <a:t>肖像画</a:t>
              </a:r>
            </a:p>
          </p:txBody>
        </p:sp>
        <p:sp>
          <p:nvSpPr>
            <p:cNvPr id="13" name="テキスト ボックス 12"/>
            <p:cNvSpPr txBox="1"/>
            <p:nvPr/>
          </p:nvSpPr>
          <p:spPr>
            <a:xfrm>
              <a:off x="7871716" y="6310207"/>
              <a:ext cx="1272143" cy="533480"/>
            </a:xfrm>
            <a:prstGeom prst="rect">
              <a:avLst/>
            </a:prstGeom>
            <a:solidFill>
              <a:schemeClr val="bg1"/>
            </a:solidFill>
          </p:spPr>
          <p:txBody>
            <a:bodyPr vert="horz" wrap="none" rtlCol="0">
              <a:spAutoFit/>
            </a:bodyPr>
            <a:lstStyle/>
            <a:p>
              <a:r>
                <a:rPr lang="ja-JP" altLang="en-US" sz="2000" dirty="0"/>
                <a:t>風景画</a:t>
              </a:r>
            </a:p>
          </p:txBody>
        </p:sp>
        <p:sp>
          <p:nvSpPr>
            <p:cNvPr id="14" name="テキスト ボックス 13"/>
            <p:cNvSpPr txBox="1"/>
            <p:nvPr/>
          </p:nvSpPr>
          <p:spPr>
            <a:xfrm>
              <a:off x="2340380" y="2850194"/>
              <a:ext cx="902811" cy="1106542"/>
            </a:xfrm>
            <a:prstGeom prst="rect">
              <a:avLst/>
            </a:prstGeom>
            <a:noFill/>
          </p:spPr>
          <p:txBody>
            <a:bodyPr vert="eaVert" wrap="none" rtlCol="0">
              <a:spAutoFit/>
            </a:bodyPr>
            <a:lstStyle/>
            <a:p>
              <a:r>
                <a:rPr lang="en-US" altLang="ja-JP" sz="3200" dirty="0"/>
                <a:t>True</a:t>
              </a:r>
              <a:endParaRPr lang="ja-JP" altLang="en-US" sz="3200" dirty="0"/>
            </a:p>
          </p:txBody>
        </p:sp>
        <p:sp>
          <p:nvSpPr>
            <p:cNvPr id="15" name="テキスト ボックス 14"/>
            <p:cNvSpPr txBox="1"/>
            <p:nvPr/>
          </p:nvSpPr>
          <p:spPr>
            <a:xfrm>
              <a:off x="5573457" y="6717423"/>
              <a:ext cx="1812120" cy="779700"/>
            </a:xfrm>
            <a:prstGeom prst="rect">
              <a:avLst/>
            </a:prstGeom>
            <a:noFill/>
          </p:spPr>
          <p:txBody>
            <a:bodyPr wrap="none" rtlCol="0">
              <a:spAutoFit/>
            </a:bodyPr>
            <a:lstStyle/>
            <a:p>
              <a:r>
                <a:rPr lang="en-US" altLang="ja-JP" sz="3200" dirty="0"/>
                <a:t>Predict</a:t>
              </a:r>
              <a:endParaRPr lang="ja-JP" altLang="en-US" sz="3200" dirty="0"/>
            </a:p>
          </p:txBody>
        </p:sp>
      </p:grpSp>
      <p:pic>
        <p:nvPicPr>
          <p:cNvPr id="17" name="図 16" descr="文字と写真のスクリーンショット&#10;&#10;自動的に生成された説明">
            <a:extLst>
              <a:ext uri="{FF2B5EF4-FFF2-40B4-BE49-F238E27FC236}">
                <a16:creationId xmlns:a16="http://schemas.microsoft.com/office/drawing/2014/main" id="{DD75661A-BC7C-49C2-A624-17B822C9B3E3}"/>
              </a:ext>
            </a:extLst>
          </p:cNvPr>
          <p:cNvPicPr>
            <a:picLocks noChangeAspect="1"/>
          </p:cNvPicPr>
          <p:nvPr/>
        </p:nvPicPr>
        <p:blipFill rotWithShape="1">
          <a:blip r:embed="rId3">
            <a:extLst>
              <a:ext uri="{28A0092B-C50C-407E-A947-70E740481C1C}">
                <a14:useLocalDpi xmlns:a14="http://schemas.microsoft.com/office/drawing/2010/main" val="0"/>
              </a:ext>
            </a:extLst>
          </a:blip>
          <a:srcRect l="12384" t="12210" b="10799"/>
          <a:stretch/>
        </p:blipFill>
        <p:spPr>
          <a:xfrm>
            <a:off x="2420381" y="1436156"/>
            <a:ext cx="6094969" cy="4284675"/>
          </a:xfrm>
          <a:prstGeom prst="rect">
            <a:avLst/>
          </a:prstGeom>
        </p:spPr>
      </p:pic>
      <p:pic>
        <p:nvPicPr>
          <p:cNvPr id="5" name="図 4" descr="文字と写真のスクリーンショット&#10;&#10;自動的に生成された説明">
            <a:extLst>
              <a:ext uri="{FF2B5EF4-FFF2-40B4-BE49-F238E27FC236}">
                <a16:creationId xmlns:a16="http://schemas.microsoft.com/office/drawing/2014/main" id="{69AD5586-D255-4AFA-95F8-BDE3CE133729}"/>
              </a:ext>
            </a:extLst>
          </p:cNvPr>
          <p:cNvPicPr>
            <a:picLocks noChangeAspect="1"/>
          </p:cNvPicPr>
          <p:nvPr/>
        </p:nvPicPr>
        <p:blipFill rotWithShape="1">
          <a:blip r:embed="rId4">
            <a:extLst>
              <a:ext uri="{28A0092B-C50C-407E-A947-70E740481C1C}">
                <a14:useLocalDpi xmlns:a14="http://schemas.microsoft.com/office/drawing/2010/main" val="0"/>
              </a:ext>
            </a:extLst>
          </a:blip>
          <a:srcRect l="11893" t="10881" b="9716"/>
          <a:stretch/>
        </p:blipFill>
        <p:spPr>
          <a:xfrm>
            <a:off x="2398670" y="1336964"/>
            <a:ext cx="6116680" cy="4409943"/>
          </a:xfrm>
          <a:prstGeom prst="rect">
            <a:avLst/>
          </a:prstGeom>
        </p:spPr>
      </p:pic>
    </p:spTree>
    <p:extLst>
      <p:ext uri="{BB962C8B-B14F-4D97-AF65-F5344CB8AC3E}">
        <p14:creationId xmlns:p14="http://schemas.microsoft.com/office/powerpoint/2010/main" val="159069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a:t>
            </a:r>
            <a:r>
              <a:rPr kumimoji="1" lang="ja-JP" altLang="en-US" dirty="0"/>
              <a:t> 結果の見方</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82" y="1952625"/>
            <a:ext cx="3748768" cy="3748768"/>
          </a:xfrm>
          <a:prstGeom prst="rect">
            <a:avLst/>
          </a:prstGeom>
        </p:spPr>
      </p:pic>
      <p:sp>
        <p:nvSpPr>
          <p:cNvPr id="6" name="スライド番号プレースホルダー 3">
            <a:extLst>
              <a:ext uri="{FF2B5EF4-FFF2-40B4-BE49-F238E27FC236}">
                <a16:creationId xmlns:a16="http://schemas.microsoft.com/office/drawing/2014/main" id="{A61F6693-B516-4884-B0D6-8D24E293256B}"/>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29</a:t>
            </a:fld>
            <a:endParaRPr kumimoji="1" lang="ja-JP" altLang="en-US" dirty="0"/>
          </a:p>
        </p:txBody>
      </p:sp>
      <p:sp>
        <p:nvSpPr>
          <p:cNvPr id="7" name="テキスト ボックス 6">
            <a:extLst>
              <a:ext uri="{FF2B5EF4-FFF2-40B4-BE49-F238E27FC236}">
                <a16:creationId xmlns:a16="http://schemas.microsoft.com/office/drawing/2014/main" id="{17184DB2-35CA-4365-ADDB-474DD5AB09D0}"/>
              </a:ext>
            </a:extLst>
          </p:cNvPr>
          <p:cNvSpPr txBox="1"/>
          <p:nvPr/>
        </p:nvSpPr>
        <p:spPr>
          <a:xfrm>
            <a:off x="4293005" y="2703624"/>
            <a:ext cx="4465913" cy="2246769"/>
          </a:xfrm>
          <a:prstGeom prst="rect">
            <a:avLst/>
          </a:prstGeom>
          <a:noFill/>
        </p:spPr>
        <p:txBody>
          <a:bodyPr wrap="square" rtlCol="0">
            <a:spAutoFit/>
          </a:bodyPr>
          <a:lstStyle/>
          <a:p>
            <a:r>
              <a:rPr lang="ja-JP" altLang="en-US" sz="2800" b="1" dirty="0">
                <a:solidFill>
                  <a:srgbClr val="FF0000"/>
                </a:solidFill>
              </a:rPr>
              <a:t>赤：</a:t>
            </a:r>
            <a:r>
              <a:rPr lang="en-US" altLang="ja-JP" sz="2800" b="1" dirty="0">
                <a:solidFill>
                  <a:srgbClr val="FF0000"/>
                </a:solidFill>
              </a:rPr>
              <a:t>CNN </a:t>
            </a:r>
            <a:r>
              <a:rPr lang="ja-JP" altLang="en-US" sz="2800" b="1" dirty="0">
                <a:solidFill>
                  <a:srgbClr val="FF0000"/>
                </a:solidFill>
              </a:rPr>
              <a:t>の最終 </a:t>
            </a:r>
            <a:r>
              <a:rPr lang="en-US" altLang="ja-JP" sz="2800" b="1" dirty="0">
                <a:solidFill>
                  <a:srgbClr val="FF0000"/>
                </a:solidFill>
              </a:rPr>
              <a:t>Conv</a:t>
            </a:r>
            <a:r>
              <a:rPr lang="ja-JP" altLang="en-US" sz="2800" b="1" dirty="0">
                <a:solidFill>
                  <a:srgbClr val="FF0000"/>
                </a:solidFill>
              </a:rPr>
              <a:t> 層の</a:t>
            </a:r>
            <a:endParaRPr lang="en-US" altLang="ja-JP" sz="2800" b="1" dirty="0">
              <a:solidFill>
                <a:srgbClr val="FF0000"/>
              </a:solidFill>
            </a:endParaRPr>
          </a:p>
          <a:p>
            <a:r>
              <a:rPr lang="ja-JP" altLang="en-US" sz="2800" b="1" dirty="0">
                <a:solidFill>
                  <a:srgbClr val="FF0000"/>
                </a:solidFill>
              </a:rPr>
              <a:t>　　勾配が大きい</a:t>
            </a:r>
            <a:endParaRPr lang="en-US" altLang="ja-JP" sz="2800" b="1" dirty="0">
              <a:solidFill>
                <a:srgbClr val="FF0000"/>
              </a:solidFill>
            </a:endParaRPr>
          </a:p>
          <a:p>
            <a:endParaRPr lang="en-US" altLang="ja-JP" sz="2800" dirty="0"/>
          </a:p>
          <a:p>
            <a:r>
              <a:rPr lang="ja-JP" altLang="en-US" sz="2800" b="1" dirty="0">
                <a:solidFill>
                  <a:srgbClr val="0070C0"/>
                </a:solidFill>
              </a:rPr>
              <a:t>青：</a:t>
            </a:r>
            <a:r>
              <a:rPr lang="en-US" altLang="ja-JP" sz="2800" b="1" dirty="0">
                <a:solidFill>
                  <a:srgbClr val="0070C0"/>
                </a:solidFill>
              </a:rPr>
              <a:t>CNN </a:t>
            </a:r>
            <a:r>
              <a:rPr lang="ja-JP" altLang="en-US" sz="2800" b="1" dirty="0">
                <a:solidFill>
                  <a:srgbClr val="0070C0"/>
                </a:solidFill>
              </a:rPr>
              <a:t>の最終 </a:t>
            </a:r>
            <a:r>
              <a:rPr lang="en-US" altLang="ja-JP" sz="2800" b="1" dirty="0" err="1">
                <a:solidFill>
                  <a:srgbClr val="0070C0"/>
                </a:solidFill>
              </a:rPr>
              <a:t>Conv</a:t>
            </a:r>
            <a:r>
              <a:rPr lang="ja-JP" altLang="en-US" sz="2800" b="1" dirty="0">
                <a:solidFill>
                  <a:srgbClr val="0070C0"/>
                </a:solidFill>
              </a:rPr>
              <a:t> 層の</a:t>
            </a:r>
            <a:endParaRPr lang="en-US" altLang="ja-JP" sz="2800" b="1" dirty="0">
              <a:solidFill>
                <a:srgbClr val="0070C0"/>
              </a:solidFill>
            </a:endParaRPr>
          </a:p>
          <a:p>
            <a:r>
              <a:rPr lang="ja-JP" altLang="en-US" sz="2800" b="1" dirty="0">
                <a:solidFill>
                  <a:srgbClr val="0070C0"/>
                </a:solidFill>
              </a:rPr>
              <a:t>　　勾配が小さい</a:t>
            </a:r>
            <a:endParaRPr lang="en-US" altLang="ja-JP" sz="2800" dirty="0">
              <a:solidFill>
                <a:srgbClr val="0070C0"/>
              </a:solidFill>
            </a:endParaRPr>
          </a:p>
        </p:txBody>
      </p:sp>
    </p:spTree>
    <p:extLst>
      <p:ext uri="{BB962C8B-B14F-4D97-AF65-F5344CB8AC3E}">
        <p14:creationId xmlns:p14="http://schemas.microsoft.com/office/powerpoint/2010/main" val="373646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発表の流れ</a:t>
            </a:r>
            <a:endParaRPr kumimoji="1" lang="ja-JP" altLang="en-US" dirty="0"/>
          </a:p>
        </p:txBody>
      </p:sp>
      <p:sp>
        <p:nvSpPr>
          <p:cNvPr id="3" name="コンテンツ プレースホルダー 2"/>
          <p:cNvSpPr>
            <a:spLocks noGrp="1"/>
          </p:cNvSpPr>
          <p:nvPr>
            <p:ph idx="1"/>
          </p:nvPr>
        </p:nvSpPr>
        <p:spPr>
          <a:xfrm>
            <a:off x="628650" y="1541358"/>
            <a:ext cx="7467600" cy="4964325"/>
          </a:xfrm>
        </p:spPr>
        <p:txBody>
          <a:bodyPr>
            <a:normAutofit/>
          </a:bodyPr>
          <a:lstStyle/>
          <a:p>
            <a:pPr>
              <a:lnSpc>
                <a:spcPct val="150000"/>
              </a:lnSpc>
            </a:pPr>
            <a:r>
              <a:rPr lang="ja-JP" altLang="en-US" sz="3600" b="1" dirty="0">
                <a:solidFill>
                  <a:srgbClr val="FF0000"/>
                </a:solidFill>
              </a:rPr>
              <a:t>はじめに</a:t>
            </a:r>
            <a:endParaRPr lang="en-US" altLang="ja-JP" sz="3600" b="1" dirty="0">
              <a:solidFill>
                <a:srgbClr val="FF0000"/>
              </a:solidFill>
            </a:endParaRPr>
          </a:p>
          <a:p>
            <a:pPr>
              <a:lnSpc>
                <a:spcPct val="150000"/>
              </a:lnSpc>
            </a:pPr>
            <a:r>
              <a:rPr lang="ja-JP" altLang="en-US" sz="3600" dirty="0"/>
              <a:t>要素技術</a:t>
            </a:r>
            <a:endParaRPr lang="en-US" altLang="ja-JP" sz="3600" dirty="0"/>
          </a:p>
          <a:p>
            <a:pPr>
              <a:lnSpc>
                <a:spcPct val="150000"/>
              </a:lnSpc>
            </a:pPr>
            <a:r>
              <a:rPr lang="ja-JP" altLang="en-US" sz="3600" dirty="0"/>
              <a:t>提案手法</a:t>
            </a:r>
            <a:endParaRPr lang="en-US" altLang="ja-JP" sz="3600" dirty="0"/>
          </a:p>
          <a:p>
            <a:pPr>
              <a:lnSpc>
                <a:spcPct val="150000"/>
              </a:lnSpc>
            </a:pPr>
            <a:r>
              <a:rPr lang="ja-JP" altLang="en-US" sz="3600" dirty="0"/>
              <a:t>実験</a:t>
            </a:r>
            <a:endParaRPr lang="en-US" altLang="ja-JP" sz="3600" dirty="0"/>
          </a:p>
          <a:p>
            <a:pPr>
              <a:lnSpc>
                <a:spcPct val="150000"/>
              </a:lnSpc>
            </a:pPr>
            <a:r>
              <a:rPr lang="ja-JP" altLang="en-US" sz="3600" dirty="0"/>
              <a:t>成果と今後の発展・展開</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3</a:t>
            </a:fld>
            <a:endParaRPr kumimoji="1" lang="ja-JP" altLang="en-US" dirty="0"/>
          </a:p>
        </p:txBody>
      </p:sp>
    </p:spTree>
    <p:extLst>
      <p:ext uri="{BB962C8B-B14F-4D97-AF65-F5344CB8AC3E}">
        <p14:creationId xmlns:p14="http://schemas.microsoft.com/office/powerpoint/2010/main" val="4074973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 </a:t>
            </a:r>
            <a:r>
              <a:rPr kumimoji="1" lang="ja-JP" altLang="en-US" dirty="0"/>
              <a:t>識別結果</a:t>
            </a:r>
            <a:r>
              <a:rPr lang="en-US" altLang="ja-JP" dirty="0"/>
              <a:t>(</a:t>
            </a:r>
            <a:r>
              <a:rPr lang="ja-JP" altLang="en-US" dirty="0"/>
              <a:t>混同行列</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30</a:t>
            </a:fld>
            <a:endParaRPr kumimoji="1" lang="ja-JP" altLang="en-US" dirty="0"/>
          </a:p>
        </p:txBody>
      </p:sp>
      <p:grpSp>
        <p:nvGrpSpPr>
          <p:cNvPr id="16" name="グループ化 15"/>
          <p:cNvGrpSpPr/>
          <p:nvPr/>
        </p:nvGrpSpPr>
        <p:grpSpPr>
          <a:xfrm>
            <a:off x="1467646" y="1528048"/>
            <a:ext cx="5102609" cy="5120690"/>
            <a:chOff x="2340380" y="669540"/>
            <a:chExt cx="6803479" cy="6827583"/>
          </a:xfrm>
        </p:grpSpPr>
        <p:sp>
          <p:nvSpPr>
            <p:cNvPr id="8" name="テキスト ボックス 7"/>
            <p:cNvSpPr txBox="1"/>
            <p:nvPr/>
          </p:nvSpPr>
          <p:spPr>
            <a:xfrm>
              <a:off x="2954103" y="669540"/>
              <a:ext cx="656591" cy="1644894"/>
            </a:xfrm>
            <a:prstGeom prst="rect">
              <a:avLst/>
            </a:prstGeom>
            <a:solidFill>
              <a:schemeClr val="bg1"/>
            </a:solidFill>
          </p:spPr>
          <p:txBody>
            <a:bodyPr vert="eaVert" wrap="none" rtlCol="0">
              <a:spAutoFit/>
            </a:bodyPr>
            <a:lstStyle/>
            <a:p>
              <a:r>
                <a:rPr lang="ja-JP" altLang="en-US" sz="2000" dirty="0"/>
                <a:t>多義図形  </a:t>
              </a:r>
            </a:p>
          </p:txBody>
        </p:sp>
        <p:sp>
          <p:nvSpPr>
            <p:cNvPr id="9" name="テキスト ボックス 8"/>
            <p:cNvSpPr txBox="1"/>
            <p:nvPr/>
          </p:nvSpPr>
          <p:spPr>
            <a:xfrm>
              <a:off x="2951987" y="2790476"/>
              <a:ext cx="656591" cy="1225975"/>
            </a:xfrm>
            <a:prstGeom prst="rect">
              <a:avLst/>
            </a:prstGeom>
            <a:solidFill>
              <a:schemeClr val="bg1"/>
            </a:solidFill>
          </p:spPr>
          <p:txBody>
            <a:bodyPr vert="eaVert" wrap="none" rtlCol="0">
              <a:spAutoFit/>
            </a:bodyPr>
            <a:lstStyle/>
            <a:p>
              <a:r>
                <a:rPr lang="ja-JP" altLang="en-US" sz="2000" dirty="0"/>
                <a:t>肖像画 </a:t>
              </a:r>
            </a:p>
          </p:txBody>
        </p:sp>
        <p:sp>
          <p:nvSpPr>
            <p:cNvPr id="10" name="テキスト ボックス 9"/>
            <p:cNvSpPr txBox="1"/>
            <p:nvPr/>
          </p:nvSpPr>
          <p:spPr>
            <a:xfrm>
              <a:off x="3009267" y="4712234"/>
              <a:ext cx="656591" cy="1149031"/>
            </a:xfrm>
            <a:prstGeom prst="rect">
              <a:avLst/>
            </a:prstGeom>
            <a:solidFill>
              <a:schemeClr val="bg1"/>
            </a:solidFill>
          </p:spPr>
          <p:txBody>
            <a:bodyPr vert="eaVert" wrap="none" rtlCol="0">
              <a:spAutoFit/>
            </a:bodyPr>
            <a:lstStyle/>
            <a:p>
              <a:r>
                <a:rPr lang="ja-JP" altLang="en-US" sz="2000" dirty="0"/>
                <a:t>風景画</a:t>
              </a:r>
            </a:p>
          </p:txBody>
        </p:sp>
        <p:sp>
          <p:nvSpPr>
            <p:cNvPr id="11" name="テキスト ボックス 10"/>
            <p:cNvSpPr txBox="1"/>
            <p:nvPr/>
          </p:nvSpPr>
          <p:spPr>
            <a:xfrm>
              <a:off x="3710184" y="6310207"/>
              <a:ext cx="1614117" cy="533480"/>
            </a:xfrm>
            <a:prstGeom prst="rect">
              <a:avLst/>
            </a:prstGeom>
            <a:solidFill>
              <a:schemeClr val="bg1"/>
            </a:solidFill>
          </p:spPr>
          <p:txBody>
            <a:bodyPr vert="horz" wrap="none" rtlCol="0">
              <a:spAutoFit/>
            </a:bodyPr>
            <a:lstStyle/>
            <a:p>
              <a:r>
                <a:rPr lang="ja-JP" altLang="en-US" sz="2000" dirty="0"/>
                <a:t>多義図形</a:t>
              </a:r>
            </a:p>
          </p:txBody>
        </p:sp>
        <p:sp>
          <p:nvSpPr>
            <p:cNvPr id="12" name="テキスト ボックス 11"/>
            <p:cNvSpPr txBox="1"/>
            <p:nvPr/>
          </p:nvSpPr>
          <p:spPr>
            <a:xfrm>
              <a:off x="5843447" y="6310207"/>
              <a:ext cx="1272143" cy="533480"/>
            </a:xfrm>
            <a:prstGeom prst="rect">
              <a:avLst/>
            </a:prstGeom>
            <a:solidFill>
              <a:schemeClr val="bg1"/>
            </a:solidFill>
          </p:spPr>
          <p:txBody>
            <a:bodyPr vert="horz" wrap="none" rtlCol="0">
              <a:spAutoFit/>
            </a:bodyPr>
            <a:lstStyle/>
            <a:p>
              <a:r>
                <a:rPr lang="ja-JP" altLang="en-US" sz="2000" dirty="0"/>
                <a:t>肖像画</a:t>
              </a:r>
            </a:p>
          </p:txBody>
        </p:sp>
        <p:sp>
          <p:nvSpPr>
            <p:cNvPr id="13" name="テキスト ボックス 12"/>
            <p:cNvSpPr txBox="1"/>
            <p:nvPr/>
          </p:nvSpPr>
          <p:spPr>
            <a:xfrm>
              <a:off x="7871716" y="6310207"/>
              <a:ext cx="1272143" cy="533480"/>
            </a:xfrm>
            <a:prstGeom prst="rect">
              <a:avLst/>
            </a:prstGeom>
            <a:solidFill>
              <a:schemeClr val="bg1"/>
            </a:solidFill>
          </p:spPr>
          <p:txBody>
            <a:bodyPr vert="horz" wrap="none" rtlCol="0">
              <a:spAutoFit/>
            </a:bodyPr>
            <a:lstStyle/>
            <a:p>
              <a:r>
                <a:rPr lang="ja-JP" altLang="en-US" sz="2000" dirty="0"/>
                <a:t>風景画</a:t>
              </a:r>
            </a:p>
          </p:txBody>
        </p:sp>
        <p:sp>
          <p:nvSpPr>
            <p:cNvPr id="14" name="テキスト ボックス 13"/>
            <p:cNvSpPr txBox="1"/>
            <p:nvPr/>
          </p:nvSpPr>
          <p:spPr>
            <a:xfrm>
              <a:off x="2340380" y="2850194"/>
              <a:ext cx="902811" cy="1106542"/>
            </a:xfrm>
            <a:prstGeom prst="rect">
              <a:avLst/>
            </a:prstGeom>
            <a:noFill/>
          </p:spPr>
          <p:txBody>
            <a:bodyPr vert="eaVert" wrap="none" rtlCol="0">
              <a:spAutoFit/>
            </a:bodyPr>
            <a:lstStyle/>
            <a:p>
              <a:r>
                <a:rPr lang="en-US" altLang="ja-JP" sz="3200" dirty="0"/>
                <a:t>True</a:t>
              </a:r>
              <a:endParaRPr lang="ja-JP" altLang="en-US" sz="3200" dirty="0"/>
            </a:p>
          </p:txBody>
        </p:sp>
        <p:sp>
          <p:nvSpPr>
            <p:cNvPr id="15" name="テキスト ボックス 14"/>
            <p:cNvSpPr txBox="1"/>
            <p:nvPr/>
          </p:nvSpPr>
          <p:spPr>
            <a:xfrm>
              <a:off x="5573457" y="6717423"/>
              <a:ext cx="1812120" cy="779700"/>
            </a:xfrm>
            <a:prstGeom prst="rect">
              <a:avLst/>
            </a:prstGeom>
            <a:noFill/>
          </p:spPr>
          <p:txBody>
            <a:bodyPr wrap="none" rtlCol="0">
              <a:spAutoFit/>
            </a:bodyPr>
            <a:lstStyle/>
            <a:p>
              <a:r>
                <a:rPr lang="en-US" altLang="ja-JP" sz="3200" dirty="0"/>
                <a:t>Predict</a:t>
              </a:r>
              <a:endParaRPr lang="ja-JP" altLang="en-US" sz="3200" dirty="0"/>
            </a:p>
          </p:txBody>
        </p:sp>
      </p:grpSp>
      <p:pic>
        <p:nvPicPr>
          <p:cNvPr id="17" name="図 16" descr="文字と写真のスクリーンショット&#10;&#10;自動的に生成された説明">
            <a:extLst>
              <a:ext uri="{FF2B5EF4-FFF2-40B4-BE49-F238E27FC236}">
                <a16:creationId xmlns:a16="http://schemas.microsoft.com/office/drawing/2014/main" id="{DD75661A-BC7C-49C2-A624-17B822C9B3E3}"/>
              </a:ext>
            </a:extLst>
          </p:cNvPr>
          <p:cNvPicPr>
            <a:picLocks noChangeAspect="1"/>
          </p:cNvPicPr>
          <p:nvPr/>
        </p:nvPicPr>
        <p:blipFill rotWithShape="1">
          <a:blip r:embed="rId3">
            <a:extLst>
              <a:ext uri="{28A0092B-C50C-407E-A947-70E740481C1C}">
                <a14:useLocalDpi xmlns:a14="http://schemas.microsoft.com/office/drawing/2010/main" val="0"/>
              </a:ext>
            </a:extLst>
          </a:blip>
          <a:srcRect l="12384" t="12210" b="10799"/>
          <a:stretch/>
        </p:blipFill>
        <p:spPr>
          <a:xfrm>
            <a:off x="2420381" y="1436156"/>
            <a:ext cx="6094969" cy="4284675"/>
          </a:xfrm>
          <a:prstGeom prst="rect">
            <a:avLst/>
          </a:prstGeom>
        </p:spPr>
      </p:pic>
      <p:pic>
        <p:nvPicPr>
          <p:cNvPr id="5" name="図 4" descr="文字と写真のスクリーンショット&#10;&#10;自動的に生成された説明">
            <a:extLst>
              <a:ext uri="{FF2B5EF4-FFF2-40B4-BE49-F238E27FC236}">
                <a16:creationId xmlns:a16="http://schemas.microsoft.com/office/drawing/2014/main" id="{69AD5586-D255-4AFA-95F8-BDE3CE133729}"/>
              </a:ext>
            </a:extLst>
          </p:cNvPr>
          <p:cNvPicPr>
            <a:picLocks noChangeAspect="1"/>
          </p:cNvPicPr>
          <p:nvPr/>
        </p:nvPicPr>
        <p:blipFill rotWithShape="1">
          <a:blip r:embed="rId4">
            <a:extLst>
              <a:ext uri="{28A0092B-C50C-407E-A947-70E740481C1C}">
                <a14:useLocalDpi xmlns:a14="http://schemas.microsoft.com/office/drawing/2010/main" val="0"/>
              </a:ext>
            </a:extLst>
          </a:blip>
          <a:srcRect l="11893" t="10881" b="9716"/>
          <a:stretch/>
        </p:blipFill>
        <p:spPr>
          <a:xfrm>
            <a:off x="2398670" y="1336964"/>
            <a:ext cx="6116680" cy="4409943"/>
          </a:xfrm>
          <a:prstGeom prst="rect">
            <a:avLst/>
          </a:prstGeom>
        </p:spPr>
      </p:pic>
      <p:sp>
        <p:nvSpPr>
          <p:cNvPr id="18" name="楕円 17">
            <a:extLst>
              <a:ext uri="{FF2B5EF4-FFF2-40B4-BE49-F238E27FC236}">
                <a16:creationId xmlns:a16="http://schemas.microsoft.com/office/drawing/2014/main" id="{DA37F1BF-E16F-41DA-8091-3F7DDCDEF7F0}"/>
              </a:ext>
            </a:extLst>
          </p:cNvPr>
          <p:cNvSpPr/>
          <p:nvPr/>
        </p:nvSpPr>
        <p:spPr>
          <a:xfrm>
            <a:off x="2494999" y="1436156"/>
            <a:ext cx="1325563" cy="132556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spTree>
    <p:extLst>
      <p:ext uri="{BB962C8B-B14F-4D97-AF65-F5344CB8AC3E}">
        <p14:creationId xmlns:p14="http://schemas.microsoft.com/office/powerpoint/2010/main" val="2200020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 Grad-CAM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31</a:t>
            </a:fld>
            <a:endParaRPr kumimoji="1" lang="ja-JP" altLang="en-US" dirty="0"/>
          </a:p>
        </p:txBody>
      </p:sp>
      <p:pic>
        <p:nvPicPr>
          <p:cNvPr id="5" name="図 4">
            <a:extLst>
              <a:ext uri="{FF2B5EF4-FFF2-40B4-BE49-F238E27FC236}">
                <a16:creationId xmlns:a16="http://schemas.microsoft.com/office/drawing/2014/main" id="{4C9A3209-F62C-4B89-9779-4701ABAFB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2932"/>
            <a:ext cx="9144000" cy="3652135"/>
          </a:xfrm>
          <a:prstGeom prst="rect">
            <a:avLst/>
          </a:prstGeom>
        </p:spPr>
      </p:pic>
    </p:spTree>
    <p:extLst>
      <p:ext uri="{BB962C8B-B14F-4D97-AF65-F5344CB8AC3E}">
        <p14:creationId xmlns:p14="http://schemas.microsoft.com/office/powerpoint/2010/main" val="545579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FE65A09-CAE4-423A-8975-7038BAD3C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2932"/>
            <a:ext cx="9144000" cy="3652135"/>
          </a:xfrm>
          <a:prstGeom prst="rect">
            <a:avLst/>
          </a:prstGeom>
        </p:spPr>
      </p:pic>
      <p:sp>
        <p:nvSpPr>
          <p:cNvPr id="2" name="タイトル 1"/>
          <p:cNvSpPr>
            <a:spLocks noGrp="1"/>
          </p:cNvSpPr>
          <p:nvPr>
            <p:ph type="title"/>
          </p:nvPr>
        </p:nvSpPr>
        <p:spPr/>
        <p:txBody>
          <a:bodyPr/>
          <a:lstStyle/>
          <a:p>
            <a:r>
              <a:rPr kumimoji="1" lang="ja-JP" altLang="en-US" dirty="0"/>
              <a:t>実験 </a:t>
            </a:r>
            <a:r>
              <a:rPr kumimoji="1" lang="en-US" altLang="ja-JP" dirty="0"/>
              <a:t>1 Grad-CAM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32</a:t>
            </a:fld>
            <a:endParaRPr kumimoji="1" lang="ja-JP" altLang="en-US" dirty="0"/>
          </a:p>
        </p:txBody>
      </p:sp>
      <p:sp>
        <p:nvSpPr>
          <p:cNvPr id="3" name="テキスト ボックス 2">
            <a:extLst>
              <a:ext uri="{FF2B5EF4-FFF2-40B4-BE49-F238E27FC236}">
                <a16:creationId xmlns:a16="http://schemas.microsoft.com/office/drawing/2014/main" id="{CCE6CBA1-A561-47D4-9F9C-074E1947CDCC}"/>
              </a:ext>
            </a:extLst>
          </p:cNvPr>
          <p:cNvSpPr txBox="1"/>
          <p:nvPr/>
        </p:nvSpPr>
        <p:spPr>
          <a:xfrm>
            <a:off x="2122227" y="5662253"/>
            <a:ext cx="4899546" cy="646331"/>
          </a:xfrm>
          <a:prstGeom prst="rect">
            <a:avLst/>
          </a:prstGeom>
          <a:noFill/>
          <a:ln w="76200">
            <a:solidFill>
              <a:srgbClr val="FF0000"/>
            </a:solidFill>
          </a:ln>
        </p:spPr>
        <p:txBody>
          <a:bodyPr wrap="square" rtlCol="0">
            <a:spAutoFit/>
          </a:bodyPr>
          <a:lstStyle/>
          <a:p>
            <a:pPr algn="ctr"/>
            <a:r>
              <a:rPr kumimoji="1" lang="ja-JP" altLang="en-US" sz="3600" dirty="0"/>
              <a:t>顔部分に判断根拠</a:t>
            </a:r>
          </a:p>
        </p:txBody>
      </p:sp>
      <p:sp>
        <p:nvSpPr>
          <p:cNvPr id="7" name="楕円 6">
            <a:extLst>
              <a:ext uri="{FF2B5EF4-FFF2-40B4-BE49-F238E27FC236}">
                <a16:creationId xmlns:a16="http://schemas.microsoft.com/office/drawing/2014/main" id="{874BBB65-D5DF-490A-AC0A-D33ABBCBC652}"/>
              </a:ext>
            </a:extLst>
          </p:cNvPr>
          <p:cNvSpPr/>
          <p:nvPr/>
        </p:nvSpPr>
        <p:spPr>
          <a:xfrm>
            <a:off x="488720" y="3943154"/>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8" name="楕円 7">
            <a:extLst>
              <a:ext uri="{FF2B5EF4-FFF2-40B4-BE49-F238E27FC236}">
                <a16:creationId xmlns:a16="http://schemas.microsoft.com/office/drawing/2014/main" id="{08043841-03C0-4C53-B40C-82FF16679B7D}"/>
              </a:ext>
            </a:extLst>
          </p:cNvPr>
          <p:cNvSpPr/>
          <p:nvPr/>
        </p:nvSpPr>
        <p:spPr>
          <a:xfrm>
            <a:off x="421334" y="2032385"/>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sp>
        <p:nvSpPr>
          <p:cNvPr id="12" name="楕円 11">
            <a:extLst>
              <a:ext uri="{FF2B5EF4-FFF2-40B4-BE49-F238E27FC236}">
                <a16:creationId xmlns:a16="http://schemas.microsoft.com/office/drawing/2014/main" id="{2BB80220-7E30-42FF-B666-2B34346B87F3}"/>
              </a:ext>
            </a:extLst>
          </p:cNvPr>
          <p:cNvSpPr/>
          <p:nvPr/>
        </p:nvSpPr>
        <p:spPr>
          <a:xfrm>
            <a:off x="2416182" y="2032385"/>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3" name="楕円 12">
            <a:extLst>
              <a:ext uri="{FF2B5EF4-FFF2-40B4-BE49-F238E27FC236}">
                <a16:creationId xmlns:a16="http://schemas.microsoft.com/office/drawing/2014/main" id="{E67F3057-E740-4A73-BADF-A67B78ABEE96}"/>
              </a:ext>
            </a:extLst>
          </p:cNvPr>
          <p:cNvSpPr/>
          <p:nvPr/>
        </p:nvSpPr>
        <p:spPr>
          <a:xfrm>
            <a:off x="2416182" y="3916830"/>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4" name="楕円 13">
            <a:extLst>
              <a:ext uri="{FF2B5EF4-FFF2-40B4-BE49-F238E27FC236}">
                <a16:creationId xmlns:a16="http://schemas.microsoft.com/office/drawing/2014/main" id="{67887F0B-57E9-424E-B76E-041F94420882}"/>
              </a:ext>
            </a:extLst>
          </p:cNvPr>
          <p:cNvSpPr/>
          <p:nvPr/>
        </p:nvSpPr>
        <p:spPr>
          <a:xfrm>
            <a:off x="4003464" y="1789034"/>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5" name="楕円 14">
            <a:extLst>
              <a:ext uri="{FF2B5EF4-FFF2-40B4-BE49-F238E27FC236}">
                <a16:creationId xmlns:a16="http://schemas.microsoft.com/office/drawing/2014/main" id="{1779C5A4-5C19-462A-AEDA-7DD406D380A6}"/>
              </a:ext>
            </a:extLst>
          </p:cNvPr>
          <p:cNvSpPr/>
          <p:nvPr/>
        </p:nvSpPr>
        <p:spPr>
          <a:xfrm>
            <a:off x="4003464" y="3707194"/>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6" name="楕円 15">
            <a:extLst>
              <a:ext uri="{FF2B5EF4-FFF2-40B4-BE49-F238E27FC236}">
                <a16:creationId xmlns:a16="http://schemas.microsoft.com/office/drawing/2014/main" id="{48A51EA0-FE1B-4A0F-8A0F-FD570012C221}"/>
              </a:ext>
            </a:extLst>
          </p:cNvPr>
          <p:cNvSpPr/>
          <p:nvPr/>
        </p:nvSpPr>
        <p:spPr>
          <a:xfrm>
            <a:off x="5883609" y="1946593"/>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noFill/>
              </a:rPr>
              <a:t>ｖ</a:t>
            </a:r>
          </a:p>
        </p:txBody>
      </p:sp>
      <p:sp>
        <p:nvSpPr>
          <p:cNvPr id="17" name="楕円 16">
            <a:extLst>
              <a:ext uri="{FF2B5EF4-FFF2-40B4-BE49-F238E27FC236}">
                <a16:creationId xmlns:a16="http://schemas.microsoft.com/office/drawing/2014/main" id="{3FA5837E-5AFA-499C-8AC4-74A024E74F5B}"/>
              </a:ext>
            </a:extLst>
          </p:cNvPr>
          <p:cNvSpPr/>
          <p:nvPr/>
        </p:nvSpPr>
        <p:spPr>
          <a:xfrm>
            <a:off x="5883609" y="3832996"/>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noFill/>
              </a:rPr>
              <a:t>ｖ</a:t>
            </a:r>
          </a:p>
        </p:txBody>
      </p:sp>
      <p:sp>
        <p:nvSpPr>
          <p:cNvPr id="18" name="楕円 17">
            <a:extLst>
              <a:ext uri="{FF2B5EF4-FFF2-40B4-BE49-F238E27FC236}">
                <a16:creationId xmlns:a16="http://schemas.microsoft.com/office/drawing/2014/main" id="{DD3D9DDE-9CD0-48C2-96AB-96B09B148ABB}"/>
              </a:ext>
            </a:extLst>
          </p:cNvPr>
          <p:cNvSpPr/>
          <p:nvPr/>
        </p:nvSpPr>
        <p:spPr>
          <a:xfrm>
            <a:off x="7694779" y="2043025"/>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noFill/>
              </a:rPr>
              <a:t>ｖ</a:t>
            </a:r>
          </a:p>
        </p:txBody>
      </p:sp>
      <p:sp>
        <p:nvSpPr>
          <p:cNvPr id="19" name="楕円 18">
            <a:extLst>
              <a:ext uri="{FF2B5EF4-FFF2-40B4-BE49-F238E27FC236}">
                <a16:creationId xmlns:a16="http://schemas.microsoft.com/office/drawing/2014/main" id="{EEC494B7-8F55-4170-8E7D-98098F9B54C0}"/>
              </a:ext>
            </a:extLst>
          </p:cNvPr>
          <p:cNvSpPr/>
          <p:nvPr/>
        </p:nvSpPr>
        <p:spPr>
          <a:xfrm>
            <a:off x="7694779" y="3794774"/>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noFill/>
              </a:rPr>
              <a:t>ｖ</a:t>
            </a:r>
          </a:p>
        </p:txBody>
      </p:sp>
    </p:spTree>
    <p:extLst>
      <p:ext uri="{BB962C8B-B14F-4D97-AF65-F5344CB8AC3E}">
        <p14:creationId xmlns:p14="http://schemas.microsoft.com/office/powerpoint/2010/main" val="3284916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 </a:t>
            </a:r>
            <a:r>
              <a:rPr kumimoji="1" lang="ja-JP" altLang="en-US" dirty="0"/>
              <a:t>識別結果</a:t>
            </a:r>
            <a:r>
              <a:rPr lang="en-US" altLang="ja-JP" dirty="0"/>
              <a:t>(</a:t>
            </a:r>
            <a:r>
              <a:rPr lang="ja-JP" altLang="en-US" dirty="0"/>
              <a:t>混同行列</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33</a:t>
            </a:fld>
            <a:endParaRPr kumimoji="1" lang="ja-JP" altLang="en-US" dirty="0"/>
          </a:p>
        </p:txBody>
      </p:sp>
      <p:grpSp>
        <p:nvGrpSpPr>
          <p:cNvPr id="16" name="グループ化 15"/>
          <p:cNvGrpSpPr/>
          <p:nvPr/>
        </p:nvGrpSpPr>
        <p:grpSpPr>
          <a:xfrm>
            <a:off x="1467646" y="1528048"/>
            <a:ext cx="5102609" cy="5120690"/>
            <a:chOff x="2340380" y="669540"/>
            <a:chExt cx="6803479" cy="6827583"/>
          </a:xfrm>
        </p:grpSpPr>
        <p:sp>
          <p:nvSpPr>
            <p:cNvPr id="8" name="テキスト ボックス 7"/>
            <p:cNvSpPr txBox="1"/>
            <p:nvPr/>
          </p:nvSpPr>
          <p:spPr>
            <a:xfrm>
              <a:off x="2954103" y="669540"/>
              <a:ext cx="656591" cy="1644894"/>
            </a:xfrm>
            <a:prstGeom prst="rect">
              <a:avLst/>
            </a:prstGeom>
            <a:solidFill>
              <a:schemeClr val="bg1"/>
            </a:solidFill>
          </p:spPr>
          <p:txBody>
            <a:bodyPr vert="eaVert" wrap="none" rtlCol="0">
              <a:spAutoFit/>
            </a:bodyPr>
            <a:lstStyle/>
            <a:p>
              <a:r>
                <a:rPr lang="ja-JP" altLang="en-US" sz="2000" dirty="0"/>
                <a:t>多義図形  </a:t>
              </a:r>
            </a:p>
          </p:txBody>
        </p:sp>
        <p:sp>
          <p:nvSpPr>
            <p:cNvPr id="9" name="テキスト ボックス 8"/>
            <p:cNvSpPr txBox="1"/>
            <p:nvPr/>
          </p:nvSpPr>
          <p:spPr>
            <a:xfrm>
              <a:off x="2951987" y="2790476"/>
              <a:ext cx="656591" cy="1225975"/>
            </a:xfrm>
            <a:prstGeom prst="rect">
              <a:avLst/>
            </a:prstGeom>
            <a:solidFill>
              <a:schemeClr val="bg1"/>
            </a:solidFill>
          </p:spPr>
          <p:txBody>
            <a:bodyPr vert="eaVert" wrap="none" rtlCol="0">
              <a:spAutoFit/>
            </a:bodyPr>
            <a:lstStyle/>
            <a:p>
              <a:r>
                <a:rPr lang="ja-JP" altLang="en-US" sz="2000" dirty="0"/>
                <a:t>肖像画 </a:t>
              </a:r>
            </a:p>
          </p:txBody>
        </p:sp>
        <p:sp>
          <p:nvSpPr>
            <p:cNvPr id="10" name="テキスト ボックス 9"/>
            <p:cNvSpPr txBox="1"/>
            <p:nvPr/>
          </p:nvSpPr>
          <p:spPr>
            <a:xfrm>
              <a:off x="3009267" y="4712234"/>
              <a:ext cx="656591" cy="1149031"/>
            </a:xfrm>
            <a:prstGeom prst="rect">
              <a:avLst/>
            </a:prstGeom>
            <a:solidFill>
              <a:schemeClr val="bg1"/>
            </a:solidFill>
          </p:spPr>
          <p:txBody>
            <a:bodyPr vert="eaVert" wrap="none" rtlCol="0">
              <a:spAutoFit/>
            </a:bodyPr>
            <a:lstStyle/>
            <a:p>
              <a:r>
                <a:rPr lang="ja-JP" altLang="en-US" sz="2000" dirty="0"/>
                <a:t>風景画</a:t>
              </a:r>
            </a:p>
          </p:txBody>
        </p:sp>
        <p:sp>
          <p:nvSpPr>
            <p:cNvPr id="11" name="テキスト ボックス 10"/>
            <p:cNvSpPr txBox="1"/>
            <p:nvPr/>
          </p:nvSpPr>
          <p:spPr>
            <a:xfrm>
              <a:off x="3710184" y="6310207"/>
              <a:ext cx="1614117" cy="533480"/>
            </a:xfrm>
            <a:prstGeom prst="rect">
              <a:avLst/>
            </a:prstGeom>
            <a:solidFill>
              <a:schemeClr val="bg1"/>
            </a:solidFill>
          </p:spPr>
          <p:txBody>
            <a:bodyPr vert="horz" wrap="none" rtlCol="0">
              <a:spAutoFit/>
            </a:bodyPr>
            <a:lstStyle/>
            <a:p>
              <a:r>
                <a:rPr lang="ja-JP" altLang="en-US" sz="2000" dirty="0"/>
                <a:t>多義図形</a:t>
              </a:r>
            </a:p>
          </p:txBody>
        </p:sp>
        <p:sp>
          <p:nvSpPr>
            <p:cNvPr id="12" name="テキスト ボックス 11"/>
            <p:cNvSpPr txBox="1"/>
            <p:nvPr/>
          </p:nvSpPr>
          <p:spPr>
            <a:xfrm>
              <a:off x="5843447" y="6310207"/>
              <a:ext cx="1272143" cy="533480"/>
            </a:xfrm>
            <a:prstGeom prst="rect">
              <a:avLst/>
            </a:prstGeom>
            <a:solidFill>
              <a:schemeClr val="bg1"/>
            </a:solidFill>
          </p:spPr>
          <p:txBody>
            <a:bodyPr vert="horz" wrap="none" rtlCol="0">
              <a:spAutoFit/>
            </a:bodyPr>
            <a:lstStyle/>
            <a:p>
              <a:r>
                <a:rPr lang="ja-JP" altLang="en-US" sz="2000" dirty="0"/>
                <a:t>肖像画</a:t>
              </a:r>
            </a:p>
          </p:txBody>
        </p:sp>
        <p:sp>
          <p:nvSpPr>
            <p:cNvPr id="13" name="テキスト ボックス 12"/>
            <p:cNvSpPr txBox="1"/>
            <p:nvPr/>
          </p:nvSpPr>
          <p:spPr>
            <a:xfrm>
              <a:off x="7871716" y="6310207"/>
              <a:ext cx="1272143" cy="533480"/>
            </a:xfrm>
            <a:prstGeom prst="rect">
              <a:avLst/>
            </a:prstGeom>
            <a:solidFill>
              <a:schemeClr val="bg1"/>
            </a:solidFill>
          </p:spPr>
          <p:txBody>
            <a:bodyPr vert="horz" wrap="none" rtlCol="0">
              <a:spAutoFit/>
            </a:bodyPr>
            <a:lstStyle/>
            <a:p>
              <a:r>
                <a:rPr lang="ja-JP" altLang="en-US" sz="2000" dirty="0"/>
                <a:t>風景画</a:t>
              </a:r>
            </a:p>
          </p:txBody>
        </p:sp>
        <p:sp>
          <p:nvSpPr>
            <p:cNvPr id="14" name="テキスト ボックス 13"/>
            <p:cNvSpPr txBox="1"/>
            <p:nvPr/>
          </p:nvSpPr>
          <p:spPr>
            <a:xfrm>
              <a:off x="2340380" y="2850194"/>
              <a:ext cx="902811" cy="1106542"/>
            </a:xfrm>
            <a:prstGeom prst="rect">
              <a:avLst/>
            </a:prstGeom>
            <a:noFill/>
          </p:spPr>
          <p:txBody>
            <a:bodyPr vert="eaVert" wrap="none" rtlCol="0">
              <a:spAutoFit/>
            </a:bodyPr>
            <a:lstStyle/>
            <a:p>
              <a:r>
                <a:rPr lang="en-US" altLang="ja-JP" sz="3200" dirty="0"/>
                <a:t>True</a:t>
              </a:r>
              <a:endParaRPr lang="ja-JP" altLang="en-US" sz="3200" dirty="0"/>
            </a:p>
          </p:txBody>
        </p:sp>
        <p:sp>
          <p:nvSpPr>
            <p:cNvPr id="15" name="テキスト ボックス 14"/>
            <p:cNvSpPr txBox="1"/>
            <p:nvPr/>
          </p:nvSpPr>
          <p:spPr>
            <a:xfrm>
              <a:off x="5573457" y="6717423"/>
              <a:ext cx="1812120" cy="779700"/>
            </a:xfrm>
            <a:prstGeom prst="rect">
              <a:avLst/>
            </a:prstGeom>
            <a:noFill/>
          </p:spPr>
          <p:txBody>
            <a:bodyPr wrap="none" rtlCol="0">
              <a:spAutoFit/>
            </a:bodyPr>
            <a:lstStyle/>
            <a:p>
              <a:r>
                <a:rPr lang="en-US" altLang="ja-JP" sz="3200" dirty="0"/>
                <a:t>Predict</a:t>
              </a:r>
              <a:endParaRPr lang="ja-JP" altLang="en-US" sz="3200" dirty="0"/>
            </a:p>
          </p:txBody>
        </p:sp>
      </p:grpSp>
      <p:pic>
        <p:nvPicPr>
          <p:cNvPr id="17" name="図 16" descr="文字と写真のスクリーンショット&#10;&#10;自動的に生成された説明">
            <a:extLst>
              <a:ext uri="{FF2B5EF4-FFF2-40B4-BE49-F238E27FC236}">
                <a16:creationId xmlns:a16="http://schemas.microsoft.com/office/drawing/2014/main" id="{DD75661A-BC7C-49C2-A624-17B822C9B3E3}"/>
              </a:ext>
            </a:extLst>
          </p:cNvPr>
          <p:cNvPicPr>
            <a:picLocks noChangeAspect="1"/>
          </p:cNvPicPr>
          <p:nvPr/>
        </p:nvPicPr>
        <p:blipFill rotWithShape="1">
          <a:blip r:embed="rId3">
            <a:extLst>
              <a:ext uri="{28A0092B-C50C-407E-A947-70E740481C1C}">
                <a14:useLocalDpi xmlns:a14="http://schemas.microsoft.com/office/drawing/2010/main" val="0"/>
              </a:ext>
            </a:extLst>
          </a:blip>
          <a:srcRect l="12384" t="12210" b="10799"/>
          <a:stretch/>
        </p:blipFill>
        <p:spPr>
          <a:xfrm>
            <a:off x="2420381" y="1436156"/>
            <a:ext cx="6094969" cy="4284675"/>
          </a:xfrm>
          <a:prstGeom prst="rect">
            <a:avLst/>
          </a:prstGeom>
        </p:spPr>
      </p:pic>
      <p:pic>
        <p:nvPicPr>
          <p:cNvPr id="5" name="図 4" descr="文字と写真のスクリーンショット&#10;&#10;自動的に生成された説明">
            <a:extLst>
              <a:ext uri="{FF2B5EF4-FFF2-40B4-BE49-F238E27FC236}">
                <a16:creationId xmlns:a16="http://schemas.microsoft.com/office/drawing/2014/main" id="{69AD5586-D255-4AFA-95F8-BDE3CE133729}"/>
              </a:ext>
            </a:extLst>
          </p:cNvPr>
          <p:cNvPicPr>
            <a:picLocks noChangeAspect="1"/>
          </p:cNvPicPr>
          <p:nvPr/>
        </p:nvPicPr>
        <p:blipFill rotWithShape="1">
          <a:blip r:embed="rId4">
            <a:extLst>
              <a:ext uri="{28A0092B-C50C-407E-A947-70E740481C1C}">
                <a14:useLocalDpi xmlns:a14="http://schemas.microsoft.com/office/drawing/2010/main" val="0"/>
              </a:ext>
            </a:extLst>
          </a:blip>
          <a:srcRect l="11893" t="10881" b="9716"/>
          <a:stretch/>
        </p:blipFill>
        <p:spPr>
          <a:xfrm>
            <a:off x="2398670" y="1336964"/>
            <a:ext cx="6116680" cy="4409943"/>
          </a:xfrm>
          <a:prstGeom prst="rect">
            <a:avLst/>
          </a:prstGeom>
        </p:spPr>
      </p:pic>
      <p:sp>
        <p:nvSpPr>
          <p:cNvPr id="18" name="楕円 17">
            <a:extLst>
              <a:ext uri="{FF2B5EF4-FFF2-40B4-BE49-F238E27FC236}">
                <a16:creationId xmlns:a16="http://schemas.microsoft.com/office/drawing/2014/main" id="{DA37F1BF-E16F-41DA-8091-3F7DDCDEF7F0}"/>
              </a:ext>
            </a:extLst>
          </p:cNvPr>
          <p:cNvSpPr/>
          <p:nvPr/>
        </p:nvSpPr>
        <p:spPr>
          <a:xfrm>
            <a:off x="3941667" y="2869176"/>
            <a:ext cx="1325563" cy="132556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spTree>
    <p:extLst>
      <p:ext uri="{BB962C8B-B14F-4D97-AF65-F5344CB8AC3E}">
        <p14:creationId xmlns:p14="http://schemas.microsoft.com/office/powerpoint/2010/main" val="203834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 Grad-CAM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34</a:t>
            </a:fld>
            <a:endParaRPr kumimoji="1" lang="ja-JP" altLang="en-US" dirty="0"/>
          </a:p>
        </p:txBody>
      </p:sp>
      <p:pic>
        <p:nvPicPr>
          <p:cNvPr id="6" name="図 5" descr="写真, 異なる, 食品 が含まれている画像&#10;&#10;自動的に生成された説明">
            <a:extLst>
              <a:ext uri="{FF2B5EF4-FFF2-40B4-BE49-F238E27FC236}">
                <a16:creationId xmlns:a16="http://schemas.microsoft.com/office/drawing/2014/main" id="{B1C9FEC8-F372-43D7-A0CB-09D2B5266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2932"/>
            <a:ext cx="9144000" cy="3652135"/>
          </a:xfrm>
          <a:prstGeom prst="rect">
            <a:avLst/>
          </a:prstGeom>
        </p:spPr>
      </p:pic>
    </p:spTree>
    <p:extLst>
      <p:ext uri="{BB962C8B-B14F-4D97-AF65-F5344CB8AC3E}">
        <p14:creationId xmlns:p14="http://schemas.microsoft.com/office/powerpoint/2010/main" val="2404783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写真, 異なる, 食品 が含まれている画像&#10;&#10;自動的に生成された説明">
            <a:extLst>
              <a:ext uri="{FF2B5EF4-FFF2-40B4-BE49-F238E27FC236}">
                <a16:creationId xmlns:a16="http://schemas.microsoft.com/office/drawing/2014/main" id="{0C0C6044-8FCB-49CA-9FAA-A568D619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2932"/>
            <a:ext cx="9144000" cy="3652135"/>
          </a:xfrm>
          <a:prstGeom prst="rect">
            <a:avLst/>
          </a:prstGeom>
        </p:spPr>
      </p:pic>
      <p:sp>
        <p:nvSpPr>
          <p:cNvPr id="2" name="タイトル 1"/>
          <p:cNvSpPr>
            <a:spLocks noGrp="1"/>
          </p:cNvSpPr>
          <p:nvPr>
            <p:ph type="title"/>
          </p:nvPr>
        </p:nvSpPr>
        <p:spPr/>
        <p:txBody>
          <a:bodyPr/>
          <a:lstStyle/>
          <a:p>
            <a:r>
              <a:rPr kumimoji="1" lang="ja-JP" altLang="en-US" dirty="0"/>
              <a:t>実験 </a:t>
            </a:r>
            <a:r>
              <a:rPr kumimoji="1" lang="en-US" altLang="ja-JP" dirty="0"/>
              <a:t>1 Grad-CAM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35</a:t>
            </a:fld>
            <a:endParaRPr kumimoji="1" lang="ja-JP" altLang="en-US" dirty="0"/>
          </a:p>
        </p:txBody>
      </p:sp>
      <p:sp>
        <p:nvSpPr>
          <p:cNvPr id="6" name="テキスト ボックス 5">
            <a:extLst>
              <a:ext uri="{FF2B5EF4-FFF2-40B4-BE49-F238E27FC236}">
                <a16:creationId xmlns:a16="http://schemas.microsoft.com/office/drawing/2014/main" id="{CC3DDA16-A106-4FB1-B092-CC1C61297096}"/>
              </a:ext>
            </a:extLst>
          </p:cNvPr>
          <p:cNvSpPr txBox="1"/>
          <p:nvPr/>
        </p:nvSpPr>
        <p:spPr>
          <a:xfrm>
            <a:off x="2122227" y="5662253"/>
            <a:ext cx="4899546" cy="646331"/>
          </a:xfrm>
          <a:prstGeom prst="rect">
            <a:avLst/>
          </a:prstGeom>
          <a:noFill/>
          <a:ln w="76200">
            <a:solidFill>
              <a:srgbClr val="FF0000"/>
            </a:solidFill>
          </a:ln>
        </p:spPr>
        <p:txBody>
          <a:bodyPr wrap="square" rtlCol="0">
            <a:spAutoFit/>
          </a:bodyPr>
          <a:lstStyle/>
          <a:p>
            <a:pPr algn="ctr"/>
            <a:r>
              <a:rPr kumimoji="1" lang="ja-JP" altLang="en-US" sz="3600" dirty="0"/>
              <a:t>顔部分に判断根拠</a:t>
            </a:r>
          </a:p>
        </p:txBody>
      </p:sp>
      <p:sp>
        <p:nvSpPr>
          <p:cNvPr id="7" name="楕円 6">
            <a:extLst>
              <a:ext uri="{FF2B5EF4-FFF2-40B4-BE49-F238E27FC236}">
                <a16:creationId xmlns:a16="http://schemas.microsoft.com/office/drawing/2014/main" id="{A8462C87-0071-475C-A27C-5F60BBBC0BF7}"/>
              </a:ext>
            </a:extLst>
          </p:cNvPr>
          <p:cNvSpPr/>
          <p:nvPr/>
        </p:nvSpPr>
        <p:spPr>
          <a:xfrm>
            <a:off x="2259799" y="1875892"/>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8" name="楕円 7">
            <a:extLst>
              <a:ext uri="{FF2B5EF4-FFF2-40B4-BE49-F238E27FC236}">
                <a16:creationId xmlns:a16="http://schemas.microsoft.com/office/drawing/2014/main" id="{F59313FB-CDA6-41CD-A84C-EB5CF8F49867}"/>
              </a:ext>
            </a:extLst>
          </p:cNvPr>
          <p:cNvSpPr/>
          <p:nvPr/>
        </p:nvSpPr>
        <p:spPr>
          <a:xfrm>
            <a:off x="284855" y="1727098"/>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sp>
        <p:nvSpPr>
          <p:cNvPr id="9" name="楕円 8">
            <a:extLst>
              <a:ext uri="{FF2B5EF4-FFF2-40B4-BE49-F238E27FC236}">
                <a16:creationId xmlns:a16="http://schemas.microsoft.com/office/drawing/2014/main" id="{0EF5320F-545F-4E93-A24B-63A12BF6DE0C}"/>
              </a:ext>
            </a:extLst>
          </p:cNvPr>
          <p:cNvSpPr/>
          <p:nvPr/>
        </p:nvSpPr>
        <p:spPr>
          <a:xfrm>
            <a:off x="4246119" y="1822923"/>
            <a:ext cx="579085" cy="57908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0" name="楕円 9">
            <a:extLst>
              <a:ext uri="{FF2B5EF4-FFF2-40B4-BE49-F238E27FC236}">
                <a16:creationId xmlns:a16="http://schemas.microsoft.com/office/drawing/2014/main" id="{2A7751A5-062C-4295-833E-8ADD33581118}"/>
              </a:ext>
            </a:extLst>
          </p:cNvPr>
          <p:cNvSpPr/>
          <p:nvPr/>
        </p:nvSpPr>
        <p:spPr>
          <a:xfrm>
            <a:off x="5657399" y="1836983"/>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1" name="楕円 10">
            <a:extLst>
              <a:ext uri="{FF2B5EF4-FFF2-40B4-BE49-F238E27FC236}">
                <a16:creationId xmlns:a16="http://schemas.microsoft.com/office/drawing/2014/main" id="{4C813A3A-3AF4-4C2B-AD57-791CA403A2BA}"/>
              </a:ext>
            </a:extLst>
          </p:cNvPr>
          <p:cNvSpPr/>
          <p:nvPr/>
        </p:nvSpPr>
        <p:spPr>
          <a:xfrm>
            <a:off x="7848438" y="1822635"/>
            <a:ext cx="698312" cy="6983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2" name="楕円 11">
            <a:extLst>
              <a:ext uri="{FF2B5EF4-FFF2-40B4-BE49-F238E27FC236}">
                <a16:creationId xmlns:a16="http://schemas.microsoft.com/office/drawing/2014/main" id="{F690E806-B092-44DC-AD98-B511474225AC}"/>
              </a:ext>
            </a:extLst>
          </p:cNvPr>
          <p:cNvSpPr/>
          <p:nvPr/>
        </p:nvSpPr>
        <p:spPr>
          <a:xfrm>
            <a:off x="284854" y="3626412"/>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3" name="楕円 12">
            <a:extLst>
              <a:ext uri="{FF2B5EF4-FFF2-40B4-BE49-F238E27FC236}">
                <a16:creationId xmlns:a16="http://schemas.microsoft.com/office/drawing/2014/main" id="{388C1CD5-163A-4634-9BC9-3BDB389F375B}"/>
              </a:ext>
            </a:extLst>
          </p:cNvPr>
          <p:cNvSpPr/>
          <p:nvPr/>
        </p:nvSpPr>
        <p:spPr>
          <a:xfrm>
            <a:off x="2259799" y="3701959"/>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4" name="楕円 13">
            <a:extLst>
              <a:ext uri="{FF2B5EF4-FFF2-40B4-BE49-F238E27FC236}">
                <a16:creationId xmlns:a16="http://schemas.microsoft.com/office/drawing/2014/main" id="{8F5DACC3-4985-4FBD-92F0-49585B947A46}"/>
              </a:ext>
            </a:extLst>
          </p:cNvPr>
          <p:cNvSpPr/>
          <p:nvPr/>
        </p:nvSpPr>
        <p:spPr>
          <a:xfrm>
            <a:off x="4246119" y="3667355"/>
            <a:ext cx="579085" cy="57908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5" name="楕円 14">
            <a:extLst>
              <a:ext uri="{FF2B5EF4-FFF2-40B4-BE49-F238E27FC236}">
                <a16:creationId xmlns:a16="http://schemas.microsoft.com/office/drawing/2014/main" id="{84EEFC95-04FA-4DCD-8500-38E9C21DAAD4}"/>
              </a:ext>
            </a:extLst>
          </p:cNvPr>
          <p:cNvSpPr/>
          <p:nvPr/>
        </p:nvSpPr>
        <p:spPr>
          <a:xfrm>
            <a:off x="5657399" y="3673825"/>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6" name="楕円 15">
            <a:extLst>
              <a:ext uri="{FF2B5EF4-FFF2-40B4-BE49-F238E27FC236}">
                <a16:creationId xmlns:a16="http://schemas.microsoft.com/office/drawing/2014/main" id="{6E74CC2A-F47B-4A72-8439-B1870A6B7587}"/>
              </a:ext>
            </a:extLst>
          </p:cNvPr>
          <p:cNvSpPr/>
          <p:nvPr/>
        </p:nvSpPr>
        <p:spPr>
          <a:xfrm>
            <a:off x="7848438" y="3602721"/>
            <a:ext cx="698312" cy="6983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8" name="楕円 17">
            <a:extLst>
              <a:ext uri="{FF2B5EF4-FFF2-40B4-BE49-F238E27FC236}">
                <a16:creationId xmlns:a16="http://schemas.microsoft.com/office/drawing/2014/main" id="{D36AB447-BD40-4062-9CF0-F2FB670BCC89}"/>
              </a:ext>
            </a:extLst>
          </p:cNvPr>
          <p:cNvSpPr/>
          <p:nvPr/>
        </p:nvSpPr>
        <p:spPr>
          <a:xfrm>
            <a:off x="6314770" y="1989383"/>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9" name="楕円 18">
            <a:extLst>
              <a:ext uri="{FF2B5EF4-FFF2-40B4-BE49-F238E27FC236}">
                <a16:creationId xmlns:a16="http://schemas.microsoft.com/office/drawing/2014/main" id="{495C435D-E334-47B6-88FF-8A515A7F0E57}"/>
              </a:ext>
            </a:extLst>
          </p:cNvPr>
          <p:cNvSpPr/>
          <p:nvPr/>
        </p:nvSpPr>
        <p:spPr>
          <a:xfrm>
            <a:off x="6314770" y="3826225"/>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20" name="楕円 19">
            <a:extLst>
              <a:ext uri="{FF2B5EF4-FFF2-40B4-BE49-F238E27FC236}">
                <a16:creationId xmlns:a16="http://schemas.microsoft.com/office/drawing/2014/main" id="{1063D4A1-F134-4325-9A30-13B81D358EE2}"/>
              </a:ext>
            </a:extLst>
          </p:cNvPr>
          <p:cNvSpPr/>
          <p:nvPr/>
        </p:nvSpPr>
        <p:spPr>
          <a:xfrm>
            <a:off x="6560430" y="2057623"/>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21" name="楕円 20">
            <a:extLst>
              <a:ext uri="{FF2B5EF4-FFF2-40B4-BE49-F238E27FC236}">
                <a16:creationId xmlns:a16="http://schemas.microsoft.com/office/drawing/2014/main" id="{9D69CC4F-C8E8-4B7A-AF34-A41E55F336D4}"/>
              </a:ext>
            </a:extLst>
          </p:cNvPr>
          <p:cNvSpPr/>
          <p:nvPr/>
        </p:nvSpPr>
        <p:spPr>
          <a:xfrm>
            <a:off x="6560430" y="3894465"/>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1113888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写真, 異なる, 食品 が含まれている画像&#10;&#10;自動的に生成された説明">
            <a:extLst>
              <a:ext uri="{FF2B5EF4-FFF2-40B4-BE49-F238E27FC236}">
                <a16:creationId xmlns:a16="http://schemas.microsoft.com/office/drawing/2014/main" id="{0C0C6044-8FCB-49CA-9FAA-A568D619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2932"/>
            <a:ext cx="9144000" cy="3652135"/>
          </a:xfrm>
          <a:prstGeom prst="rect">
            <a:avLst/>
          </a:prstGeom>
        </p:spPr>
      </p:pic>
      <p:sp>
        <p:nvSpPr>
          <p:cNvPr id="2" name="タイトル 1"/>
          <p:cNvSpPr>
            <a:spLocks noGrp="1"/>
          </p:cNvSpPr>
          <p:nvPr>
            <p:ph type="title"/>
          </p:nvPr>
        </p:nvSpPr>
        <p:spPr/>
        <p:txBody>
          <a:bodyPr/>
          <a:lstStyle/>
          <a:p>
            <a:r>
              <a:rPr kumimoji="1" lang="ja-JP" altLang="en-US" dirty="0"/>
              <a:t>実験 </a:t>
            </a:r>
            <a:r>
              <a:rPr kumimoji="1" lang="en-US" altLang="ja-JP" dirty="0"/>
              <a:t>1 Grad-CAM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36</a:t>
            </a:fld>
            <a:endParaRPr kumimoji="1" lang="ja-JP" altLang="en-US" dirty="0"/>
          </a:p>
        </p:txBody>
      </p:sp>
      <p:sp>
        <p:nvSpPr>
          <p:cNvPr id="6" name="テキスト ボックス 5">
            <a:extLst>
              <a:ext uri="{FF2B5EF4-FFF2-40B4-BE49-F238E27FC236}">
                <a16:creationId xmlns:a16="http://schemas.microsoft.com/office/drawing/2014/main" id="{CC3DDA16-A106-4FB1-B092-CC1C61297096}"/>
              </a:ext>
            </a:extLst>
          </p:cNvPr>
          <p:cNvSpPr txBox="1"/>
          <p:nvPr/>
        </p:nvSpPr>
        <p:spPr>
          <a:xfrm>
            <a:off x="2122227" y="5662253"/>
            <a:ext cx="4899546" cy="646331"/>
          </a:xfrm>
          <a:prstGeom prst="rect">
            <a:avLst/>
          </a:prstGeom>
          <a:noFill/>
          <a:ln w="76200">
            <a:solidFill>
              <a:srgbClr val="FF0000"/>
            </a:solidFill>
          </a:ln>
        </p:spPr>
        <p:txBody>
          <a:bodyPr wrap="square" rtlCol="0">
            <a:spAutoFit/>
          </a:bodyPr>
          <a:lstStyle/>
          <a:p>
            <a:pPr algn="ctr"/>
            <a:r>
              <a:rPr kumimoji="1" lang="ja-JP" altLang="en-US" sz="3600" dirty="0"/>
              <a:t>顔部分に判断根拠</a:t>
            </a:r>
          </a:p>
        </p:txBody>
      </p:sp>
      <p:sp>
        <p:nvSpPr>
          <p:cNvPr id="7" name="楕円 6">
            <a:extLst>
              <a:ext uri="{FF2B5EF4-FFF2-40B4-BE49-F238E27FC236}">
                <a16:creationId xmlns:a16="http://schemas.microsoft.com/office/drawing/2014/main" id="{A8462C87-0071-475C-A27C-5F60BBBC0BF7}"/>
              </a:ext>
            </a:extLst>
          </p:cNvPr>
          <p:cNvSpPr/>
          <p:nvPr/>
        </p:nvSpPr>
        <p:spPr>
          <a:xfrm>
            <a:off x="2259799" y="1875892"/>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8" name="楕円 7">
            <a:extLst>
              <a:ext uri="{FF2B5EF4-FFF2-40B4-BE49-F238E27FC236}">
                <a16:creationId xmlns:a16="http://schemas.microsoft.com/office/drawing/2014/main" id="{F59313FB-CDA6-41CD-A84C-EB5CF8F49867}"/>
              </a:ext>
            </a:extLst>
          </p:cNvPr>
          <p:cNvSpPr/>
          <p:nvPr/>
        </p:nvSpPr>
        <p:spPr>
          <a:xfrm>
            <a:off x="284855" y="1727098"/>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sp>
        <p:nvSpPr>
          <p:cNvPr id="9" name="楕円 8">
            <a:extLst>
              <a:ext uri="{FF2B5EF4-FFF2-40B4-BE49-F238E27FC236}">
                <a16:creationId xmlns:a16="http://schemas.microsoft.com/office/drawing/2014/main" id="{0EF5320F-545F-4E93-A24B-63A12BF6DE0C}"/>
              </a:ext>
            </a:extLst>
          </p:cNvPr>
          <p:cNvSpPr/>
          <p:nvPr/>
        </p:nvSpPr>
        <p:spPr>
          <a:xfrm>
            <a:off x="4246119" y="1822923"/>
            <a:ext cx="579085" cy="57908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0" name="楕円 9">
            <a:extLst>
              <a:ext uri="{FF2B5EF4-FFF2-40B4-BE49-F238E27FC236}">
                <a16:creationId xmlns:a16="http://schemas.microsoft.com/office/drawing/2014/main" id="{2A7751A5-062C-4295-833E-8ADD33581118}"/>
              </a:ext>
            </a:extLst>
          </p:cNvPr>
          <p:cNvSpPr/>
          <p:nvPr/>
        </p:nvSpPr>
        <p:spPr>
          <a:xfrm>
            <a:off x="5657399" y="1836983"/>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1" name="楕円 10">
            <a:extLst>
              <a:ext uri="{FF2B5EF4-FFF2-40B4-BE49-F238E27FC236}">
                <a16:creationId xmlns:a16="http://schemas.microsoft.com/office/drawing/2014/main" id="{4C813A3A-3AF4-4C2B-AD57-791CA403A2BA}"/>
              </a:ext>
            </a:extLst>
          </p:cNvPr>
          <p:cNvSpPr/>
          <p:nvPr/>
        </p:nvSpPr>
        <p:spPr>
          <a:xfrm>
            <a:off x="7848438" y="1822635"/>
            <a:ext cx="698312" cy="6983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2" name="楕円 11">
            <a:extLst>
              <a:ext uri="{FF2B5EF4-FFF2-40B4-BE49-F238E27FC236}">
                <a16:creationId xmlns:a16="http://schemas.microsoft.com/office/drawing/2014/main" id="{F690E806-B092-44DC-AD98-B511474225AC}"/>
              </a:ext>
            </a:extLst>
          </p:cNvPr>
          <p:cNvSpPr/>
          <p:nvPr/>
        </p:nvSpPr>
        <p:spPr>
          <a:xfrm>
            <a:off x="284854" y="3626412"/>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3" name="楕円 12">
            <a:extLst>
              <a:ext uri="{FF2B5EF4-FFF2-40B4-BE49-F238E27FC236}">
                <a16:creationId xmlns:a16="http://schemas.microsoft.com/office/drawing/2014/main" id="{388C1CD5-163A-4634-9BC9-3BDB389F375B}"/>
              </a:ext>
            </a:extLst>
          </p:cNvPr>
          <p:cNvSpPr/>
          <p:nvPr/>
        </p:nvSpPr>
        <p:spPr>
          <a:xfrm>
            <a:off x="2259799" y="3701959"/>
            <a:ext cx="1027887" cy="10278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4" name="楕円 13">
            <a:extLst>
              <a:ext uri="{FF2B5EF4-FFF2-40B4-BE49-F238E27FC236}">
                <a16:creationId xmlns:a16="http://schemas.microsoft.com/office/drawing/2014/main" id="{8F5DACC3-4985-4FBD-92F0-49585B947A46}"/>
              </a:ext>
            </a:extLst>
          </p:cNvPr>
          <p:cNvSpPr/>
          <p:nvPr/>
        </p:nvSpPr>
        <p:spPr>
          <a:xfrm>
            <a:off x="4246119" y="3667355"/>
            <a:ext cx="579085" cy="57908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5" name="楕円 14">
            <a:extLst>
              <a:ext uri="{FF2B5EF4-FFF2-40B4-BE49-F238E27FC236}">
                <a16:creationId xmlns:a16="http://schemas.microsoft.com/office/drawing/2014/main" id="{84EEFC95-04FA-4DCD-8500-38E9C21DAAD4}"/>
              </a:ext>
            </a:extLst>
          </p:cNvPr>
          <p:cNvSpPr/>
          <p:nvPr/>
        </p:nvSpPr>
        <p:spPr>
          <a:xfrm>
            <a:off x="5657399" y="3673825"/>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6" name="楕円 15">
            <a:extLst>
              <a:ext uri="{FF2B5EF4-FFF2-40B4-BE49-F238E27FC236}">
                <a16:creationId xmlns:a16="http://schemas.microsoft.com/office/drawing/2014/main" id="{6E74CC2A-F47B-4A72-8439-B1870A6B7587}"/>
              </a:ext>
            </a:extLst>
          </p:cNvPr>
          <p:cNvSpPr/>
          <p:nvPr/>
        </p:nvSpPr>
        <p:spPr>
          <a:xfrm>
            <a:off x="7848438" y="3602721"/>
            <a:ext cx="698312" cy="6983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8" name="楕円 17">
            <a:extLst>
              <a:ext uri="{FF2B5EF4-FFF2-40B4-BE49-F238E27FC236}">
                <a16:creationId xmlns:a16="http://schemas.microsoft.com/office/drawing/2014/main" id="{D36AB447-BD40-4062-9CF0-F2FB670BCC89}"/>
              </a:ext>
            </a:extLst>
          </p:cNvPr>
          <p:cNvSpPr/>
          <p:nvPr/>
        </p:nvSpPr>
        <p:spPr>
          <a:xfrm>
            <a:off x="6314770" y="1989383"/>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9" name="楕円 18">
            <a:extLst>
              <a:ext uri="{FF2B5EF4-FFF2-40B4-BE49-F238E27FC236}">
                <a16:creationId xmlns:a16="http://schemas.microsoft.com/office/drawing/2014/main" id="{495C435D-E334-47B6-88FF-8A515A7F0E57}"/>
              </a:ext>
            </a:extLst>
          </p:cNvPr>
          <p:cNvSpPr/>
          <p:nvPr/>
        </p:nvSpPr>
        <p:spPr>
          <a:xfrm>
            <a:off x="6314770" y="3826225"/>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20" name="楕円 19">
            <a:extLst>
              <a:ext uri="{FF2B5EF4-FFF2-40B4-BE49-F238E27FC236}">
                <a16:creationId xmlns:a16="http://schemas.microsoft.com/office/drawing/2014/main" id="{1063D4A1-F134-4325-9A30-13B81D358EE2}"/>
              </a:ext>
            </a:extLst>
          </p:cNvPr>
          <p:cNvSpPr/>
          <p:nvPr/>
        </p:nvSpPr>
        <p:spPr>
          <a:xfrm>
            <a:off x="6560430" y="2057623"/>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21" name="楕円 20">
            <a:extLst>
              <a:ext uri="{FF2B5EF4-FFF2-40B4-BE49-F238E27FC236}">
                <a16:creationId xmlns:a16="http://schemas.microsoft.com/office/drawing/2014/main" id="{9D69CC4F-C8E8-4B7A-AF34-A41E55F336D4}"/>
              </a:ext>
            </a:extLst>
          </p:cNvPr>
          <p:cNvSpPr/>
          <p:nvPr/>
        </p:nvSpPr>
        <p:spPr>
          <a:xfrm>
            <a:off x="6560430" y="3894465"/>
            <a:ext cx="449783" cy="4497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3" name="正方形/長方形 2">
            <a:extLst>
              <a:ext uri="{FF2B5EF4-FFF2-40B4-BE49-F238E27FC236}">
                <a16:creationId xmlns:a16="http://schemas.microsoft.com/office/drawing/2014/main" id="{AE0081BE-4D28-4017-A8F7-5A72FA3BCDBC}"/>
              </a:ext>
            </a:extLst>
          </p:cNvPr>
          <p:cNvSpPr/>
          <p:nvPr/>
        </p:nvSpPr>
        <p:spPr>
          <a:xfrm>
            <a:off x="1023543" y="1910392"/>
            <a:ext cx="7603321" cy="3839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b="1" dirty="0"/>
              <a:t>多義図形・肖像画</a:t>
            </a:r>
            <a:r>
              <a:rPr kumimoji="1" lang="ja-JP" altLang="en-US" sz="4800" dirty="0"/>
              <a:t>は共に</a:t>
            </a:r>
            <a:endParaRPr kumimoji="1" lang="en-US" altLang="ja-JP" sz="4800" dirty="0"/>
          </a:p>
          <a:p>
            <a:pPr algn="ctr"/>
            <a:r>
              <a:rPr kumimoji="1" lang="ja-JP" altLang="en-US" sz="4800" b="1" dirty="0"/>
              <a:t>顔部分</a:t>
            </a:r>
            <a:r>
              <a:rPr kumimoji="1" lang="ja-JP" altLang="en-US" sz="4800" dirty="0"/>
              <a:t>に判断根拠</a:t>
            </a:r>
          </a:p>
        </p:txBody>
      </p:sp>
    </p:spTree>
    <p:extLst>
      <p:ext uri="{BB962C8B-B14F-4D97-AF65-F5344CB8AC3E}">
        <p14:creationId xmlns:p14="http://schemas.microsoft.com/office/powerpoint/2010/main" val="3057951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 </a:t>
            </a:r>
            <a:r>
              <a:rPr kumimoji="1" lang="ja-JP" altLang="en-US" dirty="0"/>
              <a:t>識別結果</a:t>
            </a:r>
            <a:r>
              <a:rPr lang="en-US" altLang="ja-JP" dirty="0"/>
              <a:t>(</a:t>
            </a:r>
            <a:r>
              <a:rPr lang="ja-JP" altLang="en-US" dirty="0"/>
              <a:t>混同行列</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37</a:t>
            </a:fld>
            <a:endParaRPr kumimoji="1" lang="ja-JP" altLang="en-US" dirty="0"/>
          </a:p>
        </p:txBody>
      </p:sp>
      <p:grpSp>
        <p:nvGrpSpPr>
          <p:cNvPr id="16" name="グループ化 15"/>
          <p:cNvGrpSpPr/>
          <p:nvPr/>
        </p:nvGrpSpPr>
        <p:grpSpPr>
          <a:xfrm>
            <a:off x="1467646" y="1528048"/>
            <a:ext cx="5102609" cy="5120690"/>
            <a:chOff x="2340380" y="669540"/>
            <a:chExt cx="6803479" cy="6827583"/>
          </a:xfrm>
        </p:grpSpPr>
        <p:sp>
          <p:nvSpPr>
            <p:cNvPr id="8" name="テキスト ボックス 7"/>
            <p:cNvSpPr txBox="1"/>
            <p:nvPr/>
          </p:nvSpPr>
          <p:spPr>
            <a:xfrm>
              <a:off x="2954103" y="669540"/>
              <a:ext cx="656591" cy="1644894"/>
            </a:xfrm>
            <a:prstGeom prst="rect">
              <a:avLst/>
            </a:prstGeom>
            <a:solidFill>
              <a:schemeClr val="bg1"/>
            </a:solidFill>
          </p:spPr>
          <p:txBody>
            <a:bodyPr vert="eaVert" wrap="none" rtlCol="0">
              <a:spAutoFit/>
            </a:bodyPr>
            <a:lstStyle/>
            <a:p>
              <a:r>
                <a:rPr lang="ja-JP" altLang="en-US" sz="2000" dirty="0"/>
                <a:t>多義図形  </a:t>
              </a:r>
            </a:p>
          </p:txBody>
        </p:sp>
        <p:sp>
          <p:nvSpPr>
            <p:cNvPr id="9" name="テキスト ボックス 8"/>
            <p:cNvSpPr txBox="1"/>
            <p:nvPr/>
          </p:nvSpPr>
          <p:spPr>
            <a:xfrm>
              <a:off x="2951987" y="2790476"/>
              <a:ext cx="656591" cy="1225975"/>
            </a:xfrm>
            <a:prstGeom prst="rect">
              <a:avLst/>
            </a:prstGeom>
            <a:solidFill>
              <a:schemeClr val="bg1"/>
            </a:solidFill>
          </p:spPr>
          <p:txBody>
            <a:bodyPr vert="eaVert" wrap="none" rtlCol="0">
              <a:spAutoFit/>
            </a:bodyPr>
            <a:lstStyle/>
            <a:p>
              <a:r>
                <a:rPr lang="ja-JP" altLang="en-US" sz="2000" dirty="0"/>
                <a:t>肖像画 </a:t>
              </a:r>
            </a:p>
          </p:txBody>
        </p:sp>
        <p:sp>
          <p:nvSpPr>
            <p:cNvPr id="10" name="テキスト ボックス 9"/>
            <p:cNvSpPr txBox="1"/>
            <p:nvPr/>
          </p:nvSpPr>
          <p:spPr>
            <a:xfrm>
              <a:off x="3009267" y="4712234"/>
              <a:ext cx="656591" cy="1149031"/>
            </a:xfrm>
            <a:prstGeom prst="rect">
              <a:avLst/>
            </a:prstGeom>
            <a:solidFill>
              <a:schemeClr val="bg1"/>
            </a:solidFill>
          </p:spPr>
          <p:txBody>
            <a:bodyPr vert="eaVert" wrap="none" rtlCol="0">
              <a:spAutoFit/>
            </a:bodyPr>
            <a:lstStyle/>
            <a:p>
              <a:r>
                <a:rPr lang="ja-JP" altLang="en-US" sz="2000" dirty="0"/>
                <a:t>風景画</a:t>
              </a:r>
            </a:p>
          </p:txBody>
        </p:sp>
        <p:sp>
          <p:nvSpPr>
            <p:cNvPr id="11" name="テキスト ボックス 10"/>
            <p:cNvSpPr txBox="1"/>
            <p:nvPr/>
          </p:nvSpPr>
          <p:spPr>
            <a:xfrm>
              <a:off x="3710184" y="6310207"/>
              <a:ext cx="1614117" cy="533480"/>
            </a:xfrm>
            <a:prstGeom prst="rect">
              <a:avLst/>
            </a:prstGeom>
            <a:solidFill>
              <a:schemeClr val="bg1"/>
            </a:solidFill>
          </p:spPr>
          <p:txBody>
            <a:bodyPr vert="horz" wrap="none" rtlCol="0">
              <a:spAutoFit/>
            </a:bodyPr>
            <a:lstStyle/>
            <a:p>
              <a:r>
                <a:rPr lang="ja-JP" altLang="en-US" sz="2000" dirty="0"/>
                <a:t>多義図形</a:t>
              </a:r>
            </a:p>
          </p:txBody>
        </p:sp>
        <p:sp>
          <p:nvSpPr>
            <p:cNvPr id="12" name="テキスト ボックス 11"/>
            <p:cNvSpPr txBox="1"/>
            <p:nvPr/>
          </p:nvSpPr>
          <p:spPr>
            <a:xfrm>
              <a:off x="5843447" y="6310207"/>
              <a:ext cx="1272143" cy="533480"/>
            </a:xfrm>
            <a:prstGeom prst="rect">
              <a:avLst/>
            </a:prstGeom>
            <a:solidFill>
              <a:schemeClr val="bg1"/>
            </a:solidFill>
          </p:spPr>
          <p:txBody>
            <a:bodyPr vert="horz" wrap="none" rtlCol="0">
              <a:spAutoFit/>
            </a:bodyPr>
            <a:lstStyle/>
            <a:p>
              <a:r>
                <a:rPr lang="ja-JP" altLang="en-US" sz="2000" dirty="0"/>
                <a:t>肖像画</a:t>
              </a:r>
            </a:p>
          </p:txBody>
        </p:sp>
        <p:sp>
          <p:nvSpPr>
            <p:cNvPr id="13" name="テキスト ボックス 12"/>
            <p:cNvSpPr txBox="1"/>
            <p:nvPr/>
          </p:nvSpPr>
          <p:spPr>
            <a:xfrm>
              <a:off x="7871716" y="6310207"/>
              <a:ext cx="1272143" cy="533480"/>
            </a:xfrm>
            <a:prstGeom prst="rect">
              <a:avLst/>
            </a:prstGeom>
            <a:solidFill>
              <a:schemeClr val="bg1"/>
            </a:solidFill>
          </p:spPr>
          <p:txBody>
            <a:bodyPr vert="horz" wrap="none" rtlCol="0">
              <a:spAutoFit/>
            </a:bodyPr>
            <a:lstStyle/>
            <a:p>
              <a:r>
                <a:rPr lang="ja-JP" altLang="en-US" sz="2000" dirty="0"/>
                <a:t>風景画</a:t>
              </a:r>
            </a:p>
          </p:txBody>
        </p:sp>
        <p:sp>
          <p:nvSpPr>
            <p:cNvPr id="14" name="テキスト ボックス 13"/>
            <p:cNvSpPr txBox="1"/>
            <p:nvPr/>
          </p:nvSpPr>
          <p:spPr>
            <a:xfrm>
              <a:off x="2340380" y="2850194"/>
              <a:ext cx="902811" cy="1106542"/>
            </a:xfrm>
            <a:prstGeom prst="rect">
              <a:avLst/>
            </a:prstGeom>
            <a:noFill/>
          </p:spPr>
          <p:txBody>
            <a:bodyPr vert="eaVert" wrap="none" rtlCol="0">
              <a:spAutoFit/>
            </a:bodyPr>
            <a:lstStyle/>
            <a:p>
              <a:r>
                <a:rPr lang="en-US" altLang="ja-JP" sz="3200" dirty="0"/>
                <a:t>True</a:t>
              </a:r>
              <a:endParaRPr lang="ja-JP" altLang="en-US" sz="3200" dirty="0"/>
            </a:p>
          </p:txBody>
        </p:sp>
        <p:sp>
          <p:nvSpPr>
            <p:cNvPr id="15" name="テキスト ボックス 14"/>
            <p:cNvSpPr txBox="1"/>
            <p:nvPr/>
          </p:nvSpPr>
          <p:spPr>
            <a:xfrm>
              <a:off x="5573457" y="6717423"/>
              <a:ext cx="1812120" cy="779700"/>
            </a:xfrm>
            <a:prstGeom prst="rect">
              <a:avLst/>
            </a:prstGeom>
            <a:noFill/>
          </p:spPr>
          <p:txBody>
            <a:bodyPr wrap="none" rtlCol="0">
              <a:spAutoFit/>
            </a:bodyPr>
            <a:lstStyle/>
            <a:p>
              <a:r>
                <a:rPr lang="en-US" altLang="ja-JP" sz="3200" dirty="0"/>
                <a:t>Predict</a:t>
              </a:r>
              <a:endParaRPr lang="ja-JP" altLang="en-US" sz="3200" dirty="0"/>
            </a:p>
          </p:txBody>
        </p:sp>
      </p:grpSp>
      <p:pic>
        <p:nvPicPr>
          <p:cNvPr id="17" name="図 16" descr="文字と写真のスクリーンショット&#10;&#10;自動的に生成された説明">
            <a:extLst>
              <a:ext uri="{FF2B5EF4-FFF2-40B4-BE49-F238E27FC236}">
                <a16:creationId xmlns:a16="http://schemas.microsoft.com/office/drawing/2014/main" id="{DD75661A-BC7C-49C2-A624-17B822C9B3E3}"/>
              </a:ext>
            </a:extLst>
          </p:cNvPr>
          <p:cNvPicPr>
            <a:picLocks noChangeAspect="1"/>
          </p:cNvPicPr>
          <p:nvPr/>
        </p:nvPicPr>
        <p:blipFill rotWithShape="1">
          <a:blip r:embed="rId3">
            <a:extLst>
              <a:ext uri="{28A0092B-C50C-407E-A947-70E740481C1C}">
                <a14:useLocalDpi xmlns:a14="http://schemas.microsoft.com/office/drawing/2010/main" val="0"/>
              </a:ext>
            </a:extLst>
          </a:blip>
          <a:srcRect l="12384" t="12210" b="10799"/>
          <a:stretch/>
        </p:blipFill>
        <p:spPr>
          <a:xfrm>
            <a:off x="2420381" y="1436156"/>
            <a:ext cx="6094969" cy="4284675"/>
          </a:xfrm>
          <a:prstGeom prst="rect">
            <a:avLst/>
          </a:prstGeom>
        </p:spPr>
      </p:pic>
      <p:pic>
        <p:nvPicPr>
          <p:cNvPr id="5" name="図 4" descr="文字と写真のスクリーンショット&#10;&#10;自動的に生成された説明">
            <a:extLst>
              <a:ext uri="{FF2B5EF4-FFF2-40B4-BE49-F238E27FC236}">
                <a16:creationId xmlns:a16="http://schemas.microsoft.com/office/drawing/2014/main" id="{69AD5586-D255-4AFA-95F8-BDE3CE133729}"/>
              </a:ext>
            </a:extLst>
          </p:cNvPr>
          <p:cNvPicPr>
            <a:picLocks noChangeAspect="1"/>
          </p:cNvPicPr>
          <p:nvPr/>
        </p:nvPicPr>
        <p:blipFill rotWithShape="1">
          <a:blip r:embed="rId4">
            <a:extLst>
              <a:ext uri="{28A0092B-C50C-407E-A947-70E740481C1C}">
                <a14:useLocalDpi xmlns:a14="http://schemas.microsoft.com/office/drawing/2010/main" val="0"/>
              </a:ext>
            </a:extLst>
          </a:blip>
          <a:srcRect l="11893" t="10881" b="9716"/>
          <a:stretch/>
        </p:blipFill>
        <p:spPr>
          <a:xfrm>
            <a:off x="2398670" y="1336964"/>
            <a:ext cx="6116680" cy="4409943"/>
          </a:xfrm>
          <a:prstGeom prst="rect">
            <a:avLst/>
          </a:prstGeom>
        </p:spPr>
      </p:pic>
      <p:sp>
        <p:nvSpPr>
          <p:cNvPr id="18" name="楕円 17">
            <a:extLst>
              <a:ext uri="{FF2B5EF4-FFF2-40B4-BE49-F238E27FC236}">
                <a16:creationId xmlns:a16="http://schemas.microsoft.com/office/drawing/2014/main" id="{DA37F1BF-E16F-41DA-8091-3F7DDCDEF7F0}"/>
              </a:ext>
            </a:extLst>
          </p:cNvPr>
          <p:cNvSpPr/>
          <p:nvPr/>
        </p:nvSpPr>
        <p:spPr>
          <a:xfrm>
            <a:off x="5361039" y="4288547"/>
            <a:ext cx="1325563" cy="132556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spTree>
    <p:extLst>
      <p:ext uri="{BB962C8B-B14F-4D97-AF65-F5344CB8AC3E}">
        <p14:creationId xmlns:p14="http://schemas.microsoft.com/office/powerpoint/2010/main" val="1440264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 </a:t>
            </a:r>
            <a:r>
              <a:rPr kumimoji="1" lang="en-US" altLang="ja-JP" dirty="0"/>
              <a:t>1 Grad-CAM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38</a:t>
            </a:fld>
            <a:endParaRPr kumimoji="1" lang="ja-JP" altLang="en-US" dirty="0"/>
          </a:p>
        </p:txBody>
      </p:sp>
      <p:pic>
        <p:nvPicPr>
          <p:cNvPr id="5" name="図 4" descr="食品, ピザ, 星 が含まれている画像&#10;&#10;自動的に生成された説明">
            <a:extLst>
              <a:ext uri="{FF2B5EF4-FFF2-40B4-BE49-F238E27FC236}">
                <a16:creationId xmlns:a16="http://schemas.microsoft.com/office/drawing/2014/main" id="{6B1518BF-F0F2-43A1-89EF-8705D6D58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2932"/>
            <a:ext cx="9144000" cy="3652135"/>
          </a:xfrm>
          <a:prstGeom prst="rect">
            <a:avLst/>
          </a:prstGeom>
        </p:spPr>
      </p:pic>
    </p:spTree>
    <p:extLst>
      <p:ext uri="{BB962C8B-B14F-4D97-AF65-F5344CB8AC3E}">
        <p14:creationId xmlns:p14="http://schemas.microsoft.com/office/powerpoint/2010/main" val="3119745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食品, ピザ, 星 が含まれている画像&#10;&#10;自動的に生成された説明">
            <a:extLst>
              <a:ext uri="{FF2B5EF4-FFF2-40B4-BE49-F238E27FC236}">
                <a16:creationId xmlns:a16="http://schemas.microsoft.com/office/drawing/2014/main" id="{5A4F6E85-DB89-4AC4-9DC5-CBE1EA2D7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2932"/>
            <a:ext cx="9144000" cy="3652135"/>
          </a:xfrm>
          <a:prstGeom prst="rect">
            <a:avLst/>
          </a:prstGeom>
        </p:spPr>
      </p:pic>
      <p:sp>
        <p:nvSpPr>
          <p:cNvPr id="2" name="タイトル 1"/>
          <p:cNvSpPr>
            <a:spLocks noGrp="1"/>
          </p:cNvSpPr>
          <p:nvPr>
            <p:ph type="title"/>
          </p:nvPr>
        </p:nvSpPr>
        <p:spPr/>
        <p:txBody>
          <a:bodyPr/>
          <a:lstStyle/>
          <a:p>
            <a:r>
              <a:rPr kumimoji="1" lang="ja-JP" altLang="en-US" dirty="0"/>
              <a:t>実験 </a:t>
            </a:r>
            <a:r>
              <a:rPr kumimoji="1" lang="en-US" altLang="ja-JP" dirty="0"/>
              <a:t>1 Grad-CAM </a:t>
            </a:r>
            <a:r>
              <a:rPr kumimoji="1" lang="ja-JP" altLang="en-US" dirty="0"/>
              <a:t>結果</a:t>
            </a:r>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39</a:t>
            </a:fld>
            <a:endParaRPr kumimoji="1" lang="ja-JP" altLang="en-US" dirty="0"/>
          </a:p>
        </p:txBody>
      </p:sp>
      <p:sp>
        <p:nvSpPr>
          <p:cNvPr id="5" name="テキスト ボックス 4">
            <a:extLst>
              <a:ext uri="{FF2B5EF4-FFF2-40B4-BE49-F238E27FC236}">
                <a16:creationId xmlns:a16="http://schemas.microsoft.com/office/drawing/2014/main" id="{0CEEB566-78CC-4C88-A66E-D4520CB48E07}"/>
              </a:ext>
            </a:extLst>
          </p:cNvPr>
          <p:cNvSpPr txBox="1"/>
          <p:nvPr/>
        </p:nvSpPr>
        <p:spPr>
          <a:xfrm>
            <a:off x="2122227" y="5662253"/>
            <a:ext cx="4899546" cy="646331"/>
          </a:xfrm>
          <a:prstGeom prst="rect">
            <a:avLst/>
          </a:prstGeom>
          <a:noFill/>
          <a:ln w="76200">
            <a:solidFill>
              <a:srgbClr val="FF0000"/>
            </a:solidFill>
          </a:ln>
        </p:spPr>
        <p:txBody>
          <a:bodyPr wrap="square" rtlCol="0">
            <a:spAutoFit/>
          </a:bodyPr>
          <a:lstStyle/>
          <a:p>
            <a:pPr algn="ctr"/>
            <a:r>
              <a:rPr kumimoji="1" lang="ja-JP" altLang="en-US" sz="3600" dirty="0"/>
              <a:t>全体に判断根拠</a:t>
            </a:r>
          </a:p>
        </p:txBody>
      </p:sp>
      <p:sp>
        <p:nvSpPr>
          <p:cNvPr id="3" name="正方形/長方形 2">
            <a:extLst>
              <a:ext uri="{FF2B5EF4-FFF2-40B4-BE49-F238E27FC236}">
                <a16:creationId xmlns:a16="http://schemas.microsoft.com/office/drawing/2014/main" id="{331B3386-807F-4074-93D4-F9F900E93822}"/>
              </a:ext>
            </a:extLst>
          </p:cNvPr>
          <p:cNvSpPr/>
          <p:nvPr/>
        </p:nvSpPr>
        <p:spPr>
          <a:xfrm>
            <a:off x="29028" y="1602932"/>
            <a:ext cx="1787857" cy="18260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8DBEA72-24F3-4804-A69B-521F5156746E}"/>
              </a:ext>
            </a:extLst>
          </p:cNvPr>
          <p:cNvSpPr/>
          <p:nvPr/>
        </p:nvSpPr>
        <p:spPr>
          <a:xfrm>
            <a:off x="19334" y="3419223"/>
            <a:ext cx="1787857" cy="18260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948E830-C7BD-4410-A837-95FA80972C81}"/>
              </a:ext>
            </a:extLst>
          </p:cNvPr>
          <p:cNvSpPr/>
          <p:nvPr/>
        </p:nvSpPr>
        <p:spPr>
          <a:xfrm>
            <a:off x="3694562" y="3416718"/>
            <a:ext cx="1787857" cy="18260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34E639-D8D1-4E96-BDE1-0309C220A3BD}"/>
              </a:ext>
            </a:extLst>
          </p:cNvPr>
          <p:cNvSpPr/>
          <p:nvPr/>
        </p:nvSpPr>
        <p:spPr>
          <a:xfrm>
            <a:off x="1837614" y="3416718"/>
            <a:ext cx="1787857" cy="18260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BF76001-584C-4167-84F1-8065EBEAB477}"/>
              </a:ext>
            </a:extLst>
          </p:cNvPr>
          <p:cNvSpPr/>
          <p:nvPr/>
        </p:nvSpPr>
        <p:spPr>
          <a:xfrm>
            <a:off x="5494359" y="3416718"/>
            <a:ext cx="1787857" cy="18260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110C60F-FCD6-45E1-AF16-B939C3FE6536}"/>
              </a:ext>
            </a:extLst>
          </p:cNvPr>
          <p:cNvSpPr/>
          <p:nvPr/>
        </p:nvSpPr>
        <p:spPr>
          <a:xfrm>
            <a:off x="7356143" y="3396926"/>
            <a:ext cx="1787857" cy="18260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38B1DAF-7EDA-4087-84C0-D28DB9010536}"/>
              </a:ext>
            </a:extLst>
          </p:cNvPr>
          <p:cNvSpPr/>
          <p:nvPr/>
        </p:nvSpPr>
        <p:spPr>
          <a:xfrm>
            <a:off x="1868604" y="1591562"/>
            <a:ext cx="1787857" cy="18260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A4369C9-5B2E-4FB0-8BD2-AF2AF741966F}"/>
              </a:ext>
            </a:extLst>
          </p:cNvPr>
          <p:cNvSpPr/>
          <p:nvPr/>
        </p:nvSpPr>
        <p:spPr>
          <a:xfrm>
            <a:off x="3709915" y="1590650"/>
            <a:ext cx="1787857" cy="18260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A616595-8F05-4481-8780-DB74B42412E4}"/>
              </a:ext>
            </a:extLst>
          </p:cNvPr>
          <p:cNvSpPr/>
          <p:nvPr/>
        </p:nvSpPr>
        <p:spPr>
          <a:xfrm>
            <a:off x="5522793" y="1590650"/>
            <a:ext cx="1787857" cy="18260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B413315-CEAD-4CF4-A89A-C0556E044D31}"/>
              </a:ext>
            </a:extLst>
          </p:cNvPr>
          <p:cNvSpPr/>
          <p:nvPr/>
        </p:nvSpPr>
        <p:spPr>
          <a:xfrm>
            <a:off x="7335671" y="1596107"/>
            <a:ext cx="1787857" cy="18260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277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はじめに</a:t>
            </a:r>
            <a:endParaRPr kumimoji="1" lang="ja-JP" altLang="en-US" dirty="0"/>
          </a:p>
        </p:txBody>
      </p:sp>
      <p:sp>
        <p:nvSpPr>
          <p:cNvPr id="3" name="コンテンツ プレースホルダー 2"/>
          <p:cNvSpPr>
            <a:spLocks noGrp="1"/>
          </p:cNvSpPr>
          <p:nvPr>
            <p:ph idx="1"/>
          </p:nvPr>
        </p:nvSpPr>
        <p:spPr>
          <a:xfrm>
            <a:off x="1188288" y="1815167"/>
            <a:ext cx="6999761" cy="3655314"/>
          </a:xfrm>
        </p:spPr>
        <p:txBody>
          <a:bodyPr>
            <a:normAutofit/>
          </a:bodyPr>
          <a:lstStyle/>
          <a:p>
            <a:r>
              <a:rPr lang="ja-JP" altLang="en-US" sz="3200" dirty="0"/>
              <a:t>人工知能が活躍</a:t>
            </a:r>
            <a:endParaRPr lang="en-US" altLang="ja-JP" sz="3200" dirty="0"/>
          </a:p>
          <a:p>
            <a:r>
              <a:rPr lang="ja-JP" altLang="en-US" sz="3200" dirty="0"/>
              <a:t>人間の感性に関する分野への適用はいまだ難しい</a:t>
            </a:r>
            <a:endParaRPr lang="en-US" altLang="ja-JP" sz="3200" dirty="0"/>
          </a:p>
          <a:p>
            <a:endParaRPr lang="ja-JP" altLang="en-US" sz="3200" dirty="0"/>
          </a:p>
        </p:txBody>
      </p:sp>
      <p:pic>
        <p:nvPicPr>
          <p:cNvPr id="5" name="Picture 8" descr="http://21robot.org/?action=common_download_main&amp;upload_id=9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1414" y="2402886"/>
            <a:ext cx="2221494" cy="166612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9495420" y="4272502"/>
            <a:ext cx="2253861" cy="484748"/>
          </a:xfrm>
          <a:prstGeom prst="rect">
            <a:avLst/>
          </a:prstGeom>
        </p:spPr>
        <p:txBody>
          <a:bodyPr wrap="square">
            <a:spAutoFit/>
          </a:bodyPr>
          <a:lstStyle/>
          <a:p>
            <a:pPr algn="ctr"/>
            <a:r>
              <a:rPr lang="ja-JP" altLang="en-US" sz="1350" dirty="0"/>
              <a:t>東ロボくん </a:t>
            </a:r>
            <a:r>
              <a:rPr lang="ja-JP" altLang="en-US" sz="1200" dirty="0"/>
              <a:t>http://21robot.org/</a:t>
            </a:r>
          </a:p>
        </p:txBody>
      </p:sp>
      <p:sp>
        <p:nvSpPr>
          <p:cNvPr id="10" name="正方形/長方形 9"/>
          <p:cNvSpPr/>
          <p:nvPr/>
        </p:nvSpPr>
        <p:spPr>
          <a:xfrm>
            <a:off x="1899610" y="5307434"/>
            <a:ext cx="2712815" cy="900246"/>
          </a:xfrm>
          <a:prstGeom prst="rect">
            <a:avLst/>
          </a:prstGeom>
        </p:spPr>
        <p:txBody>
          <a:bodyPr wrap="square">
            <a:spAutoFit/>
          </a:bodyPr>
          <a:lstStyle/>
          <a:p>
            <a:r>
              <a:rPr lang="zh-TW" altLang="en-US" sz="1050" dirty="0">
                <a:latin typeface="IPAexMincho"/>
              </a:rPr>
              <a:t>山本周典</a:t>
            </a:r>
            <a:r>
              <a:rPr lang="en-US" altLang="zh-TW" sz="1050" dirty="0">
                <a:latin typeface="CMR10"/>
              </a:rPr>
              <a:t>, </a:t>
            </a:r>
            <a:r>
              <a:rPr lang="zh-TW" altLang="en-US" sz="1050" dirty="0">
                <a:latin typeface="IPAexMincho"/>
              </a:rPr>
              <a:t>長谷川拓</a:t>
            </a:r>
            <a:r>
              <a:rPr lang="en-US" altLang="zh-TW" sz="1050" dirty="0">
                <a:latin typeface="CMR10"/>
              </a:rPr>
              <a:t>, </a:t>
            </a:r>
            <a:r>
              <a:rPr lang="zh-TW" altLang="en-US" sz="1050" dirty="0">
                <a:latin typeface="IPAexMincho"/>
              </a:rPr>
              <a:t>森直樹</a:t>
            </a:r>
            <a:r>
              <a:rPr lang="en-US" altLang="zh-TW" sz="1050" dirty="0">
                <a:latin typeface="CMR10"/>
              </a:rPr>
              <a:t>, </a:t>
            </a:r>
            <a:r>
              <a:rPr lang="zh-TW" altLang="en-US" sz="1050" dirty="0">
                <a:latin typeface="IPAexMincho"/>
              </a:rPr>
              <a:t>松本啓之亮</a:t>
            </a:r>
            <a:r>
              <a:rPr lang="en-US" altLang="zh-TW" sz="1050" dirty="0">
                <a:latin typeface="CMR10"/>
              </a:rPr>
              <a:t>. </a:t>
            </a:r>
            <a:r>
              <a:rPr lang="zh-TW" altLang="en-US" sz="1050" dirty="0">
                <a:latin typeface="IPAexMincho"/>
              </a:rPr>
              <a:t>深層学</a:t>
            </a:r>
            <a:r>
              <a:rPr lang="ja-JP" altLang="en-US" sz="1050" dirty="0">
                <a:latin typeface="IPAexMincho"/>
              </a:rPr>
              <a:t>習によるユーザ評価モデルを導入した遺伝的プログラミングによる音楽自動生成手法の提案</a:t>
            </a:r>
            <a:r>
              <a:rPr lang="en-US" altLang="ja-JP" sz="1050" dirty="0">
                <a:latin typeface="CMR10"/>
              </a:rPr>
              <a:t>. </a:t>
            </a:r>
            <a:r>
              <a:rPr lang="ja-JP" altLang="en-US" sz="1050" dirty="0">
                <a:latin typeface="IPAexMincho"/>
              </a:rPr>
              <a:t>人工知能</a:t>
            </a:r>
            <a:r>
              <a:rPr lang="zh-CN" altLang="en-US" sz="1050" dirty="0">
                <a:latin typeface="IPAexMincho"/>
              </a:rPr>
              <a:t>学会全国大会論文集</a:t>
            </a:r>
            <a:r>
              <a:rPr lang="en-US" altLang="zh-CN" sz="1050" dirty="0">
                <a:latin typeface="CMR10"/>
              </a:rPr>
              <a:t>, Vol. JSAI2018, pp. 2D405–</a:t>
            </a:r>
            <a:r>
              <a:rPr lang="en-US" altLang="ja-JP" sz="1050" dirty="0">
                <a:latin typeface="CMR10"/>
              </a:rPr>
              <a:t>2D405, 2018.</a:t>
            </a:r>
            <a:endParaRPr lang="ja-JP" altLang="en-US" sz="1050" dirty="0"/>
          </a:p>
        </p:txBody>
      </p:sp>
      <p:sp>
        <p:nvSpPr>
          <p:cNvPr id="11" name="正方形/長方形 10"/>
          <p:cNvSpPr/>
          <p:nvPr/>
        </p:nvSpPr>
        <p:spPr>
          <a:xfrm>
            <a:off x="4612424" y="5307435"/>
            <a:ext cx="2351535" cy="1084912"/>
          </a:xfrm>
          <a:prstGeom prst="rect">
            <a:avLst/>
          </a:prstGeom>
        </p:spPr>
        <p:txBody>
          <a:bodyPr wrap="square">
            <a:spAutoFit/>
          </a:bodyPr>
          <a:lstStyle/>
          <a:p>
            <a:r>
              <a:rPr lang="zh-TW" altLang="en-US" sz="1050" dirty="0">
                <a:latin typeface="IPAexMincho"/>
              </a:rPr>
              <a:t>福田清人</a:t>
            </a:r>
            <a:r>
              <a:rPr lang="en-US" altLang="zh-TW" sz="1050" dirty="0">
                <a:latin typeface="CMR10"/>
              </a:rPr>
              <a:t>, </a:t>
            </a:r>
            <a:r>
              <a:rPr lang="zh-TW" altLang="en-US" sz="1050" dirty="0">
                <a:latin typeface="IPAexMincho"/>
              </a:rPr>
              <a:t>藤野紗耶</a:t>
            </a:r>
            <a:r>
              <a:rPr lang="en-US" altLang="zh-TW" sz="1050" dirty="0">
                <a:latin typeface="CMR10"/>
              </a:rPr>
              <a:t>, </a:t>
            </a:r>
            <a:r>
              <a:rPr lang="zh-TW" altLang="en-US" sz="1050" dirty="0">
                <a:latin typeface="IPAexMincho"/>
              </a:rPr>
              <a:t>森直樹</a:t>
            </a:r>
            <a:r>
              <a:rPr lang="en-US" altLang="zh-TW" sz="1050" dirty="0">
                <a:latin typeface="CMR10"/>
              </a:rPr>
              <a:t>, </a:t>
            </a:r>
            <a:r>
              <a:rPr lang="zh-TW" altLang="en-US" sz="1050" dirty="0">
                <a:latin typeface="IPAexMincho"/>
              </a:rPr>
              <a:t>松本啓之亮</a:t>
            </a:r>
            <a:r>
              <a:rPr lang="en-US" altLang="zh-TW" sz="1050" dirty="0">
                <a:latin typeface="CMR10"/>
              </a:rPr>
              <a:t>. </a:t>
            </a:r>
            <a:r>
              <a:rPr lang="zh-TW" altLang="en-US" sz="1050" dirty="0">
                <a:latin typeface="IPAexMincho"/>
              </a:rPr>
              <a:t>機械学習</a:t>
            </a:r>
            <a:r>
              <a:rPr lang="ja-JP" altLang="en-US" sz="1050" dirty="0">
                <a:latin typeface="IPAexMincho"/>
              </a:rPr>
              <a:t>に基づく対話システムを導入した絵本の半自動生</a:t>
            </a:r>
            <a:r>
              <a:rPr lang="zh-CN" altLang="en-US" sz="1050" dirty="0">
                <a:latin typeface="IPAexMincho"/>
              </a:rPr>
              <a:t>成</a:t>
            </a:r>
            <a:r>
              <a:rPr lang="en-US" altLang="zh-CN" sz="1050" dirty="0">
                <a:latin typeface="CMR10"/>
              </a:rPr>
              <a:t>. </a:t>
            </a:r>
            <a:r>
              <a:rPr lang="zh-CN" altLang="en-US" sz="1050" dirty="0">
                <a:latin typeface="IPAexMincho"/>
              </a:rPr>
              <a:t>人工知能学会全国大会論文集</a:t>
            </a:r>
            <a:r>
              <a:rPr lang="en-US" altLang="zh-CN" sz="1050" dirty="0">
                <a:latin typeface="CMR10"/>
              </a:rPr>
              <a:t>, Vol. JSAI2017,</a:t>
            </a:r>
            <a:r>
              <a:rPr lang="en-US" altLang="ja-JP" sz="1050" dirty="0">
                <a:latin typeface="CMR10"/>
              </a:rPr>
              <a:t>pp. 3H1OS04a4–3H1OS04a4, 2017</a:t>
            </a:r>
            <a:r>
              <a:rPr lang="en-US" altLang="ja-JP" sz="1200" dirty="0">
                <a:latin typeface="CMR10"/>
              </a:rPr>
              <a:t>.</a:t>
            </a:r>
            <a:endParaRPr lang="ja-JP" altLang="en-US" sz="1050" dirty="0"/>
          </a:p>
        </p:txBody>
      </p:sp>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2424" y="3813355"/>
            <a:ext cx="2268254" cy="14020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4" name="オブジェクト 13"/>
          <p:cNvGraphicFramePr>
            <a:graphicFrameLocks noChangeAspect="1"/>
          </p:cNvGraphicFramePr>
          <p:nvPr>
            <p:extLst>
              <p:ext uri="{D42A27DB-BD31-4B8C-83A1-F6EECF244321}">
                <p14:modId xmlns:p14="http://schemas.microsoft.com/office/powerpoint/2010/main" val="2992260757"/>
              </p:ext>
            </p:extLst>
          </p:nvPr>
        </p:nvGraphicFramePr>
        <p:xfrm>
          <a:off x="2168191" y="3642824"/>
          <a:ext cx="1938347" cy="1664611"/>
        </p:xfrm>
        <a:graphic>
          <a:graphicData uri="http://schemas.openxmlformats.org/presentationml/2006/ole">
            <mc:AlternateContent xmlns:mc="http://schemas.openxmlformats.org/markup-compatibility/2006">
              <mc:Choice xmlns:v="urn:schemas-microsoft-com:vml" Requires="v">
                <p:oleObj spid="_x0000_s2102" name="Acrobat Document" r:id="rId6" imgW="8812800" imgH="7582320" progId="">
                  <p:embed/>
                </p:oleObj>
              </mc:Choice>
              <mc:Fallback>
                <p:oleObj name="Acrobat Document" r:id="rId6" imgW="8812800" imgH="7582320" progId="">
                  <p:embed/>
                  <p:pic>
                    <p:nvPicPr>
                      <p:cNvPr id="14" name="オブジェクト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8191" y="3642824"/>
                        <a:ext cx="1938347" cy="1664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スライド番号プレースホルダー 3">
            <a:extLst>
              <a:ext uri="{FF2B5EF4-FFF2-40B4-BE49-F238E27FC236}">
                <a16:creationId xmlns:a16="http://schemas.microsoft.com/office/drawing/2014/main" id="{F0D4E8DC-45F1-4169-84C4-83AF8E57CCEE}"/>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4</a:t>
            </a:fld>
            <a:endParaRPr kumimoji="1" lang="ja-JP" altLang="en-US" dirty="0"/>
          </a:p>
        </p:txBody>
      </p:sp>
    </p:spTree>
    <p:extLst>
      <p:ext uri="{BB962C8B-B14F-4D97-AF65-F5344CB8AC3E}">
        <p14:creationId xmlns:p14="http://schemas.microsoft.com/office/powerpoint/2010/main" val="3924609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1FB495-A079-4717-AD36-85CC729C3D45}"/>
              </a:ext>
            </a:extLst>
          </p:cNvPr>
          <p:cNvSpPr>
            <a:spLocks noGrp="1"/>
          </p:cNvSpPr>
          <p:nvPr>
            <p:ph type="title"/>
          </p:nvPr>
        </p:nvSpPr>
        <p:spPr/>
        <p:txBody>
          <a:bodyPr>
            <a:normAutofit/>
          </a:bodyPr>
          <a:lstStyle/>
          <a:p>
            <a:r>
              <a:rPr kumimoji="1" lang="ja-JP" altLang="en-US" dirty="0"/>
              <a:t>色、特徴点共に似た画像</a:t>
            </a:r>
          </a:p>
        </p:txBody>
      </p:sp>
      <p:pic>
        <p:nvPicPr>
          <p:cNvPr id="9" name="図 8" descr="カラフル が含まれている画像&#10;&#10;自動的に生成された説明">
            <a:extLst>
              <a:ext uri="{FF2B5EF4-FFF2-40B4-BE49-F238E27FC236}">
                <a16:creationId xmlns:a16="http://schemas.microsoft.com/office/drawing/2014/main" id="{B9A39747-BF3E-42D2-9FF3-51E0B6A92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790" y="2154716"/>
            <a:ext cx="2700000" cy="4053367"/>
          </a:xfrm>
          <a:prstGeom prst="rect">
            <a:avLst/>
          </a:prstGeom>
        </p:spPr>
      </p:pic>
      <p:pic>
        <p:nvPicPr>
          <p:cNvPr id="11" name="図 10" descr="水, 星 が含まれている画像&#10;&#10;自動的に生成された説明">
            <a:extLst>
              <a:ext uri="{FF2B5EF4-FFF2-40B4-BE49-F238E27FC236}">
                <a16:creationId xmlns:a16="http://schemas.microsoft.com/office/drawing/2014/main" id="{81D841DF-3623-4269-84FB-E3AE4FA0B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580" y="2154716"/>
            <a:ext cx="2700000" cy="4053367"/>
          </a:xfrm>
          <a:prstGeom prst="rect">
            <a:avLst/>
          </a:prstGeom>
        </p:spPr>
      </p:pic>
      <p:pic>
        <p:nvPicPr>
          <p:cNvPr id="13" name="図 12" descr="水, 星, 山 が含まれている画像&#10;&#10;自動的に生成された説明">
            <a:extLst>
              <a:ext uri="{FF2B5EF4-FFF2-40B4-BE49-F238E27FC236}">
                <a16:creationId xmlns:a16="http://schemas.microsoft.com/office/drawing/2014/main" id="{002869BD-66CB-48A4-A185-8E1D4EE6D2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000" y="2154716"/>
            <a:ext cx="2700000" cy="4053367"/>
          </a:xfrm>
          <a:prstGeom prst="rect">
            <a:avLst/>
          </a:prstGeom>
        </p:spPr>
      </p:pic>
      <p:sp>
        <p:nvSpPr>
          <p:cNvPr id="14" name="テキスト ボックス 13">
            <a:extLst>
              <a:ext uri="{FF2B5EF4-FFF2-40B4-BE49-F238E27FC236}">
                <a16:creationId xmlns:a16="http://schemas.microsoft.com/office/drawing/2014/main" id="{2E44504E-8423-4D74-AB1D-54A6D48ABC39}"/>
              </a:ext>
            </a:extLst>
          </p:cNvPr>
          <p:cNvSpPr txBox="1"/>
          <p:nvPr/>
        </p:nvSpPr>
        <p:spPr>
          <a:xfrm>
            <a:off x="0" y="3519679"/>
            <a:ext cx="923330" cy="1323439"/>
          </a:xfrm>
          <a:prstGeom prst="rect">
            <a:avLst/>
          </a:prstGeom>
          <a:noFill/>
        </p:spPr>
        <p:txBody>
          <a:bodyPr vert="eaVert" wrap="none" rtlCol="0">
            <a:spAutoFit/>
          </a:bodyPr>
          <a:lstStyle/>
          <a:p>
            <a:pPr algn="ctr"/>
            <a:r>
              <a:rPr lang="ja-JP" altLang="en-US" sz="2400" dirty="0"/>
              <a:t>多義図形</a:t>
            </a:r>
            <a:endParaRPr lang="en-US" altLang="ja-JP" sz="2400" dirty="0"/>
          </a:p>
          <a:p>
            <a:pPr algn="ctr"/>
            <a:r>
              <a:rPr lang="ja-JP" altLang="en-US" sz="2400" dirty="0"/>
              <a:t>判断根拠</a:t>
            </a:r>
          </a:p>
        </p:txBody>
      </p:sp>
      <p:sp>
        <p:nvSpPr>
          <p:cNvPr id="15" name="テキスト ボックス 14">
            <a:extLst>
              <a:ext uri="{FF2B5EF4-FFF2-40B4-BE49-F238E27FC236}">
                <a16:creationId xmlns:a16="http://schemas.microsoft.com/office/drawing/2014/main" id="{DF8BD3A3-A329-4029-A854-809FFFB62BB5}"/>
              </a:ext>
            </a:extLst>
          </p:cNvPr>
          <p:cNvSpPr txBox="1"/>
          <p:nvPr/>
        </p:nvSpPr>
        <p:spPr>
          <a:xfrm>
            <a:off x="0" y="4793994"/>
            <a:ext cx="923330" cy="2057615"/>
          </a:xfrm>
          <a:prstGeom prst="rect">
            <a:avLst/>
          </a:prstGeom>
          <a:noFill/>
        </p:spPr>
        <p:txBody>
          <a:bodyPr vert="eaVert" wrap="none" rtlCol="0">
            <a:spAutoFit/>
          </a:bodyPr>
          <a:lstStyle/>
          <a:p>
            <a:pPr algn="ctr"/>
            <a:r>
              <a:rPr lang="ja-JP" altLang="en-US" sz="2400" dirty="0"/>
              <a:t>肖像画</a:t>
            </a:r>
            <a:r>
              <a:rPr lang="en-US" altLang="ja-JP" sz="2400" dirty="0"/>
              <a:t>/</a:t>
            </a:r>
            <a:r>
              <a:rPr lang="ja-JP" altLang="en-US" sz="2400" dirty="0"/>
              <a:t>風景画</a:t>
            </a:r>
            <a:endParaRPr lang="en-US" altLang="ja-JP" sz="2400" dirty="0"/>
          </a:p>
          <a:p>
            <a:pPr algn="ctr"/>
            <a:r>
              <a:rPr lang="ja-JP" altLang="en-US" sz="2400" dirty="0"/>
              <a:t>判断根拠</a:t>
            </a:r>
          </a:p>
        </p:txBody>
      </p:sp>
      <p:sp>
        <p:nvSpPr>
          <p:cNvPr id="17" name="テキスト ボックス 16">
            <a:extLst>
              <a:ext uri="{FF2B5EF4-FFF2-40B4-BE49-F238E27FC236}">
                <a16:creationId xmlns:a16="http://schemas.microsoft.com/office/drawing/2014/main" id="{F234E4D5-785C-40CE-AFA0-9378217C4CCA}"/>
              </a:ext>
            </a:extLst>
          </p:cNvPr>
          <p:cNvSpPr txBox="1"/>
          <p:nvPr/>
        </p:nvSpPr>
        <p:spPr>
          <a:xfrm>
            <a:off x="1326509" y="1569941"/>
            <a:ext cx="1826141" cy="584775"/>
          </a:xfrm>
          <a:prstGeom prst="rect">
            <a:avLst/>
          </a:prstGeom>
          <a:noFill/>
        </p:spPr>
        <p:txBody>
          <a:bodyPr wrap="none" rtlCol="0">
            <a:spAutoFit/>
          </a:bodyPr>
          <a:lstStyle/>
          <a:p>
            <a:r>
              <a:rPr kumimoji="1" lang="ja-JP" altLang="en-US" sz="3200" dirty="0"/>
              <a:t>類似画像</a:t>
            </a:r>
          </a:p>
        </p:txBody>
      </p:sp>
      <p:sp>
        <p:nvSpPr>
          <p:cNvPr id="18" name="テキスト ボックス 17">
            <a:extLst>
              <a:ext uri="{FF2B5EF4-FFF2-40B4-BE49-F238E27FC236}">
                <a16:creationId xmlns:a16="http://schemas.microsoft.com/office/drawing/2014/main" id="{8AECC391-32D3-48CE-ABB4-957816962285}"/>
              </a:ext>
            </a:extLst>
          </p:cNvPr>
          <p:cNvSpPr txBox="1"/>
          <p:nvPr/>
        </p:nvSpPr>
        <p:spPr>
          <a:xfrm>
            <a:off x="4103719" y="1569940"/>
            <a:ext cx="1826141" cy="584775"/>
          </a:xfrm>
          <a:prstGeom prst="rect">
            <a:avLst/>
          </a:prstGeom>
          <a:noFill/>
        </p:spPr>
        <p:txBody>
          <a:bodyPr wrap="none" rtlCol="0">
            <a:spAutoFit/>
          </a:bodyPr>
          <a:lstStyle/>
          <a:p>
            <a:r>
              <a:rPr kumimoji="1" lang="ja-JP" altLang="en-US" sz="3200" dirty="0"/>
              <a:t>類似画像</a:t>
            </a:r>
          </a:p>
        </p:txBody>
      </p:sp>
      <p:sp>
        <p:nvSpPr>
          <p:cNvPr id="19" name="テキスト ボックス 18">
            <a:extLst>
              <a:ext uri="{FF2B5EF4-FFF2-40B4-BE49-F238E27FC236}">
                <a16:creationId xmlns:a16="http://schemas.microsoft.com/office/drawing/2014/main" id="{72C23144-2970-4D5C-BE0A-1082E0B50A03}"/>
              </a:ext>
            </a:extLst>
          </p:cNvPr>
          <p:cNvSpPr txBox="1"/>
          <p:nvPr/>
        </p:nvSpPr>
        <p:spPr>
          <a:xfrm>
            <a:off x="6880929" y="1569939"/>
            <a:ext cx="1826141" cy="584775"/>
          </a:xfrm>
          <a:prstGeom prst="rect">
            <a:avLst/>
          </a:prstGeom>
          <a:noFill/>
        </p:spPr>
        <p:txBody>
          <a:bodyPr wrap="none" rtlCol="0">
            <a:spAutoFit/>
          </a:bodyPr>
          <a:lstStyle/>
          <a:p>
            <a:r>
              <a:rPr kumimoji="1" lang="ja-JP" altLang="en-US" sz="3200" dirty="0"/>
              <a:t>類似画像</a:t>
            </a:r>
          </a:p>
        </p:txBody>
      </p:sp>
    </p:spTree>
    <p:extLst>
      <p:ext uri="{BB962C8B-B14F-4D97-AF65-F5344CB8AC3E}">
        <p14:creationId xmlns:p14="http://schemas.microsoft.com/office/powerpoint/2010/main" val="3087251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1FB495-A079-4717-AD36-85CC729C3D45}"/>
              </a:ext>
            </a:extLst>
          </p:cNvPr>
          <p:cNvSpPr>
            <a:spLocks noGrp="1"/>
          </p:cNvSpPr>
          <p:nvPr>
            <p:ph type="title"/>
          </p:nvPr>
        </p:nvSpPr>
        <p:spPr/>
        <p:txBody>
          <a:bodyPr>
            <a:normAutofit/>
          </a:bodyPr>
          <a:lstStyle/>
          <a:p>
            <a:r>
              <a:rPr kumimoji="1" lang="ja-JP" altLang="en-US" dirty="0"/>
              <a:t>色、特徴点共に似た画像</a:t>
            </a:r>
          </a:p>
        </p:txBody>
      </p:sp>
      <p:pic>
        <p:nvPicPr>
          <p:cNvPr id="9" name="図 8" descr="カラフル が含まれている画像&#10;&#10;自動的に生成された説明">
            <a:extLst>
              <a:ext uri="{FF2B5EF4-FFF2-40B4-BE49-F238E27FC236}">
                <a16:creationId xmlns:a16="http://schemas.microsoft.com/office/drawing/2014/main" id="{B9A39747-BF3E-42D2-9FF3-51E0B6A92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790" y="2154716"/>
            <a:ext cx="2700000" cy="4053367"/>
          </a:xfrm>
          <a:prstGeom prst="rect">
            <a:avLst/>
          </a:prstGeom>
        </p:spPr>
      </p:pic>
      <p:pic>
        <p:nvPicPr>
          <p:cNvPr id="11" name="図 10" descr="水, 星 が含まれている画像&#10;&#10;自動的に生成された説明">
            <a:extLst>
              <a:ext uri="{FF2B5EF4-FFF2-40B4-BE49-F238E27FC236}">
                <a16:creationId xmlns:a16="http://schemas.microsoft.com/office/drawing/2014/main" id="{81D841DF-3623-4269-84FB-E3AE4FA0B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580" y="2154716"/>
            <a:ext cx="2700000" cy="4053367"/>
          </a:xfrm>
          <a:prstGeom prst="rect">
            <a:avLst/>
          </a:prstGeom>
        </p:spPr>
      </p:pic>
      <p:pic>
        <p:nvPicPr>
          <p:cNvPr id="13" name="図 12" descr="水, 星, 山 が含まれている画像&#10;&#10;自動的に生成された説明">
            <a:extLst>
              <a:ext uri="{FF2B5EF4-FFF2-40B4-BE49-F238E27FC236}">
                <a16:creationId xmlns:a16="http://schemas.microsoft.com/office/drawing/2014/main" id="{002869BD-66CB-48A4-A185-8E1D4EE6D2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000" y="2154716"/>
            <a:ext cx="2700000" cy="4053367"/>
          </a:xfrm>
          <a:prstGeom prst="rect">
            <a:avLst/>
          </a:prstGeom>
        </p:spPr>
      </p:pic>
      <p:sp>
        <p:nvSpPr>
          <p:cNvPr id="14" name="テキスト ボックス 13">
            <a:extLst>
              <a:ext uri="{FF2B5EF4-FFF2-40B4-BE49-F238E27FC236}">
                <a16:creationId xmlns:a16="http://schemas.microsoft.com/office/drawing/2014/main" id="{2E44504E-8423-4D74-AB1D-54A6D48ABC39}"/>
              </a:ext>
            </a:extLst>
          </p:cNvPr>
          <p:cNvSpPr txBox="1"/>
          <p:nvPr/>
        </p:nvSpPr>
        <p:spPr>
          <a:xfrm>
            <a:off x="0" y="3519679"/>
            <a:ext cx="923330" cy="1323439"/>
          </a:xfrm>
          <a:prstGeom prst="rect">
            <a:avLst/>
          </a:prstGeom>
          <a:noFill/>
        </p:spPr>
        <p:txBody>
          <a:bodyPr vert="eaVert" wrap="none" rtlCol="0">
            <a:spAutoFit/>
          </a:bodyPr>
          <a:lstStyle/>
          <a:p>
            <a:pPr algn="ctr"/>
            <a:r>
              <a:rPr lang="ja-JP" altLang="en-US" sz="2400" dirty="0"/>
              <a:t>多義図形</a:t>
            </a:r>
            <a:endParaRPr lang="en-US" altLang="ja-JP" sz="2400" dirty="0"/>
          </a:p>
          <a:p>
            <a:pPr algn="ctr"/>
            <a:r>
              <a:rPr lang="ja-JP" altLang="en-US" sz="2400" dirty="0"/>
              <a:t>判断根拠</a:t>
            </a:r>
          </a:p>
        </p:txBody>
      </p:sp>
      <p:sp>
        <p:nvSpPr>
          <p:cNvPr id="15" name="テキスト ボックス 14">
            <a:extLst>
              <a:ext uri="{FF2B5EF4-FFF2-40B4-BE49-F238E27FC236}">
                <a16:creationId xmlns:a16="http://schemas.microsoft.com/office/drawing/2014/main" id="{DF8BD3A3-A329-4029-A854-809FFFB62BB5}"/>
              </a:ext>
            </a:extLst>
          </p:cNvPr>
          <p:cNvSpPr txBox="1"/>
          <p:nvPr/>
        </p:nvSpPr>
        <p:spPr>
          <a:xfrm>
            <a:off x="0" y="4793994"/>
            <a:ext cx="923330" cy="2057615"/>
          </a:xfrm>
          <a:prstGeom prst="rect">
            <a:avLst/>
          </a:prstGeom>
          <a:noFill/>
        </p:spPr>
        <p:txBody>
          <a:bodyPr vert="eaVert" wrap="none" rtlCol="0">
            <a:spAutoFit/>
          </a:bodyPr>
          <a:lstStyle/>
          <a:p>
            <a:pPr algn="ctr"/>
            <a:r>
              <a:rPr lang="ja-JP" altLang="en-US" sz="2400" dirty="0"/>
              <a:t>肖像画</a:t>
            </a:r>
            <a:r>
              <a:rPr lang="en-US" altLang="ja-JP" sz="2400" dirty="0"/>
              <a:t>/</a:t>
            </a:r>
            <a:r>
              <a:rPr lang="ja-JP" altLang="en-US" sz="2400" dirty="0"/>
              <a:t>風景画</a:t>
            </a:r>
            <a:endParaRPr lang="en-US" altLang="ja-JP" sz="2400" dirty="0"/>
          </a:p>
          <a:p>
            <a:pPr algn="ctr"/>
            <a:r>
              <a:rPr lang="ja-JP" altLang="en-US" sz="2400" dirty="0"/>
              <a:t>判断根拠</a:t>
            </a:r>
          </a:p>
        </p:txBody>
      </p:sp>
      <p:sp>
        <p:nvSpPr>
          <p:cNvPr id="8" name="正方形/長方形 7">
            <a:extLst>
              <a:ext uri="{FF2B5EF4-FFF2-40B4-BE49-F238E27FC236}">
                <a16:creationId xmlns:a16="http://schemas.microsoft.com/office/drawing/2014/main" id="{0234DCA9-8481-4958-ACA9-230F1BABB58F}"/>
              </a:ext>
            </a:extLst>
          </p:cNvPr>
          <p:cNvSpPr/>
          <p:nvPr/>
        </p:nvSpPr>
        <p:spPr>
          <a:xfrm>
            <a:off x="216016" y="2162075"/>
            <a:ext cx="8711967" cy="371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dirty="0"/>
              <a:t>よく</a:t>
            </a:r>
            <a:r>
              <a:rPr lang="ja-JP" altLang="en-US" sz="4400" b="1" dirty="0"/>
              <a:t>似た画像</a:t>
            </a:r>
            <a:r>
              <a:rPr lang="ja-JP" altLang="en-US" sz="4400" dirty="0"/>
              <a:t>についても</a:t>
            </a:r>
            <a:endParaRPr lang="en-US" altLang="ja-JP" sz="4400" dirty="0"/>
          </a:p>
          <a:p>
            <a:pPr algn="ctr"/>
            <a:r>
              <a:rPr lang="ja-JP" altLang="en-US" sz="4400" dirty="0"/>
              <a:t>多義図形と一義図形を</a:t>
            </a:r>
            <a:endParaRPr lang="en-US" altLang="ja-JP" sz="4400" dirty="0"/>
          </a:p>
          <a:p>
            <a:pPr algn="ctr"/>
            <a:r>
              <a:rPr lang="ja-JP" altLang="en-US" sz="4400" b="1" dirty="0"/>
              <a:t>見分ける</a:t>
            </a:r>
            <a:r>
              <a:rPr lang="ja-JP" altLang="en-US" sz="4400" dirty="0"/>
              <a:t>ことが出来ている</a:t>
            </a:r>
          </a:p>
        </p:txBody>
      </p:sp>
      <p:sp>
        <p:nvSpPr>
          <p:cNvPr id="10" name="テキスト ボックス 9">
            <a:extLst>
              <a:ext uri="{FF2B5EF4-FFF2-40B4-BE49-F238E27FC236}">
                <a16:creationId xmlns:a16="http://schemas.microsoft.com/office/drawing/2014/main" id="{3129110A-0AB3-4702-A9B3-1BB791D8C90E}"/>
              </a:ext>
            </a:extLst>
          </p:cNvPr>
          <p:cNvSpPr txBox="1"/>
          <p:nvPr/>
        </p:nvSpPr>
        <p:spPr>
          <a:xfrm>
            <a:off x="1326509" y="1569941"/>
            <a:ext cx="1826141" cy="584775"/>
          </a:xfrm>
          <a:prstGeom prst="rect">
            <a:avLst/>
          </a:prstGeom>
          <a:noFill/>
        </p:spPr>
        <p:txBody>
          <a:bodyPr wrap="none" rtlCol="0">
            <a:spAutoFit/>
          </a:bodyPr>
          <a:lstStyle/>
          <a:p>
            <a:r>
              <a:rPr kumimoji="1" lang="ja-JP" altLang="en-US" sz="3200" dirty="0"/>
              <a:t>類似画像</a:t>
            </a:r>
          </a:p>
        </p:txBody>
      </p:sp>
      <p:sp>
        <p:nvSpPr>
          <p:cNvPr id="12" name="テキスト ボックス 11">
            <a:extLst>
              <a:ext uri="{FF2B5EF4-FFF2-40B4-BE49-F238E27FC236}">
                <a16:creationId xmlns:a16="http://schemas.microsoft.com/office/drawing/2014/main" id="{82D9F008-6187-4CCB-86A9-9AD8FBAF2B42}"/>
              </a:ext>
            </a:extLst>
          </p:cNvPr>
          <p:cNvSpPr txBox="1"/>
          <p:nvPr/>
        </p:nvSpPr>
        <p:spPr>
          <a:xfrm>
            <a:off x="4103719" y="1569940"/>
            <a:ext cx="1826141" cy="584775"/>
          </a:xfrm>
          <a:prstGeom prst="rect">
            <a:avLst/>
          </a:prstGeom>
          <a:noFill/>
        </p:spPr>
        <p:txBody>
          <a:bodyPr wrap="none" rtlCol="0">
            <a:spAutoFit/>
          </a:bodyPr>
          <a:lstStyle/>
          <a:p>
            <a:r>
              <a:rPr kumimoji="1" lang="ja-JP" altLang="en-US" sz="3200" dirty="0"/>
              <a:t>類似画像</a:t>
            </a:r>
          </a:p>
        </p:txBody>
      </p:sp>
      <p:sp>
        <p:nvSpPr>
          <p:cNvPr id="16" name="テキスト ボックス 15">
            <a:extLst>
              <a:ext uri="{FF2B5EF4-FFF2-40B4-BE49-F238E27FC236}">
                <a16:creationId xmlns:a16="http://schemas.microsoft.com/office/drawing/2014/main" id="{5365AF74-02C8-4E93-BED3-CFCB8F6D7562}"/>
              </a:ext>
            </a:extLst>
          </p:cNvPr>
          <p:cNvSpPr txBox="1"/>
          <p:nvPr/>
        </p:nvSpPr>
        <p:spPr>
          <a:xfrm>
            <a:off x="6880929" y="1569939"/>
            <a:ext cx="1826141" cy="584775"/>
          </a:xfrm>
          <a:prstGeom prst="rect">
            <a:avLst/>
          </a:prstGeom>
          <a:noFill/>
        </p:spPr>
        <p:txBody>
          <a:bodyPr wrap="none" rtlCol="0">
            <a:spAutoFit/>
          </a:bodyPr>
          <a:lstStyle/>
          <a:p>
            <a:r>
              <a:rPr kumimoji="1" lang="ja-JP" altLang="en-US" sz="3200" dirty="0"/>
              <a:t>類似画像</a:t>
            </a:r>
          </a:p>
        </p:txBody>
      </p:sp>
    </p:spTree>
    <p:extLst>
      <p:ext uri="{BB962C8B-B14F-4D97-AF65-F5344CB8AC3E}">
        <p14:creationId xmlns:p14="http://schemas.microsoft.com/office/powerpoint/2010/main" val="427939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文字と写真のスクリーンショット&#10;&#10;自動的に生成された説明">
            <a:extLst>
              <a:ext uri="{FF2B5EF4-FFF2-40B4-BE49-F238E27FC236}">
                <a16:creationId xmlns:a16="http://schemas.microsoft.com/office/drawing/2014/main" id="{1C2C1E95-BA28-42F8-9E08-5A4AD15AF267}"/>
              </a:ext>
            </a:extLst>
          </p:cNvPr>
          <p:cNvPicPr>
            <a:picLocks noChangeAspect="1"/>
          </p:cNvPicPr>
          <p:nvPr/>
        </p:nvPicPr>
        <p:blipFill rotWithShape="1">
          <a:blip r:embed="rId3">
            <a:extLst>
              <a:ext uri="{28A0092B-C50C-407E-A947-70E740481C1C}">
                <a14:useLocalDpi xmlns:a14="http://schemas.microsoft.com/office/drawing/2010/main" val="0"/>
              </a:ext>
            </a:extLst>
          </a:blip>
          <a:srcRect l="11893" t="10881" r="24673" b="9716"/>
          <a:stretch/>
        </p:blipFill>
        <p:spPr>
          <a:xfrm>
            <a:off x="2398670" y="1336964"/>
            <a:ext cx="4403774" cy="4409943"/>
          </a:xfrm>
          <a:prstGeom prst="rect">
            <a:avLst/>
          </a:prstGeom>
        </p:spPr>
      </p:pic>
      <p:sp>
        <p:nvSpPr>
          <p:cNvPr id="2" name="タイトル 1"/>
          <p:cNvSpPr>
            <a:spLocks noGrp="1"/>
          </p:cNvSpPr>
          <p:nvPr>
            <p:ph type="title"/>
          </p:nvPr>
        </p:nvSpPr>
        <p:spPr/>
        <p:txBody>
          <a:bodyPr/>
          <a:lstStyle/>
          <a:p>
            <a:r>
              <a:rPr lang="ja-JP" altLang="en-US" dirty="0"/>
              <a:t>実験 </a:t>
            </a:r>
            <a:r>
              <a:rPr lang="en-US" altLang="ja-JP" dirty="0"/>
              <a:t>1 </a:t>
            </a:r>
            <a:r>
              <a:rPr lang="ja-JP" altLang="en-US" dirty="0"/>
              <a:t>識別結果</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42</a:t>
            </a:fld>
            <a:endParaRPr kumimoji="1" lang="ja-JP" altLang="en-US" dirty="0"/>
          </a:p>
        </p:txBody>
      </p:sp>
      <p:grpSp>
        <p:nvGrpSpPr>
          <p:cNvPr id="22" name="グループ化 21">
            <a:extLst>
              <a:ext uri="{FF2B5EF4-FFF2-40B4-BE49-F238E27FC236}">
                <a16:creationId xmlns:a16="http://schemas.microsoft.com/office/drawing/2014/main" id="{4208FCE5-3951-4462-A654-DEF1201CA45C}"/>
              </a:ext>
            </a:extLst>
          </p:cNvPr>
          <p:cNvGrpSpPr/>
          <p:nvPr/>
        </p:nvGrpSpPr>
        <p:grpSpPr>
          <a:xfrm>
            <a:off x="2447678" y="1409280"/>
            <a:ext cx="4354766" cy="4284675"/>
            <a:chOff x="3482504" y="1895624"/>
            <a:chExt cx="4474768" cy="4462068"/>
          </a:xfrm>
        </p:grpSpPr>
        <p:sp>
          <p:nvSpPr>
            <p:cNvPr id="23" name="正方形/長方形 22">
              <a:extLst>
                <a:ext uri="{FF2B5EF4-FFF2-40B4-BE49-F238E27FC236}">
                  <a16:creationId xmlns:a16="http://schemas.microsoft.com/office/drawing/2014/main" id="{41663202-44E9-4CC8-9076-42CD9EAFB995}"/>
                </a:ext>
              </a:extLst>
            </p:cNvPr>
            <p:cNvSpPr/>
            <p:nvPr/>
          </p:nvSpPr>
          <p:spPr>
            <a:xfrm>
              <a:off x="4954758" y="3369692"/>
              <a:ext cx="2988000" cy="2988000"/>
            </a:xfrm>
            <a:prstGeom prst="rect">
              <a:avLst/>
            </a:prstGeom>
            <a:solidFill>
              <a:srgbClr val="00206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2100" dirty="0">
                  <a:latin typeface="メイリオ" panose="020B0604030504040204" pitchFamily="50" charset="-128"/>
                  <a:ea typeface="メイリオ" panose="020B0604030504040204" pitchFamily="50" charset="-128"/>
                </a:rPr>
                <a:t>143</a:t>
              </a:r>
              <a:endParaRPr lang="ja-JP" altLang="en-US" sz="2100"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87BA5255-D41B-418A-A1F1-771E5C0F2B70}"/>
                </a:ext>
              </a:extLst>
            </p:cNvPr>
            <p:cNvSpPr/>
            <p:nvPr/>
          </p:nvSpPr>
          <p:spPr>
            <a:xfrm>
              <a:off x="3482504" y="3369692"/>
              <a:ext cx="1476000" cy="2988000"/>
            </a:xfrm>
            <a:prstGeom prst="rect">
              <a:avLst/>
            </a:prstGeom>
            <a:solidFill>
              <a:srgbClr val="F5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100" dirty="0">
                  <a:solidFill>
                    <a:schemeClr val="tx1"/>
                  </a:solidFill>
                  <a:latin typeface="メイリオ" panose="020B0604030504040204" pitchFamily="50" charset="-128"/>
                  <a:ea typeface="メイリオ" panose="020B0604030504040204" pitchFamily="50" charset="-128"/>
                </a:rPr>
                <a:t>1</a:t>
              </a:r>
              <a:endParaRPr lang="ja-JP" altLang="en-US" sz="2100" dirty="0">
                <a:solidFill>
                  <a:schemeClr val="tx1"/>
                </a:solidFill>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9265F44B-0DD7-4FF2-8B57-8A71A992466D}"/>
                </a:ext>
              </a:extLst>
            </p:cNvPr>
            <p:cNvSpPr/>
            <p:nvPr/>
          </p:nvSpPr>
          <p:spPr>
            <a:xfrm>
              <a:off x="4969272" y="1895624"/>
              <a:ext cx="2988000" cy="1476000"/>
            </a:xfrm>
            <a:prstGeom prst="rect">
              <a:avLst/>
            </a:prstGeom>
            <a:solidFill>
              <a:srgbClr val="D9E7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100" dirty="0">
                  <a:solidFill>
                    <a:schemeClr val="tx1"/>
                  </a:solidFill>
                  <a:latin typeface="メイリオ" panose="020B0604030504040204" pitchFamily="50" charset="-128"/>
                  <a:ea typeface="メイリオ" panose="020B0604030504040204" pitchFamily="50" charset="-128"/>
                </a:rPr>
                <a:t>12</a:t>
              </a:r>
              <a:endParaRPr lang="ja-JP" altLang="en-US" sz="2100" dirty="0">
                <a:solidFill>
                  <a:schemeClr val="tx1"/>
                </a:solidFill>
                <a:latin typeface="メイリオ" panose="020B0604030504040204" pitchFamily="50" charset="-128"/>
                <a:ea typeface="メイリオ" panose="020B0604030504040204" pitchFamily="50" charset="-128"/>
              </a:endParaRPr>
            </a:p>
          </p:txBody>
        </p:sp>
      </p:grpSp>
      <p:sp>
        <p:nvSpPr>
          <p:cNvPr id="28" name="テキスト ボックス 27">
            <a:extLst>
              <a:ext uri="{FF2B5EF4-FFF2-40B4-BE49-F238E27FC236}">
                <a16:creationId xmlns:a16="http://schemas.microsoft.com/office/drawing/2014/main" id="{68AEA318-5530-49F6-AE61-A73942E7A4B8}"/>
              </a:ext>
            </a:extLst>
          </p:cNvPr>
          <p:cNvSpPr txBox="1"/>
          <p:nvPr/>
        </p:nvSpPr>
        <p:spPr>
          <a:xfrm>
            <a:off x="1927938" y="1528048"/>
            <a:ext cx="492443" cy="1233671"/>
          </a:xfrm>
          <a:prstGeom prst="rect">
            <a:avLst/>
          </a:prstGeom>
          <a:solidFill>
            <a:schemeClr val="bg1"/>
          </a:solidFill>
        </p:spPr>
        <p:txBody>
          <a:bodyPr vert="eaVert" wrap="none" rtlCol="0">
            <a:spAutoFit/>
          </a:bodyPr>
          <a:lstStyle/>
          <a:p>
            <a:r>
              <a:rPr lang="ja-JP" altLang="en-US" sz="2000" dirty="0"/>
              <a:t>多義図形  </a:t>
            </a:r>
          </a:p>
        </p:txBody>
      </p:sp>
      <p:sp>
        <p:nvSpPr>
          <p:cNvPr id="29" name="テキスト ボックス 28">
            <a:extLst>
              <a:ext uri="{FF2B5EF4-FFF2-40B4-BE49-F238E27FC236}">
                <a16:creationId xmlns:a16="http://schemas.microsoft.com/office/drawing/2014/main" id="{D2ADCD7C-BC47-41DF-B77C-97CD5DFFF82B}"/>
              </a:ext>
            </a:extLst>
          </p:cNvPr>
          <p:cNvSpPr txBox="1"/>
          <p:nvPr/>
        </p:nvSpPr>
        <p:spPr>
          <a:xfrm>
            <a:off x="1927938" y="3696693"/>
            <a:ext cx="492443" cy="1175963"/>
          </a:xfrm>
          <a:prstGeom prst="rect">
            <a:avLst/>
          </a:prstGeom>
          <a:solidFill>
            <a:schemeClr val="bg1"/>
          </a:solidFill>
        </p:spPr>
        <p:txBody>
          <a:bodyPr vert="eaVert" wrap="none" rtlCol="0">
            <a:spAutoFit/>
          </a:bodyPr>
          <a:lstStyle/>
          <a:p>
            <a:r>
              <a:rPr lang="ja-JP" altLang="en-US" sz="2000" dirty="0"/>
              <a:t>一義図形 </a:t>
            </a:r>
          </a:p>
        </p:txBody>
      </p:sp>
      <p:sp>
        <p:nvSpPr>
          <p:cNvPr id="31" name="テキスト ボックス 30">
            <a:extLst>
              <a:ext uri="{FF2B5EF4-FFF2-40B4-BE49-F238E27FC236}">
                <a16:creationId xmlns:a16="http://schemas.microsoft.com/office/drawing/2014/main" id="{1A239716-8308-48D4-A36D-829CBE174CE5}"/>
              </a:ext>
            </a:extLst>
          </p:cNvPr>
          <p:cNvSpPr txBox="1"/>
          <p:nvPr/>
        </p:nvSpPr>
        <p:spPr>
          <a:xfrm>
            <a:off x="2494999" y="5758551"/>
            <a:ext cx="1210588" cy="400110"/>
          </a:xfrm>
          <a:prstGeom prst="rect">
            <a:avLst/>
          </a:prstGeom>
          <a:solidFill>
            <a:schemeClr val="bg1"/>
          </a:solidFill>
        </p:spPr>
        <p:txBody>
          <a:bodyPr vert="horz" wrap="none" rtlCol="0">
            <a:spAutoFit/>
          </a:bodyPr>
          <a:lstStyle/>
          <a:p>
            <a:r>
              <a:rPr lang="ja-JP" altLang="en-US" sz="2000" dirty="0"/>
              <a:t>多義図形</a:t>
            </a:r>
          </a:p>
        </p:txBody>
      </p:sp>
      <p:sp>
        <p:nvSpPr>
          <p:cNvPr id="32" name="テキスト ボックス 31">
            <a:extLst>
              <a:ext uri="{FF2B5EF4-FFF2-40B4-BE49-F238E27FC236}">
                <a16:creationId xmlns:a16="http://schemas.microsoft.com/office/drawing/2014/main" id="{959A921F-1C4B-4ED1-BE73-C028A14517A6}"/>
              </a:ext>
            </a:extLst>
          </p:cNvPr>
          <p:cNvSpPr txBox="1"/>
          <p:nvPr/>
        </p:nvSpPr>
        <p:spPr>
          <a:xfrm>
            <a:off x="4715919" y="5758551"/>
            <a:ext cx="1210588" cy="400110"/>
          </a:xfrm>
          <a:prstGeom prst="rect">
            <a:avLst/>
          </a:prstGeom>
          <a:solidFill>
            <a:schemeClr val="bg1"/>
          </a:solidFill>
        </p:spPr>
        <p:txBody>
          <a:bodyPr vert="horz" wrap="none" rtlCol="0">
            <a:spAutoFit/>
          </a:bodyPr>
          <a:lstStyle/>
          <a:p>
            <a:r>
              <a:rPr lang="ja-JP" altLang="en-US" sz="2000" dirty="0"/>
              <a:t>一義図形</a:t>
            </a:r>
          </a:p>
        </p:txBody>
      </p:sp>
      <p:sp>
        <p:nvSpPr>
          <p:cNvPr id="34" name="テキスト ボックス 33">
            <a:extLst>
              <a:ext uri="{FF2B5EF4-FFF2-40B4-BE49-F238E27FC236}">
                <a16:creationId xmlns:a16="http://schemas.microsoft.com/office/drawing/2014/main" id="{CFD1772E-2721-4E94-A7DB-487239B87D88}"/>
              </a:ext>
            </a:extLst>
          </p:cNvPr>
          <p:cNvSpPr txBox="1"/>
          <p:nvPr/>
        </p:nvSpPr>
        <p:spPr>
          <a:xfrm>
            <a:off x="1467646" y="3163539"/>
            <a:ext cx="677108" cy="829907"/>
          </a:xfrm>
          <a:prstGeom prst="rect">
            <a:avLst/>
          </a:prstGeom>
          <a:noFill/>
        </p:spPr>
        <p:txBody>
          <a:bodyPr vert="eaVert" wrap="none" rtlCol="0">
            <a:spAutoFit/>
          </a:bodyPr>
          <a:lstStyle/>
          <a:p>
            <a:r>
              <a:rPr lang="en-US" altLang="ja-JP" sz="3200" dirty="0"/>
              <a:t>True</a:t>
            </a:r>
            <a:endParaRPr lang="ja-JP" altLang="en-US" sz="3200" dirty="0"/>
          </a:p>
        </p:txBody>
      </p:sp>
      <p:sp>
        <p:nvSpPr>
          <p:cNvPr id="35" name="テキスト ボックス 34">
            <a:extLst>
              <a:ext uri="{FF2B5EF4-FFF2-40B4-BE49-F238E27FC236}">
                <a16:creationId xmlns:a16="http://schemas.microsoft.com/office/drawing/2014/main" id="{5D0673AA-0C8F-40F0-9323-292BA24A5307}"/>
              </a:ext>
            </a:extLst>
          </p:cNvPr>
          <p:cNvSpPr txBox="1"/>
          <p:nvPr/>
        </p:nvSpPr>
        <p:spPr>
          <a:xfrm>
            <a:off x="3892454" y="6063963"/>
            <a:ext cx="1359090" cy="584775"/>
          </a:xfrm>
          <a:prstGeom prst="rect">
            <a:avLst/>
          </a:prstGeom>
          <a:noFill/>
        </p:spPr>
        <p:txBody>
          <a:bodyPr wrap="none" rtlCol="0">
            <a:spAutoFit/>
          </a:bodyPr>
          <a:lstStyle/>
          <a:p>
            <a:r>
              <a:rPr lang="en-US" altLang="ja-JP" sz="3200" dirty="0"/>
              <a:t>Predict</a:t>
            </a:r>
            <a:endParaRPr lang="ja-JP" altLang="en-US" sz="3200" dirty="0"/>
          </a:p>
        </p:txBody>
      </p:sp>
    </p:spTree>
    <p:extLst>
      <p:ext uri="{BB962C8B-B14F-4D97-AF65-F5344CB8AC3E}">
        <p14:creationId xmlns:p14="http://schemas.microsoft.com/office/powerpoint/2010/main" val="1303047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文字と写真のスクリーンショット&#10;&#10;自動的に生成された説明">
            <a:extLst>
              <a:ext uri="{FF2B5EF4-FFF2-40B4-BE49-F238E27FC236}">
                <a16:creationId xmlns:a16="http://schemas.microsoft.com/office/drawing/2014/main" id="{1C2C1E95-BA28-42F8-9E08-5A4AD15AF267}"/>
              </a:ext>
            </a:extLst>
          </p:cNvPr>
          <p:cNvPicPr>
            <a:picLocks noChangeAspect="1"/>
          </p:cNvPicPr>
          <p:nvPr/>
        </p:nvPicPr>
        <p:blipFill rotWithShape="1">
          <a:blip r:embed="rId3">
            <a:extLst>
              <a:ext uri="{28A0092B-C50C-407E-A947-70E740481C1C}">
                <a14:useLocalDpi xmlns:a14="http://schemas.microsoft.com/office/drawing/2010/main" val="0"/>
              </a:ext>
            </a:extLst>
          </a:blip>
          <a:srcRect l="11893" t="10881" r="24673" b="9716"/>
          <a:stretch/>
        </p:blipFill>
        <p:spPr>
          <a:xfrm>
            <a:off x="2398670" y="1336964"/>
            <a:ext cx="4403774" cy="4409943"/>
          </a:xfrm>
          <a:prstGeom prst="rect">
            <a:avLst/>
          </a:prstGeom>
        </p:spPr>
      </p:pic>
      <p:sp>
        <p:nvSpPr>
          <p:cNvPr id="2" name="タイトル 1"/>
          <p:cNvSpPr>
            <a:spLocks noGrp="1"/>
          </p:cNvSpPr>
          <p:nvPr>
            <p:ph type="title"/>
          </p:nvPr>
        </p:nvSpPr>
        <p:spPr/>
        <p:txBody>
          <a:bodyPr/>
          <a:lstStyle/>
          <a:p>
            <a:r>
              <a:rPr lang="ja-JP" altLang="en-US" dirty="0"/>
              <a:t>実験 </a:t>
            </a:r>
            <a:r>
              <a:rPr lang="en-US" altLang="ja-JP" dirty="0"/>
              <a:t>1 </a:t>
            </a:r>
            <a:r>
              <a:rPr lang="ja-JP" altLang="en-US" dirty="0"/>
              <a:t>識別結果</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43</a:t>
            </a:fld>
            <a:endParaRPr kumimoji="1" lang="ja-JP" altLang="en-US" dirty="0"/>
          </a:p>
        </p:txBody>
      </p:sp>
      <p:grpSp>
        <p:nvGrpSpPr>
          <p:cNvPr id="22" name="グループ化 21">
            <a:extLst>
              <a:ext uri="{FF2B5EF4-FFF2-40B4-BE49-F238E27FC236}">
                <a16:creationId xmlns:a16="http://schemas.microsoft.com/office/drawing/2014/main" id="{4208FCE5-3951-4462-A654-DEF1201CA45C}"/>
              </a:ext>
            </a:extLst>
          </p:cNvPr>
          <p:cNvGrpSpPr/>
          <p:nvPr/>
        </p:nvGrpSpPr>
        <p:grpSpPr>
          <a:xfrm>
            <a:off x="2447678" y="1409280"/>
            <a:ext cx="4354766" cy="4284675"/>
            <a:chOff x="3482504" y="1895624"/>
            <a:chExt cx="4474768" cy="4462068"/>
          </a:xfrm>
        </p:grpSpPr>
        <p:sp>
          <p:nvSpPr>
            <p:cNvPr id="23" name="正方形/長方形 22">
              <a:extLst>
                <a:ext uri="{FF2B5EF4-FFF2-40B4-BE49-F238E27FC236}">
                  <a16:creationId xmlns:a16="http://schemas.microsoft.com/office/drawing/2014/main" id="{41663202-44E9-4CC8-9076-42CD9EAFB995}"/>
                </a:ext>
              </a:extLst>
            </p:cNvPr>
            <p:cNvSpPr/>
            <p:nvPr/>
          </p:nvSpPr>
          <p:spPr>
            <a:xfrm>
              <a:off x="4954758" y="3369692"/>
              <a:ext cx="2988000" cy="2988000"/>
            </a:xfrm>
            <a:prstGeom prst="rect">
              <a:avLst/>
            </a:prstGeom>
            <a:solidFill>
              <a:srgbClr val="00206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2100" dirty="0">
                  <a:latin typeface="メイリオ" panose="020B0604030504040204" pitchFamily="50" charset="-128"/>
                  <a:ea typeface="メイリオ" panose="020B0604030504040204" pitchFamily="50" charset="-128"/>
                </a:rPr>
                <a:t>143</a:t>
              </a:r>
              <a:endParaRPr lang="ja-JP" altLang="en-US" sz="2100"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87BA5255-D41B-418A-A1F1-771E5C0F2B70}"/>
                </a:ext>
              </a:extLst>
            </p:cNvPr>
            <p:cNvSpPr/>
            <p:nvPr/>
          </p:nvSpPr>
          <p:spPr>
            <a:xfrm>
              <a:off x="3482504" y="3369692"/>
              <a:ext cx="1476000" cy="2988000"/>
            </a:xfrm>
            <a:prstGeom prst="rect">
              <a:avLst/>
            </a:prstGeom>
            <a:solidFill>
              <a:srgbClr val="F5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100" dirty="0">
                  <a:solidFill>
                    <a:schemeClr val="tx1"/>
                  </a:solidFill>
                  <a:latin typeface="メイリオ" panose="020B0604030504040204" pitchFamily="50" charset="-128"/>
                  <a:ea typeface="メイリオ" panose="020B0604030504040204" pitchFamily="50" charset="-128"/>
                </a:rPr>
                <a:t>1</a:t>
              </a:r>
              <a:endParaRPr lang="ja-JP" altLang="en-US" sz="2100" dirty="0">
                <a:solidFill>
                  <a:schemeClr val="tx1"/>
                </a:solidFill>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9265F44B-0DD7-4FF2-8B57-8A71A992466D}"/>
                </a:ext>
              </a:extLst>
            </p:cNvPr>
            <p:cNvSpPr/>
            <p:nvPr/>
          </p:nvSpPr>
          <p:spPr>
            <a:xfrm>
              <a:off x="4969272" y="1895624"/>
              <a:ext cx="2988000" cy="1476000"/>
            </a:xfrm>
            <a:prstGeom prst="rect">
              <a:avLst/>
            </a:prstGeom>
            <a:solidFill>
              <a:srgbClr val="D9E7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100" dirty="0">
                  <a:solidFill>
                    <a:schemeClr val="tx1"/>
                  </a:solidFill>
                  <a:latin typeface="メイリオ" panose="020B0604030504040204" pitchFamily="50" charset="-128"/>
                  <a:ea typeface="メイリオ" panose="020B0604030504040204" pitchFamily="50" charset="-128"/>
                </a:rPr>
                <a:t>12</a:t>
              </a:r>
              <a:endParaRPr lang="ja-JP" altLang="en-US" sz="2100" dirty="0">
                <a:solidFill>
                  <a:schemeClr val="tx1"/>
                </a:solidFill>
                <a:latin typeface="メイリオ" panose="020B0604030504040204" pitchFamily="50" charset="-128"/>
                <a:ea typeface="メイリオ" panose="020B0604030504040204" pitchFamily="50" charset="-128"/>
              </a:endParaRPr>
            </a:p>
          </p:txBody>
        </p:sp>
      </p:grpSp>
      <p:sp>
        <p:nvSpPr>
          <p:cNvPr id="28" name="テキスト ボックス 27">
            <a:extLst>
              <a:ext uri="{FF2B5EF4-FFF2-40B4-BE49-F238E27FC236}">
                <a16:creationId xmlns:a16="http://schemas.microsoft.com/office/drawing/2014/main" id="{68AEA318-5530-49F6-AE61-A73942E7A4B8}"/>
              </a:ext>
            </a:extLst>
          </p:cNvPr>
          <p:cNvSpPr txBox="1"/>
          <p:nvPr/>
        </p:nvSpPr>
        <p:spPr>
          <a:xfrm>
            <a:off x="1927938" y="1528048"/>
            <a:ext cx="492443" cy="1233671"/>
          </a:xfrm>
          <a:prstGeom prst="rect">
            <a:avLst/>
          </a:prstGeom>
          <a:solidFill>
            <a:schemeClr val="bg1"/>
          </a:solidFill>
        </p:spPr>
        <p:txBody>
          <a:bodyPr vert="eaVert" wrap="none" rtlCol="0">
            <a:spAutoFit/>
          </a:bodyPr>
          <a:lstStyle/>
          <a:p>
            <a:r>
              <a:rPr lang="ja-JP" altLang="en-US" sz="2000" dirty="0"/>
              <a:t>多義図形  </a:t>
            </a:r>
          </a:p>
        </p:txBody>
      </p:sp>
      <p:sp>
        <p:nvSpPr>
          <p:cNvPr id="29" name="テキスト ボックス 28">
            <a:extLst>
              <a:ext uri="{FF2B5EF4-FFF2-40B4-BE49-F238E27FC236}">
                <a16:creationId xmlns:a16="http://schemas.microsoft.com/office/drawing/2014/main" id="{D2ADCD7C-BC47-41DF-B77C-97CD5DFFF82B}"/>
              </a:ext>
            </a:extLst>
          </p:cNvPr>
          <p:cNvSpPr txBox="1"/>
          <p:nvPr/>
        </p:nvSpPr>
        <p:spPr>
          <a:xfrm>
            <a:off x="1927938" y="3696693"/>
            <a:ext cx="492443" cy="1175963"/>
          </a:xfrm>
          <a:prstGeom prst="rect">
            <a:avLst/>
          </a:prstGeom>
          <a:solidFill>
            <a:schemeClr val="bg1"/>
          </a:solidFill>
        </p:spPr>
        <p:txBody>
          <a:bodyPr vert="eaVert" wrap="none" rtlCol="0">
            <a:spAutoFit/>
          </a:bodyPr>
          <a:lstStyle/>
          <a:p>
            <a:r>
              <a:rPr lang="ja-JP" altLang="en-US" sz="2000" dirty="0"/>
              <a:t>一義図形 </a:t>
            </a:r>
          </a:p>
        </p:txBody>
      </p:sp>
      <p:sp>
        <p:nvSpPr>
          <p:cNvPr id="31" name="テキスト ボックス 30">
            <a:extLst>
              <a:ext uri="{FF2B5EF4-FFF2-40B4-BE49-F238E27FC236}">
                <a16:creationId xmlns:a16="http://schemas.microsoft.com/office/drawing/2014/main" id="{1A239716-8308-48D4-A36D-829CBE174CE5}"/>
              </a:ext>
            </a:extLst>
          </p:cNvPr>
          <p:cNvSpPr txBox="1"/>
          <p:nvPr/>
        </p:nvSpPr>
        <p:spPr>
          <a:xfrm>
            <a:off x="2494999" y="5758551"/>
            <a:ext cx="1210588" cy="400110"/>
          </a:xfrm>
          <a:prstGeom prst="rect">
            <a:avLst/>
          </a:prstGeom>
          <a:solidFill>
            <a:schemeClr val="bg1"/>
          </a:solidFill>
        </p:spPr>
        <p:txBody>
          <a:bodyPr vert="horz" wrap="none" rtlCol="0">
            <a:spAutoFit/>
          </a:bodyPr>
          <a:lstStyle/>
          <a:p>
            <a:r>
              <a:rPr lang="ja-JP" altLang="en-US" sz="2000" dirty="0"/>
              <a:t>多義図形</a:t>
            </a:r>
          </a:p>
        </p:txBody>
      </p:sp>
      <p:sp>
        <p:nvSpPr>
          <p:cNvPr id="32" name="テキスト ボックス 31">
            <a:extLst>
              <a:ext uri="{FF2B5EF4-FFF2-40B4-BE49-F238E27FC236}">
                <a16:creationId xmlns:a16="http://schemas.microsoft.com/office/drawing/2014/main" id="{959A921F-1C4B-4ED1-BE73-C028A14517A6}"/>
              </a:ext>
            </a:extLst>
          </p:cNvPr>
          <p:cNvSpPr txBox="1"/>
          <p:nvPr/>
        </p:nvSpPr>
        <p:spPr>
          <a:xfrm>
            <a:off x="4715919" y="5758551"/>
            <a:ext cx="1210588" cy="400110"/>
          </a:xfrm>
          <a:prstGeom prst="rect">
            <a:avLst/>
          </a:prstGeom>
          <a:solidFill>
            <a:schemeClr val="bg1"/>
          </a:solidFill>
        </p:spPr>
        <p:txBody>
          <a:bodyPr vert="horz" wrap="none" rtlCol="0">
            <a:spAutoFit/>
          </a:bodyPr>
          <a:lstStyle/>
          <a:p>
            <a:r>
              <a:rPr lang="ja-JP" altLang="en-US" sz="2000" dirty="0"/>
              <a:t>一義図形</a:t>
            </a:r>
          </a:p>
        </p:txBody>
      </p:sp>
      <p:sp>
        <p:nvSpPr>
          <p:cNvPr id="34" name="テキスト ボックス 33">
            <a:extLst>
              <a:ext uri="{FF2B5EF4-FFF2-40B4-BE49-F238E27FC236}">
                <a16:creationId xmlns:a16="http://schemas.microsoft.com/office/drawing/2014/main" id="{CFD1772E-2721-4E94-A7DB-487239B87D88}"/>
              </a:ext>
            </a:extLst>
          </p:cNvPr>
          <p:cNvSpPr txBox="1"/>
          <p:nvPr/>
        </p:nvSpPr>
        <p:spPr>
          <a:xfrm>
            <a:off x="1467646" y="3163539"/>
            <a:ext cx="677108" cy="829907"/>
          </a:xfrm>
          <a:prstGeom prst="rect">
            <a:avLst/>
          </a:prstGeom>
          <a:noFill/>
        </p:spPr>
        <p:txBody>
          <a:bodyPr vert="eaVert" wrap="none" rtlCol="0">
            <a:spAutoFit/>
          </a:bodyPr>
          <a:lstStyle/>
          <a:p>
            <a:r>
              <a:rPr lang="en-US" altLang="ja-JP" sz="3200" dirty="0"/>
              <a:t>True</a:t>
            </a:r>
            <a:endParaRPr lang="ja-JP" altLang="en-US" sz="3200" dirty="0"/>
          </a:p>
        </p:txBody>
      </p:sp>
      <p:sp>
        <p:nvSpPr>
          <p:cNvPr id="35" name="テキスト ボックス 34">
            <a:extLst>
              <a:ext uri="{FF2B5EF4-FFF2-40B4-BE49-F238E27FC236}">
                <a16:creationId xmlns:a16="http://schemas.microsoft.com/office/drawing/2014/main" id="{5D0673AA-0C8F-40F0-9323-292BA24A5307}"/>
              </a:ext>
            </a:extLst>
          </p:cNvPr>
          <p:cNvSpPr txBox="1"/>
          <p:nvPr/>
        </p:nvSpPr>
        <p:spPr>
          <a:xfrm>
            <a:off x="3892454" y="6063963"/>
            <a:ext cx="1359090" cy="584775"/>
          </a:xfrm>
          <a:prstGeom prst="rect">
            <a:avLst/>
          </a:prstGeom>
          <a:noFill/>
        </p:spPr>
        <p:txBody>
          <a:bodyPr wrap="none" rtlCol="0">
            <a:spAutoFit/>
          </a:bodyPr>
          <a:lstStyle/>
          <a:p>
            <a:r>
              <a:rPr lang="en-US" altLang="ja-JP" sz="3200" dirty="0"/>
              <a:t>Predict</a:t>
            </a:r>
            <a:endParaRPr lang="ja-JP" altLang="en-US" sz="3200" dirty="0"/>
          </a:p>
        </p:txBody>
      </p:sp>
      <p:sp>
        <p:nvSpPr>
          <p:cNvPr id="15" name="角丸四角形 2">
            <a:extLst>
              <a:ext uri="{FF2B5EF4-FFF2-40B4-BE49-F238E27FC236}">
                <a16:creationId xmlns:a16="http://schemas.microsoft.com/office/drawing/2014/main" id="{455BCA3D-C0BE-4296-A5CD-E931595F6BB6}"/>
              </a:ext>
            </a:extLst>
          </p:cNvPr>
          <p:cNvSpPr/>
          <p:nvPr/>
        </p:nvSpPr>
        <p:spPr>
          <a:xfrm>
            <a:off x="1371479" y="2253050"/>
            <a:ext cx="6480720" cy="3035487"/>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3300" b="1" dirty="0"/>
              <a:t>多義図形か一義図形か？</a:t>
            </a:r>
            <a:endParaRPr lang="en-US" altLang="ja-JP" sz="3300" b="1" dirty="0"/>
          </a:p>
          <a:p>
            <a:pPr algn="ctr"/>
            <a:r>
              <a:rPr lang="ja-JP" altLang="en-US" sz="4050" b="1" u="sng" dirty="0">
                <a:solidFill>
                  <a:srgbClr val="FF0000"/>
                </a:solidFill>
              </a:rPr>
              <a:t>認識精度 </a:t>
            </a:r>
            <a:r>
              <a:rPr lang="en-US" altLang="ja-JP" sz="4050" b="1" u="sng" dirty="0">
                <a:solidFill>
                  <a:srgbClr val="FF0000"/>
                </a:solidFill>
              </a:rPr>
              <a:t>94%</a:t>
            </a:r>
            <a:r>
              <a:rPr lang="ja-JP" altLang="en-US" sz="3300" b="1" dirty="0"/>
              <a:t>！</a:t>
            </a:r>
            <a:endParaRPr lang="en-US" altLang="ja-JP" sz="3300" b="1" dirty="0"/>
          </a:p>
        </p:txBody>
      </p:sp>
    </p:spTree>
    <p:extLst>
      <p:ext uri="{BB962C8B-B14F-4D97-AF65-F5344CB8AC3E}">
        <p14:creationId xmlns:p14="http://schemas.microsoft.com/office/powerpoint/2010/main" val="1297006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0400" y="2849337"/>
            <a:ext cx="2807179" cy="1200329"/>
          </a:xfrm>
          <a:prstGeom prst="rect">
            <a:avLst/>
          </a:prstGeom>
          <a:noFill/>
        </p:spPr>
        <p:txBody>
          <a:bodyPr wrap="none" rtlCol="0">
            <a:spAutoFit/>
          </a:bodyPr>
          <a:lstStyle/>
          <a:p>
            <a:r>
              <a:rPr lang="ja-JP" altLang="en-US" sz="7200" dirty="0"/>
              <a:t>実験 </a:t>
            </a:r>
            <a:r>
              <a:rPr lang="en-US" altLang="ja-JP" sz="7200" dirty="0"/>
              <a:t>2</a:t>
            </a:r>
            <a:endParaRPr lang="ja-JP" altLang="en-US" sz="7200" dirty="0"/>
          </a:p>
        </p:txBody>
      </p:sp>
      <p:sp>
        <p:nvSpPr>
          <p:cNvPr id="3" name="スライド番号プレースホルダー 3">
            <a:extLst>
              <a:ext uri="{FF2B5EF4-FFF2-40B4-BE49-F238E27FC236}">
                <a16:creationId xmlns:a16="http://schemas.microsoft.com/office/drawing/2014/main" id="{E9C3E2E3-4E2E-4D45-A432-9BAC40BC2561}"/>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44</a:t>
            </a:fld>
            <a:endParaRPr kumimoji="1" lang="ja-JP" altLang="en-US" dirty="0"/>
          </a:p>
        </p:txBody>
      </p:sp>
    </p:spTree>
    <p:extLst>
      <p:ext uri="{BB962C8B-B14F-4D97-AF65-F5344CB8AC3E}">
        <p14:creationId xmlns:p14="http://schemas.microsoft.com/office/powerpoint/2010/main" val="2526762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馬</a:t>
            </a:r>
            <a:r>
              <a:rPr lang="en-US" altLang="ja-JP" dirty="0"/>
              <a:t>-</a:t>
            </a:r>
            <a:r>
              <a:rPr lang="ja-JP" altLang="en-US" dirty="0"/>
              <a:t>蛙画像，兎</a:t>
            </a:r>
            <a:r>
              <a:rPr lang="en-US" altLang="ja-JP" dirty="0"/>
              <a:t>-</a:t>
            </a:r>
            <a:r>
              <a:rPr lang="ja-JP" altLang="en-US" dirty="0"/>
              <a:t>鴨画像について</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45</a:t>
            </a:fld>
            <a:endParaRPr kumimoji="1" lang="ja-JP" altLang="en-US" dirty="0"/>
          </a:p>
        </p:txBody>
      </p:sp>
      <p:pic>
        <p:nvPicPr>
          <p:cNvPr id="23553" name="Picture 1" descr="C:\Users\ha1f1\Documents\2019後期-20191211T124818Z-001\2019後期\2019後期研究発表会\pic\frog\a\frog0.jpg"/>
          <p:cNvPicPr>
            <a:picLocks noChangeAspect="1" noChangeArrowheads="1"/>
          </p:cNvPicPr>
          <p:nvPr/>
        </p:nvPicPr>
        <p:blipFill>
          <a:blip r:embed="rId3" cstate="print"/>
          <a:srcRect/>
          <a:stretch>
            <a:fillRect/>
          </a:stretch>
        </p:blipFill>
        <p:spPr bwMode="auto">
          <a:xfrm>
            <a:off x="1663334" y="2815788"/>
            <a:ext cx="2160000" cy="2160000"/>
          </a:xfrm>
          <a:prstGeom prst="rect">
            <a:avLst/>
          </a:prstGeom>
          <a:noFill/>
        </p:spPr>
      </p:pic>
      <p:pic>
        <p:nvPicPr>
          <p:cNvPr id="23554" name="Picture 2" descr="C:\Users\ha1f1\Documents\2019後期-20191211T124818Z-001\2019後期\2019後期研究発表会\pic\1,1\a\3_345.jpg"/>
          <p:cNvPicPr>
            <a:picLocks noChangeAspect="1" noChangeArrowheads="1"/>
          </p:cNvPicPr>
          <p:nvPr/>
        </p:nvPicPr>
        <p:blipFill>
          <a:blip r:embed="rId4" cstate="print"/>
          <a:srcRect/>
          <a:stretch>
            <a:fillRect/>
          </a:stretch>
        </p:blipFill>
        <p:spPr bwMode="auto">
          <a:xfrm rot="20970582">
            <a:off x="5004598" y="2610320"/>
            <a:ext cx="2025933" cy="2565000"/>
          </a:xfrm>
          <a:prstGeom prst="rect">
            <a:avLst/>
          </a:prstGeom>
          <a:noFill/>
        </p:spPr>
      </p:pic>
    </p:spTree>
    <p:extLst>
      <p:ext uri="{BB962C8B-B14F-4D97-AF65-F5344CB8AC3E}">
        <p14:creationId xmlns:p14="http://schemas.microsoft.com/office/powerpoint/2010/main" val="1213727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馬</a:t>
            </a:r>
            <a:r>
              <a:rPr lang="en-US" altLang="ja-JP" dirty="0"/>
              <a:t>-</a:t>
            </a:r>
            <a:r>
              <a:rPr lang="ja-JP" altLang="en-US" dirty="0"/>
              <a:t>蛙画像，兎</a:t>
            </a:r>
            <a:r>
              <a:rPr lang="en-US" altLang="ja-JP" dirty="0"/>
              <a:t>-</a:t>
            </a:r>
            <a:r>
              <a:rPr lang="ja-JP" altLang="en-US" dirty="0"/>
              <a:t>鴨画像について</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46</a:t>
            </a:fld>
            <a:endParaRPr kumimoji="1" lang="ja-JP" altLang="en-US" dirty="0"/>
          </a:p>
        </p:txBody>
      </p:sp>
      <p:pic>
        <p:nvPicPr>
          <p:cNvPr id="23553" name="Picture 1" descr="C:\Users\ha1f1\Documents\2019後期-20191211T124818Z-001\2019後期\2019後期研究発表会\pic\frog\a\frog0.jpg"/>
          <p:cNvPicPr>
            <a:picLocks noChangeAspect="1" noChangeArrowheads="1"/>
          </p:cNvPicPr>
          <p:nvPr/>
        </p:nvPicPr>
        <p:blipFill>
          <a:blip r:embed="rId3" cstate="print"/>
          <a:srcRect/>
          <a:stretch>
            <a:fillRect/>
          </a:stretch>
        </p:blipFill>
        <p:spPr bwMode="auto">
          <a:xfrm>
            <a:off x="1663334" y="2815788"/>
            <a:ext cx="2160000" cy="2160000"/>
          </a:xfrm>
          <a:prstGeom prst="rect">
            <a:avLst/>
          </a:prstGeom>
          <a:noFill/>
        </p:spPr>
      </p:pic>
      <p:pic>
        <p:nvPicPr>
          <p:cNvPr id="23554" name="Picture 2" descr="C:\Users\ha1f1\Documents\2019後期-20191211T124818Z-001\2019後期\2019後期研究発表会\pic\1,1\a\3_345.jpg"/>
          <p:cNvPicPr>
            <a:picLocks noChangeAspect="1" noChangeArrowheads="1"/>
          </p:cNvPicPr>
          <p:nvPr/>
        </p:nvPicPr>
        <p:blipFill>
          <a:blip r:embed="rId4" cstate="print"/>
          <a:srcRect/>
          <a:stretch>
            <a:fillRect/>
          </a:stretch>
        </p:blipFill>
        <p:spPr bwMode="auto">
          <a:xfrm rot="20970582">
            <a:off x="5004598" y="2610320"/>
            <a:ext cx="2025933" cy="2565000"/>
          </a:xfrm>
          <a:prstGeom prst="rect">
            <a:avLst/>
          </a:prstGeom>
          <a:noFill/>
        </p:spPr>
      </p:pic>
      <p:sp>
        <p:nvSpPr>
          <p:cNvPr id="3" name="テキスト ボックス 2"/>
          <p:cNvSpPr txBox="1"/>
          <p:nvPr/>
        </p:nvSpPr>
        <p:spPr>
          <a:xfrm>
            <a:off x="2462488" y="5075178"/>
            <a:ext cx="607859" cy="600164"/>
          </a:xfrm>
          <a:prstGeom prst="rect">
            <a:avLst/>
          </a:prstGeom>
          <a:noFill/>
        </p:spPr>
        <p:txBody>
          <a:bodyPr wrap="none" rtlCol="0">
            <a:spAutoFit/>
          </a:bodyPr>
          <a:lstStyle/>
          <a:p>
            <a:r>
              <a:rPr lang="ja-JP" altLang="en-US" sz="3300" dirty="0"/>
              <a:t>蛙</a:t>
            </a:r>
          </a:p>
        </p:txBody>
      </p:sp>
      <p:sp>
        <p:nvSpPr>
          <p:cNvPr id="7" name="テキスト ボックス 6"/>
          <p:cNvSpPr txBox="1"/>
          <p:nvPr/>
        </p:nvSpPr>
        <p:spPr>
          <a:xfrm>
            <a:off x="5736718" y="5075178"/>
            <a:ext cx="607859" cy="600164"/>
          </a:xfrm>
          <a:prstGeom prst="rect">
            <a:avLst/>
          </a:prstGeom>
          <a:noFill/>
        </p:spPr>
        <p:txBody>
          <a:bodyPr wrap="none" rtlCol="0">
            <a:spAutoFit/>
          </a:bodyPr>
          <a:lstStyle/>
          <a:p>
            <a:r>
              <a:rPr lang="ja-JP" altLang="en-US" sz="3300" dirty="0"/>
              <a:t>兎</a:t>
            </a:r>
          </a:p>
        </p:txBody>
      </p:sp>
    </p:spTree>
    <p:extLst>
      <p:ext uri="{BB962C8B-B14F-4D97-AF65-F5344CB8AC3E}">
        <p14:creationId xmlns:p14="http://schemas.microsoft.com/office/powerpoint/2010/main" val="3421974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馬</a:t>
            </a:r>
            <a:r>
              <a:rPr lang="en-US" altLang="ja-JP" dirty="0"/>
              <a:t>-</a:t>
            </a:r>
            <a:r>
              <a:rPr lang="ja-JP" altLang="en-US" dirty="0"/>
              <a:t>蛙画像，兎</a:t>
            </a:r>
            <a:r>
              <a:rPr lang="en-US" altLang="ja-JP" dirty="0"/>
              <a:t>-</a:t>
            </a:r>
            <a:r>
              <a:rPr lang="ja-JP" altLang="en-US" dirty="0"/>
              <a:t>鴨画像について</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47</a:t>
            </a:fld>
            <a:endParaRPr kumimoji="1" lang="ja-JP" altLang="en-US" dirty="0"/>
          </a:p>
        </p:txBody>
      </p:sp>
      <p:pic>
        <p:nvPicPr>
          <p:cNvPr id="23553" name="Picture 1" descr="C:\Users\ha1f1\Documents\2019後期-20191211T124818Z-001\2019後期\2019後期研究発表会\pic\frog\a\frog0.jpg"/>
          <p:cNvPicPr>
            <a:picLocks noChangeAspect="1" noChangeArrowheads="1"/>
          </p:cNvPicPr>
          <p:nvPr/>
        </p:nvPicPr>
        <p:blipFill>
          <a:blip r:embed="rId3" cstate="print"/>
          <a:srcRect/>
          <a:stretch>
            <a:fillRect/>
          </a:stretch>
        </p:blipFill>
        <p:spPr bwMode="auto">
          <a:xfrm>
            <a:off x="1663334" y="2815788"/>
            <a:ext cx="2160000" cy="2160000"/>
          </a:xfrm>
          <a:prstGeom prst="rect">
            <a:avLst/>
          </a:prstGeom>
          <a:noFill/>
        </p:spPr>
      </p:pic>
      <p:pic>
        <p:nvPicPr>
          <p:cNvPr id="23554" name="Picture 2" descr="C:\Users\ha1f1\Documents\2019後期-20191211T124818Z-001\2019後期\2019後期研究発表会\pic\1,1\a\3_345.jpg"/>
          <p:cNvPicPr>
            <a:picLocks noChangeAspect="1" noChangeArrowheads="1"/>
          </p:cNvPicPr>
          <p:nvPr/>
        </p:nvPicPr>
        <p:blipFill>
          <a:blip r:embed="rId4" cstate="print"/>
          <a:srcRect/>
          <a:stretch>
            <a:fillRect/>
          </a:stretch>
        </p:blipFill>
        <p:spPr bwMode="auto">
          <a:xfrm rot="20970582">
            <a:off x="5004598" y="2610320"/>
            <a:ext cx="2025933" cy="2565000"/>
          </a:xfrm>
          <a:prstGeom prst="rect">
            <a:avLst/>
          </a:prstGeom>
          <a:noFill/>
        </p:spPr>
      </p:pic>
      <p:sp>
        <p:nvSpPr>
          <p:cNvPr id="6" name="テキスト ボックス 5"/>
          <p:cNvSpPr txBox="1"/>
          <p:nvPr/>
        </p:nvSpPr>
        <p:spPr>
          <a:xfrm>
            <a:off x="1830156" y="2132856"/>
            <a:ext cx="1874231" cy="553998"/>
          </a:xfrm>
          <a:prstGeom prst="rect">
            <a:avLst/>
          </a:prstGeom>
          <a:noFill/>
        </p:spPr>
        <p:txBody>
          <a:bodyPr wrap="none" rtlCol="0">
            <a:spAutoFit/>
          </a:bodyPr>
          <a:lstStyle/>
          <a:p>
            <a:r>
              <a:rPr lang="en-US" altLang="ja-JP" sz="3000" dirty="0"/>
              <a:t>90</a:t>
            </a:r>
            <a:r>
              <a:rPr lang="ja-JP" altLang="en-US" sz="3000" dirty="0"/>
              <a:t> 度回転</a:t>
            </a:r>
          </a:p>
        </p:txBody>
      </p:sp>
      <p:sp>
        <p:nvSpPr>
          <p:cNvPr id="7" name="テキスト ボックス 6"/>
          <p:cNvSpPr txBox="1"/>
          <p:nvPr/>
        </p:nvSpPr>
        <p:spPr>
          <a:xfrm>
            <a:off x="5203288" y="2135146"/>
            <a:ext cx="1874231" cy="553998"/>
          </a:xfrm>
          <a:prstGeom prst="rect">
            <a:avLst/>
          </a:prstGeom>
          <a:noFill/>
        </p:spPr>
        <p:txBody>
          <a:bodyPr wrap="none" rtlCol="0">
            <a:spAutoFit/>
          </a:bodyPr>
          <a:lstStyle/>
          <a:p>
            <a:r>
              <a:rPr lang="en-US" altLang="ja-JP" sz="3000" dirty="0"/>
              <a:t>45</a:t>
            </a:r>
            <a:r>
              <a:rPr lang="ja-JP" altLang="en-US" sz="3000" dirty="0"/>
              <a:t> 度回転</a:t>
            </a:r>
          </a:p>
        </p:txBody>
      </p:sp>
      <p:sp>
        <p:nvSpPr>
          <p:cNvPr id="8" name="右カーブ矢印 7"/>
          <p:cNvSpPr/>
          <p:nvPr/>
        </p:nvSpPr>
        <p:spPr>
          <a:xfrm>
            <a:off x="683568" y="2888940"/>
            <a:ext cx="974544" cy="208684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9" name="右カーブ矢印 8"/>
          <p:cNvSpPr/>
          <p:nvPr/>
        </p:nvSpPr>
        <p:spPr>
          <a:xfrm>
            <a:off x="4245528" y="2873986"/>
            <a:ext cx="974544" cy="208684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10" name="テキスト ボックス 9"/>
          <p:cNvSpPr txBox="1"/>
          <p:nvPr/>
        </p:nvSpPr>
        <p:spPr>
          <a:xfrm>
            <a:off x="2462488" y="5075178"/>
            <a:ext cx="607859" cy="600164"/>
          </a:xfrm>
          <a:prstGeom prst="rect">
            <a:avLst/>
          </a:prstGeom>
          <a:noFill/>
        </p:spPr>
        <p:txBody>
          <a:bodyPr wrap="none" rtlCol="0">
            <a:spAutoFit/>
          </a:bodyPr>
          <a:lstStyle/>
          <a:p>
            <a:r>
              <a:rPr lang="ja-JP" altLang="en-US" sz="3300" dirty="0"/>
              <a:t>蛙</a:t>
            </a:r>
          </a:p>
        </p:txBody>
      </p:sp>
      <p:sp>
        <p:nvSpPr>
          <p:cNvPr id="11" name="テキスト ボックス 10"/>
          <p:cNvSpPr txBox="1"/>
          <p:nvPr/>
        </p:nvSpPr>
        <p:spPr>
          <a:xfrm>
            <a:off x="5736718" y="5075178"/>
            <a:ext cx="607859" cy="600164"/>
          </a:xfrm>
          <a:prstGeom prst="rect">
            <a:avLst/>
          </a:prstGeom>
          <a:noFill/>
        </p:spPr>
        <p:txBody>
          <a:bodyPr wrap="none" rtlCol="0">
            <a:spAutoFit/>
          </a:bodyPr>
          <a:lstStyle/>
          <a:p>
            <a:r>
              <a:rPr lang="ja-JP" altLang="en-US" sz="3300" dirty="0"/>
              <a:t>兎</a:t>
            </a:r>
          </a:p>
        </p:txBody>
      </p:sp>
    </p:spTree>
    <p:extLst>
      <p:ext uri="{BB962C8B-B14F-4D97-AF65-F5344CB8AC3E}">
        <p14:creationId xmlns:p14="http://schemas.microsoft.com/office/powerpoint/2010/main" val="723083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馬</a:t>
            </a:r>
            <a:r>
              <a:rPr lang="en-US" altLang="ja-JP" dirty="0"/>
              <a:t>-</a:t>
            </a:r>
            <a:r>
              <a:rPr lang="ja-JP" altLang="en-US" dirty="0"/>
              <a:t>蛙画像，兎</a:t>
            </a:r>
            <a:r>
              <a:rPr lang="en-US" altLang="ja-JP" dirty="0"/>
              <a:t>-</a:t>
            </a:r>
            <a:r>
              <a:rPr lang="ja-JP" altLang="en-US" dirty="0"/>
              <a:t>鴨画像について</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48</a:t>
            </a:fld>
            <a:endParaRPr kumimoji="1" lang="ja-JP" altLang="en-US" dirty="0"/>
          </a:p>
        </p:txBody>
      </p:sp>
      <p:pic>
        <p:nvPicPr>
          <p:cNvPr id="23553" name="Picture 1" descr="C:\Users\ha1f1\Documents\2019後期-20191211T124818Z-001\2019後期\2019後期研究発表会\pic\frog\a\frog0.jpg"/>
          <p:cNvPicPr>
            <a:picLocks noChangeAspect="1" noChangeArrowheads="1"/>
          </p:cNvPicPr>
          <p:nvPr/>
        </p:nvPicPr>
        <p:blipFill>
          <a:blip r:embed="rId3" cstate="print"/>
          <a:srcRect/>
          <a:stretch>
            <a:fillRect/>
          </a:stretch>
        </p:blipFill>
        <p:spPr bwMode="auto">
          <a:xfrm rot="16200000">
            <a:off x="1663334" y="2815788"/>
            <a:ext cx="2160000" cy="2160000"/>
          </a:xfrm>
          <a:prstGeom prst="rect">
            <a:avLst/>
          </a:prstGeom>
          <a:noFill/>
        </p:spPr>
      </p:pic>
      <p:pic>
        <p:nvPicPr>
          <p:cNvPr id="23554" name="Picture 2" descr="C:\Users\ha1f1\Documents\2019後期-20191211T124818Z-001\2019後期\2019後期研究発表会\pic\1,1\a\3_345.jpg"/>
          <p:cNvPicPr>
            <a:picLocks noChangeAspect="1" noChangeArrowheads="1"/>
          </p:cNvPicPr>
          <p:nvPr/>
        </p:nvPicPr>
        <p:blipFill>
          <a:blip r:embed="rId4" cstate="print"/>
          <a:srcRect/>
          <a:stretch>
            <a:fillRect/>
          </a:stretch>
        </p:blipFill>
        <p:spPr bwMode="auto">
          <a:xfrm rot="18671876">
            <a:off x="5004598" y="2610320"/>
            <a:ext cx="2025933" cy="2565000"/>
          </a:xfrm>
          <a:prstGeom prst="rect">
            <a:avLst/>
          </a:prstGeom>
          <a:noFill/>
        </p:spPr>
      </p:pic>
    </p:spTree>
    <p:extLst>
      <p:ext uri="{BB962C8B-B14F-4D97-AF65-F5344CB8AC3E}">
        <p14:creationId xmlns:p14="http://schemas.microsoft.com/office/powerpoint/2010/main" val="1794079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馬</a:t>
            </a:r>
            <a:r>
              <a:rPr lang="en-US" altLang="ja-JP" dirty="0"/>
              <a:t>-</a:t>
            </a:r>
            <a:r>
              <a:rPr lang="ja-JP" altLang="en-US" dirty="0"/>
              <a:t>蛙画像，兎</a:t>
            </a:r>
            <a:r>
              <a:rPr lang="en-US" altLang="ja-JP" dirty="0"/>
              <a:t>-</a:t>
            </a:r>
            <a:r>
              <a:rPr lang="ja-JP" altLang="en-US" dirty="0"/>
              <a:t>鴨画像について</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49</a:t>
            </a:fld>
            <a:endParaRPr kumimoji="1" lang="ja-JP" altLang="en-US" dirty="0"/>
          </a:p>
        </p:txBody>
      </p:sp>
      <p:pic>
        <p:nvPicPr>
          <p:cNvPr id="23553" name="Picture 1" descr="C:\Users\ha1f1\Documents\2019後期-20191211T124818Z-001\2019後期\2019後期研究発表会\pic\frog\a\frog0.jpg"/>
          <p:cNvPicPr>
            <a:picLocks noChangeAspect="1" noChangeArrowheads="1"/>
          </p:cNvPicPr>
          <p:nvPr/>
        </p:nvPicPr>
        <p:blipFill>
          <a:blip r:embed="rId3" cstate="print"/>
          <a:srcRect/>
          <a:stretch>
            <a:fillRect/>
          </a:stretch>
        </p:blipFill>
        <p:spPr bwMode="auto">
          <a:xfrm rot="16200000">
            <a:off x="1663334" y="2815788"/>
            <a:ext cx="2160000" cy="2160000"/>
          </a:xfrm>
          <a:prstGeom prst="rect">
            <a:avLst/>
          </a:prstGeom>
          <a:noFill/>
        </p:spPr>
      </p:pic>
      <p:pic>
        <p:nvPicPr>
          <p:cNvPr id="23554" name="Picture 2" descr="C:\Users\ha1f1\Documents\2019後期-20191211T124818Z-001\2019後期\2019後期研究発表会\pic\1,1\a\3_345.jpg"/>
          <p:cNvPicPr>
            <a:picLocks noChangeAspect="1" noChangeArrowheads="1"/>
          </p:cNvPicPr>
          <p:nvPr/>
        </p:nvPicPr>
        <p:blipFill>
          <a:blip r:embed="rId4" cstate="print"/>
          <a:srcRect/>
          <a:stretch>
            <a:fillRect/>
          </a:stretch>
        </p:blipFill>
        <p:spPr bwMode="auto">
          <a:xfrm rot="18671876">
            <a:off x="5004598" y="2610320"/>
            <a:ext cx="2025933" cy="2565000"/>
          </a:xfrm>
          <a:prstGeom prst="rect">
            <a:avLst/>
          </a:prstGeom>
          <a:noFill/>
        </p:spPr>
      </p:pic>
      <p:sp>
        <p:nvSpPr>
          <p:cNvPr id="3" name="テキスト ボックス 2"/>
          <p:cNvSpPr txBox="1"/>
          <p:nvPr/>
        </p:nvSpPr>
        <p:spPr>
          <a:xfrm>
            <a:off x="2462488" y="5075178"/>
            <a:ext cx="607859" cy="600164"/>
          </a:xfrm>
          <a:prstGeom prst="rect">
            <a:avLst/>
          </a:prstGeom>
          <a:noFill/>
        </p:spPr>
        <p:txBody>
          <a:bodyPr wrap="none" rtlCol="0">
            <a:spAutoFit/>
          </a:bodyPr>
          <a:lstStyle/>
          <a:p>
            <a:r>
              <a:rPr lang="ja-JP" altLang="en-US" sz="3300" dirty="0"/>
              <a:t>馬</a:t>
            </a:r>
          </a:p>
        </p:txBody>
      </p:sp>
      <p:sp>
        <p:nvSpPr>
          <p:cNvPr id="7" name="テキスト ボックス 6"/>
          <p:cNvSpPr txBox="1"/>
          <p:nvPr/>
        </p:nvSpPr>
        <p:spPr>
          <a:xfrm>
            <a:off x="5736718" y="5075178"/>
            <a:ext cx="607859" cy="600164"/>
          </a:xfrm>
          <a:prstGeom prst="rect">
            <a:avLst/>
          </a:prstGeom>
          <a:noFill/>
        </p:spPr>
        <p:txBody>
          <a:bodyPr wrap="none" rtlCol="0">
            <a:spAutoFit/>
          </a:bodyPr>
          <a:lstStyle/>
          <a:p>
            <a:r>
              <a:rPr lang="ja-JP" altLang="en-US" sz="3300" dirty="0"/>
              <a:t>鴨</a:t>
            </a:r>
          </a:p>
        </p:txBody>
      </p:sp>
    </p:spTree>
    <p:extLst>
      <p:ext uri="{BB962C8B-B14F-4D97-AF65-F5344CB8AC3E}">
        <p14:creationId xmlns:p14="http://schemas.microsoft.com/office/powerpoint/2010/main" val="2479382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1331743" y="1444003"/>
            <a:ext cx="6480514" cy="908510"/>
          </a:xfrm>
        </p:spPr>
        <p:txBody>
          <a:bodyPr>
            <a:noAutofit/>
          </a:bodyPr>
          <a:lstStyle/>
          <a:p>
            <a:r>
              <a:rPr lang="ja-JP" altLang="en-US" sz="3600" dirty="0"/>
              <a:t>人間の視覚認知の多義性理解</a:t>
            </a:r>
            <a:endParaRPr lang="en-US" altLang="ja-JP" sz="3600" dirty="0"/>
          </a:p>
          <a:p>
            <a:endParaRPr lang="en-US" altLang="ja-JP" sz="3600" dirty="0"/>
          </a:p>
          <a:p>
            <a:endParaRPr lang="ja-JP" altLang="en-US" sz="3600" dirty="0"/>
          </a:p>
        </p:txBody>
      </p:sp>
      <p:sp>
        <p:nvSpPr>
          <p:cNvPr id="12" name="角丸四角形 11"/>
          <p:cNvSpPr/>
          <p:nvPr/>
        </p:nvSpPr>
        <p:spPr>
          <a:xfrm>
            <a:off x="547949" y="2352513"/>
            <a:ext cx="3875207" cy="41403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a:t>
            </a:r>
            <a:r>
              <a:rPr lang="ja-JP" altLang="en-US" sz="2800" dirty="0">
                <a:solidFill>
                  <a:schemeClr val="tx1"/>
                </a:solidFill>
              </a:rPr>
              <a:t>つの対象に対して</a:t>
            </a:r>
            <a:endParaRPr lang="en-US" altLang="ja-JP" sz="2800" dirty="0">
              <a:solidFill>
                <a:schemeClr val="tx1"/>
              </a:solidFill>
            </a:endParaRPr>
          </a:p>
          <a:p>
            <a:pPr algn="ctr"/>
            <a:r>
              <a:rPr lang="en-US" altLang="ja-JP" sz="2800" dirty="0">
                <a:solidFill>
                  <a:schemeClr val="tx1"/>
                </a:solidFill>
              </a:rPr>
              <a:t>2</a:t>
            </a:r>
            <a:r>
              <a:rPr lang="ja-JP" altLang="en-US" sz="2800" dirty="0">
                <a:solidFill>
                  <a:schemeClr val="tx1"/>
                </a:solidFill>
              </a:rPr>
              <a:t>つ以上の見方を</a:t>
            </a:r>
            <a:endParaRPr lang="en-US" altLang="ja-JP" sz="2800" dirty="0">
              <a:solidFill>
                <a:schemeClr val="tx1"/>
              </a:solidFill>
            </a:endParaRPr>
          </a:p>
          <a:p>
            <a:pPr algn="ctr"/>
            <a:r>
              <a:rPr lang="ja-JP" altLang="en-US" sz="2800" dirty="0">
                <a:solidFill>
                  <a:schemeClr val="tx1"/>
                </a:solidFill>
              </a:rPr>
              <a:t>与える性質</a:t>
            </a:r>
            <a:endParaRPr lang="ja-JP" altLang="en-US" sz="2800" dirty="0"/>
          </a:p>
        </p:txBody>
      </p:sp>
      <p:sp>
        <p:nvSpPr>
          <p:cNvPr id="11" name="テキスト ボックス 10"/>
          <p:cNvSpPr txBox="1"/>
          <p:nvPr/>
        </p:nvSpPr>
        <p:spPr>
          <a:xfrm>
            <a:off x="1777666" y="2079460"/>
            <a:ext cx="1415772" cy="584775"/>
          </a:xfrm>
          <a:prstGeom prst="rect">
            <a:avLst/>
          </a:prstGeom>
          <a:solidFill>
            <a:schemeClr val="bg1"/>
          </a:solidFill>
        </p:spPr>
        <p:txBody>
          <a:bodyPr wrap="none" rtlCol="0">
            <a:spAutoFit/>
          </a:bodyPr>
          <a:lstStyle/>
          <a:p>
            <a:r>
              <a:rPr lang="ja-JP" altLang="en-US" sz="3200" dirty="0"/>
              <a:t>多義的</a:t>
            </a:r>
          </a:p>
        </p:txBody>
      </p:sp>
      <p:sp>
        <p:nvSpPr>
          <p:cNvPr id="18" name="テキスト ボックス 17"/>
          <p:cNvSpPr txBox="1"/>
          <p:nvPr/>
        </p:nvSpPr>
        <p:spPr>
          <a:xfrm>
            <a:off x="6745741" y="3813442"/>
            <a:ext cx="184731" cy="300082"/>
          </a:xfrm>
          <a:prstGeom prst="rect">
            <a:avLst/>
          </a:prstGeom>
          <a:noFill/>
        </p:spPr>
        <p:txBody>
          <a:bodyPr wrap="none" rtlCol="0">
            <a:spAutoFit/>
          </a:bodyPr>
          <a:lstStyle/>
          <a:p>
            <a:endParaRPr lang="ja-JP" altLang="en-US" sz="1350" dirty="0"/>
          </a:p>
        </p:txBody>
      </p:sp>
      <p:sp>
        <p:nvSpPr>
          <p:cNvPr id="13" name="角丸四角形 12"/>
          <p:cNvSpPr/>
          <p:nvPr/>
        </p:nvSpPr>
        <p:spPr>
          <a:xfrm>
            <a:off x="4686824" y="2352512"/>
            <a:ext cx="3875207" cy="41403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a:t>
            </a:r>
            <a:r>
              <a:rPr lang="ja-JP" altLang="en-US" sz="2800" dirty="0">
                <a:solidFill>
                  <a:schemeClr val="tx1"/>
                </a:solidFill>
              </a:rPr>
              <a:t>つの対象に対して明らかな</a:t>
            </a:r>
            <a:r>
              <a:rPr lang="en-US" altLang="ja-JP" sz="2800" dirty="0">
                <a:solidFill>
                  <a:schemeClr val="tx1"/>
                </a:solidFill>
              </a:rPr>
              <a:t>1</a:t>
            </a:r>
            <a:r>
              <a:rPr lang="ja-JP" altLang="en-US" sz="2800" dirty="0">
                <a:solidFill>
                  <a:schemeClr val="tx1"/>
                </a:solidFill>
              </a:rPr>
              <a:t>つの見方を与える性質</a:t>
            </a:r>
            <a:endParaRPr lang="ja-JP" altLang="en-US" sz="2800" dirty="0"/>
          </a:p>
        </p:txBody>
      </p:sp>
      <p:sp>
        <p:nvSpPr>
          <p:cNvPr id="14" name="テキスト ボックス 13"/>
          <p:cNvSpPr txBox="1"/>
          <p:nvPr/>
        </p:nvSpPr>
        <p:spPr>
          <a:xfrm>
            <a:off x="5916541" y="2048468"/>
            <a:ext cx="1415772" cy="584775"/>
          </a:xfrm>
          <a:prstGeom prst="rect">
            <a:avLst/>
          </a:prstGeom>
          <a:solidFill>
            <a:schemeClr val="bg1"/>
          </a:solidFill>
        </p:spPr>
        <p:txBody>
          <a:bodyPr wrap="none" rtlCol="0">
            <a:spAutoFit/>
          </a:bodyPr>
          <a:lstStyle/>
          <a:p>
            <a:r>
              <a:rPr lang="ja-JP" altLang="en-US" sz="3200" dirty="0"/>
              <a:t>一義的</a:t>
            </a:r>
          </a:p>
        </p:txBody>
      </p:sp>
      <p:sp>
        <p:nvSpPr>
          <p:cNvPr id="16" name="スライド番号プレースホルダー 3">
            <a:extLst>
              <a:ext uri="{FF2B5EF4-FFF2-40B4-BE49-F238E27FC236}">
                <a16:creationId xmlns:a16="http://schemas.microsoft.com/office/drawing/2014/main" id="{70C525AF-EC94-49C7-933E-31130BDB6A4D}"/>
              </a:ext>
            </a:extLst>
          </p:cNvPr>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EF083AB-4C32-4414-B5B9-B9CA6121D1B7}" type="slidenum">
              <a:rPr kumimoji="1" lang="ja-JP" altLang="en-US" smtClean="0"/>
              <a:pPr/>
              <a:t>5</a:t>
            </a:fld>
            <a:endParaRPr kumimoji="1" lang="ja-JP" altLang="en-US" dirty="0"/>
          </a:p>
        </p:txBody>
      </p:sp>
    </p:spTree>
    <p:extLst>
      <p:ext uri="{BB962C8B-B14F-4D97-AF65-F5344CB8AC3E}">
        <p14:creationId xmlns:p14="http://schemas.microsoft.com/office/powerpoint/2010/main" val="1065308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馬</a:t>
            </a:r>
            <a:r>
              <a:rPr lang="en-US" altLang="ja-JP" dirty="0"/>
              <a:t>-</a:t>
            </a:r>
            <a:r>
              <a:rPr lang="ja-JP" altLang="en-US" dirty="0"/>
              <a:t>蛙画像，兎</a:t>
            </a:r>
            <a:r>
              <a:rPr lang="en-US" altLang="ja-JP" dirty="0"/>
              <a:t>-</a:t>
            </a:r>
            <a:r>
              <a:rPr lang="ja-JP" altLang="en-US" dirty="0"/>
              <a:t>鴨画像について</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50</a:t>
            </a:fld>
            <a:endParaRPr kumimoji="1" lang="ja-JP" altLang="en-US" dirty="0"/>
          </a:p>
        </p:txBody>
      </p:sp>
      <p:pic>
        <p:nvPicPr>
          <p:cNvPr id="23553" name="Picture 1" descr="C:\Users\ha1f1\Documents\2019後期-20191211T124818Z-001\2019後期\2019後期研究発表会\pic\frog\a\frog0.jpg"/>
          <p:cNvPicPr>
            <a:picLocks noChangeAspect="1" noChangeArrowheads="1"/>
          </p:cNvPicPr>
          <p:nvPr/>
        </p:nvPicPr>
        <p:blipFill>
          <a:blip r:embed="rId3" cstate="print"/>
          <a:srcRect/>
          <a:stretch>
            <a:fillRect/>
          </a:stretch>
        </p:blipFill>
        <p:spPr bwMode="auto">
          <a:xfrm rot="16200000">
            <a:off x="1663334" y="2815788"/>
            <a:ext cx="2160000" cy="2160000"/>
          </a:xfrm>
          <a:prstGeom prst="rect">
            <a:avLst/>
          </a:prstGeom>
          <a:noFill/>
        </p:spPr>
      </p:pic>
      <p:pic>
        <p:nvPicPr>
          <p:cNvPr id="23554" name="Picture 2" descr="C:\Users\ha1f1\Documents\2019後期-20191211T124818Z-001\2019後期\2019後期研究発表会\pic\1,1\a\3_345.jpg"/>
          <p:cNvPicPr>
            <a:picLocks noChangeAspect="1" noChangeArrowheads="1"/>
          </p:cNvPicPr>
          <p:nvPr/>
        </p:nvPicPr>
        <p:blipFill>
          <a:blip r:embed="rId4" cstate="print"/>
          <a:srcRect/>
          <a:stretch>
            <a:fillRect/>
          </a:stretch>
        </p:blipFill>
        <p:spPr bwMode="auto">
          <a:xfrm rot="18671876">
            <a:off x="5004598" y="2610320"/>
            <a:ext cx="2025933" cy="2565000"/>
          </a:xfrm>
          <a:prstGeom prst="rect">
            <a:avLst/>
          </a:prstGeom>
          <a:noFill/>
        </p:spPr>
      </p:pic>
      <p:sp>
        <p:nvSpPr>
          <p:cNvPr id="3" name="テキスト ボックス 2"/>
          <p:cNvSpPr txBox="1"/>
          <p:nvPr/>
        </p:nvSpPr>
        <p:spPr>
          <a:xfrm>
            <a:off x="2462488" y="5075178"/>
            <a:ext cx="607859" cy="600164"/>
          </a:xfrm>
          <a:prstGeom prst="rect">
            <a:avLst/>
          </a:prstGeom>
          <a:noFill/>
        </p:spPr>
        <p:txBody>
          <a:bodyPr wrap="none" rtlCol="0">
            <a:spAutoFit/>
          </a:bodyPr>
          <a:lstStyle/>
          <a:p>
            <a:r>
              <a:rPr lang="ja-JP" altLang="en-US" sz="3300" dirty="0"/>
              <a:t>馬</a:t>
            </a:r>
          </a:p>
        </p:txBody>
      </p:sp>
      <p:sp>
        <p:nvSpPr>
          <p:cNvPr id="7" name="テキスト ボックス 6"/>
          <p:cNvSpPr txBox="1"/>
          <p:nvPr/>
        </p:nvSpPr>
        <p:spPr>
          <a:xfrm>
            <a:off x="5736718" y="5075178"/>
            <a:ext cx="607859" cy="600164"/>
          </a:xfrm>
          <a:prstGeom prst="rect">
            <a:avLst/>
          </a:prstGeom>
          <a:noFill/>
        </p:spPr>
        <p:txBody>
          <a:bodyPr wrap="none" rtlCol="0">
            <a:spAutoFit/>
          </a:bodyPr>
          <a:lstStyle/>
          <a:p>
            <a:r>
              <a:rPr lang="ja-JP" altLang="en-US" sz="3300" dirty="0"/>
              <a:t>鴨</a:t>
            </a:r>
          </a:p>
        </p:txBody>
      </p:sp>
      <p:sp>
        <p:nvSpPr>
          <p:cNvPr id="6" name="角丸四角形 5"/>
          <p:cNvSpPr/>
          <p:nvPr/>
        </p:nvSpPr>
        <p:spPr>
          <a:xfrm>
            <a:off x="1293019" y="2224657"/>
            <a:ext cx="6557963" cy="335016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4050" dirty="0"/>
              <a:t>多義図形の</a:t>
            </a:r>
            <a:endParaRPr lang="en-US" altLang="ja-JP" sz="4050" dirty="0"/>
          </a:p>
          <a:p>
            <a:pPr algn="ctr"/>
            <a:r>
              <a:rPr lang="ja-JP" altLang="en-US" sz="4500" b="1" u="sng" dirty="0"/>
              <a:t>回転による変化</a:t>
            </a:r>
            <a:endParaRPr lang="en-US" altLang="ja-JP" sz="4500" b="1" u="sng" dirty="0"/>
          </a:p>
          <a:p>
            <a:pPr algn="ctr"/>
            <a:r>
              <a:rPr lang="ja-JP" altLang="en-US" sz="4050" dirty="0"/>
              <a:t>に着目</a:t>
            </a:r>
          </a:p>
        </p:txBody>
      </p:sp>
    </p:spTree>
    <p:extLst>
      <p:ext uri="{BB962C8B-B14F-4D97-AF65-F5344CB8AC3E}">
        <p14:creationId xmlns:p14="http://schemas.microsoft.com/office/powerpoint/2010/main" val="2770363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2 </a:t>
            </a:r>
            <a:r>
              <a:rPr lang="ja-JP" altLang="en-US" dirty="0"/>
              <a:t>目的</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51</a:t>
            </a:fld>
            <a:endParaRPr kumimoji="1" lang="ja-JP" altLang="en-US" dirty="0"/>
          </a:p>
        </p:txBody>
      </p:sp>
      <p:sp>
        <p:nvSpPr>
          <p:cNvPr id="9" name="テキスト ボックス 8"/>
          <p:cNvSpPr txBox="1"/>
          <p:nvPr/>
        </p:nvSpPr>
        <p:spPr>
          <a:xfrm>
            <a:off x="7125976" y="5842739"/>
            <a:ext cx="2143536" cy="230832"/>
          </a:xfrm>
          <a:prstGeom prst="rect">
            <a:avLst/>
          </a:prstGeom>
          <a:noFill/>
        </p:spPr>
        <p:txBody>
          <a:bodyPr wrap="none" rtlCol="0">
            <a:spAutoFit/>
          </a:bodyPr>
          <a:lstStyle/>
          <a:p>
            <a:r>
              <a:rPr lang="en-US" altLang="ja-JP" sz="900" dirty="0" err="1"/>
              <a:t>Pinterest</a:t>
            </a:r>
            <a:r>
              <a:rPr lang="en-US" altLang="ja-JP" sz="900" dirty="0"/>
              <a:t>. https://www.pinterest.jp/.</a:t>
            </a:r>
          </a:p>
        </p:txBody>
      </p:sp>
      <p:sp>
        <p:nvSpPr>
          <p:cNvPr id="7" name="テキスト ボックス 6"/>
          <p:cNvSpPr txBox="1"/>
          <p:nvPr/>
        </p:nvSpPr>
        <p:spPr>
          <a:xfrm>
            <a:off x="1722406" y="1855395"/>
            <a:ext cx="2800767" cy="600164"/>
          </a:xfrm>
          <a:prstGeom prst="rect">
            <a:avLst/>
          </a:prstGeom>
          <a:noFill/>
        </p:spPr>
        <p:txBody>
          <a:bodyPr wrap="none" rtlCol="0">
            <a:spAutoFit/>
          </a:bodyPr>
          <a:lstStyle/>
          <a:p>
            <a:r>
              <a:rPr lang="ja-JP" altLang="en-US" sz="3300" b="1" dirty="0">
                <a:solidFill>
                  <a:srgbClr val="FF0000"/>
                </a:solidFill>
              </a:rPr>
              <a:t>一義図形</a:t>
            </a:r>
            <a:r>
              <a:rPr lang="ja-JP" altLang="en-US" sz="2400" dirty="0"/>
              <a:t>で学習</a:t>
            </a:r>
          </a:p>
        </p:txBody>
      </p:sp>
      <p:sp>
        <p:nvSpPr>
          <p:cNvPr id="24" name="テキスト ボックス 23"/>
          <p:cNvSpPr txBox="1"/>
          <p:nvPr/>
        </p:nvSpPr>
        <p:spPr>
          <a:xfrm>
            <a:off x="5855320" y="1855394"/>
            <a:ext cx="2800767" cy="600164"/>
          </a:xfrm>
          <a:prstGeom prst="rect">
            <a:avLst/>
          </a:prstGeom>
          <a:noFill/>
        </p:spPr>
        <p:txBody>
          <a:bodyPr wrap="none" rtlCol="0">
            <a:spAutoFit/>
          </a:bodyPr>
          <a:lstStyle/>
          <a:p>
            <a:r>
              <a:rPr lang="ja-JP" altLang="en-US" sz="3300" b="1" dirty="0">
                <a:solidFill>
                  <a:srgbClr val="FF0000"/>
                </a:solidFill>
              </a:rPr>
              <a:t>多義図形</a:t>
            </a:r>
            <a:r>
              <a:rPr lang="ja-JP" altLang="en-US" sz="2400" dirty="0"/>
              <a:t>を識別</a:t>
            </a:r>
          </a:p>
        </p:txBody>
      </p:sp>
      <p:grpSp>
        <p:nvGrpSpPr>
          <p:cNvPr id="8" name="グループ化 7"/>
          <p:cNvGrpSpPr/>
          <p:nvPr/>
        </p:nvGrpSpPr>
        <p:grpSpPr>
          <a:xfrm>
            <a:off x="1347026" y="2410301"/>
            <a:ext cx="7638274" cy="3456417"/>
            <a:chOff x="2118093" y="2198906"/>
            <a:chExt cx="8623466" cy="3902229"/>
          </a:xfrm>
        </p:grpSpPr>
        <p:pic>
          <p:nvPicPr>
            <p:cNvPr id="13" name="Picture 2" descr="C:\Users\ha1f1\Documents\2019後期-20191211T124818Z-001\2019後期\2019後期研究発表会\pic\1,1\a\3_345.jpg"/>
            <p:cNvPicPr>
              <a:picLocks noChangeAspect="1" noChangeArrowheads="1"/>
            </p:cNvPicPr>
            <p:nvPr/>
          </p:nvPicPr>
          <p:blipFill>
            <a:blip r:embed="rId3" cstate="print"/>
            <a:srcRect/>
            <a:stretch>
              <a:fillRect/>
            </a:stretch>
          </p:blipFill>
          <p:spPr bwMode="auto">
            <a:xfrm rot="20842025">
              <a:off x="8877499" y="4233810"/>
              <a:ext cx="1421709" cy="1800000"/>
            </a:xfrm>
            <a:prstGeom prst="rect">
              <a:avLst/>
            </a:prstGeom>
            <a:noFill/>
          </p:spPr>
        </p:pic>
        <p:pic>
          <p:nvPicPr>
            <p:cNvPr id="11" name="Picture 2" descr="C:\Users\ha1f1\Documents\2019後期-20191211T124818Z-001\2019後期\2019後期研究発表会\pic\1,1\a\3_345.jpg"/>
            <p:cNvPicPr>
              <a:picLocks noChangeAspect="1" noChangeArrowheads="1"/>
            </p:cNvPicPr>
            <p:nvPr/>
          </p:nvPicPr>
          <p:blipFill>
            <a:blip r:embed="rId3" cstate="print"/>
            <a:srcRect/>
            <a:stretch>
              <a:fillRect/>
            </a:stretch>
          </p:blipFill>
          <p:spPr bwMode="auto">
            <a:xfrm rot="18702580">
              <a:off x="7218066" y="4255515"/>
              <a:ext cx="1421709" cy="1800000"/>
            </a:xfrm>
            <a:prstGeom prst="rect">
              <a:avLst/>
            </a:prstGeom>
            <a:noFill/>
          </p:spPr>
        </p:pic>
        <p:pic>
          <p:nvPicPr>
            <p:cNvPr id="196610" name="Picture 2" descr="C:\Users\ha1f1\Documents\2019後期-20191211T124818Z-001\2019後期\2019後期研究発表会\pic\pinterest\00c3630273a92aeee1ae5915ba1f6f9e.jpg"/>
            <p:cNvPicPr>
              <a:picLocks noChangeAspect="1" noChangeArrowheads="1"/>
            </p:cNvPicPr>
            <p:nvPr/>
          </p:nvPicPr>
          <p:blipFill>
            <a:blip r:embed="rId4" cstate="print"/>
            <a:srcRect/>
            <a:stretch>
              <a:fillRect/>
            </a:stretch>
          </p:blipFill>
          <p:spPr bwMode="auto">
            <a:xfrm>
              <a:off x="2398081" y="2548885"/>
              <a:ext cx="1912299" cy="1239753"/>
            </a:xfrm>
            <a:prstGeom prst="rect">
              <a:avLst/>
            </a:prstGeom>
            <a:noFill/>
          </p:spPr>
        </p:pic>
        <p:pic>
          <p:nvPicPr>
            <p:cNvPr id="196613" name="Picture 5" descr="C:\Users\ha1f1\Documents\2019後期-20191211T124818Z-001\2019後期\2019後期研究発表会\pic\pinterest\ffb6a244948f76f19b5dd26f6a3276ab.jpg"/>
            <p:cNvPicPr>
              <a:picLocks noChangeAspect="1" noChangeArrowheads="1"/>
            </p:cNvPicPr>
            <p:nvPr/>
          </p:nvPicPr>
          <p:blipFill>
            <a:blip r:embed="rId5" cstate="print"/>
            <a:srcRect/>
            <a:stretch>
              <a:fillRect/>
            </a:stretch>
          </p:blipFill>
          <p:spPr bwMode="auto">
            <a:xfrm>
              <a:off x="2505679" y="4480837"/>
              <a:ext cx="1349356" cy="1349356"/>
            </a:xfrm>
            <a:prstGeom prst="rect">
              <a:avLst/>
            </a:prstGeom>
            <a:noFill/>
          </p:spPr>
        </p:pic>
        <p:pic>
          <p:nvPicPr>
            <p:cNvPr id="196611" name="Picture 3" descr="C:\Users\ha1f1\Documents\2019後期-20191211T124818Z-001\2019後期\2019後期研究発表会\pic\pinterest\dd6057c8a6fd7b706d5f2e019785b978.jpg"/>
            <p:cNvPicPr>
              <a:picLocks noChangeAspect="1" noChangeArrowheads="1"/>
            </p:cNvPicPr>
            <p:nvPr/>
          </p:nvPicPr>
          <p:blipFill>
            <a:blip r:embed="rId6" cstate="print"/>
            <a:srcRect/>
            <a:stretch>
              <a:fillRect/>
            </a:stretch>
          </p:blipFill>
          <p:spPr bwMode="auto">
            <a:xfrm>
              <a:off x="4311149" y="4437122"/>
              <a:ext cx="1459110" cy="1459110"/>
            </a:xfrm>
            <a:prstGeom prst="rect">
              <a:avLst/>
            </a:prstGeom>
            <a:noFill/>
          </p:spPr>
        </p:pic>
        <p:pic>
          <p:nvPicPr>
            <p:cNvPr id="196612" name="Picture 4" descr="C:\Users\ha1f1\Documents\2019後期-20191211T124818Z-001\2019後期\2019後期研究発表会\pic\pinterest\fe2a42ad3a7113f072c8b885a4dbdbb9.jpg"/>
            <p:cNvPicPr>
              <a:picLocks noChangeAspect="1" noChangeArrowheads="1"/>
            </p:cNvPicPr>
            <p:nvPr/>
          </p:nvPicPr>
          <p:blipFill>
            <a:blip r:embed="rId7" cstate="print"/>
            <a:srcRect/>
            <a:stretch>
              <a:fillRect/>
            </a:stretch>
          </p:blipFill>
          <p:spPr bwMode="auto">
            <a:xfrm>
              <a:off x="4451382" y="2500991"/>
              <a:ext cx="1372020" cy="1319697"/>
            </a:xfrm>
            <a:prstGeom prst="rect">
              <a:avLst/>
            </a:prstGeom>
            <a:noFill/>
          </p:spPr>
        </p:pic>
        <p:pic>
          <p:nvPicPr>
            <p:cNvPr id="12" name="Picture 1" descr="C:\Users\ha1f1\Documents\2019後期-20191211T124818Z-001\2019後期\2019後期研究発表会\pic\frog\a\frog0.jpg"/>
            <p:cNvPicPr>
              <a:picLocks noChangeAspect="1" noChangeArrowheads="1"/>
            </p:cNvPicPr>
            <p:nvPr/>
          </p:nvPicPr>
          <p:blipFill>
            <a:blip r:embed="rId8" cstate="print"/>
            <a:srcRect/>
            <a:stretch>
              <a:fillRect/>
            </a:stretch>
          </p:blipFill>
          <p:spPr bwMode="auto">
            <a:xfrm>
              <a:off x="8974599" y="2435930"/>
              <a:ext cx="1440000" cy="1440000"/>
            </a:xfrm>
            <a:prstGeom prst="rect">
              <a:avLst/>
            </a:prstGeom>
            <a:noFill/>
          </p:spPr>
        </p:pic>
        <p:pic>
          <p:nvPicPr>
            <p:cNvPr id="10" name="Picture 1" descr="C:\Users\ha1f1\Documents\2019後期-20191211T124818Z-001\2019後期\2019後期研究発表会\pic\frog\a\frog0.jpg"/>
            <p:cNvPicPr>
              <a:picLocks noChangeAspect="1" noChangeArrowheads="1"/>
            </p:cNvPicPr>
            <p:nvPr/>
          </p:nvPicPr>
          <p:blipFill>
            <a:blip r:embed="rId8" cstate="print"/>
            <a:srcRect/>
            <a:stretch>
              <a:fillRect/>
            </a:stretch>
          </p:blipFill>
          <p:spPr bwMode="auto">
            <a:xfrm rot="16200000">
              <a:off x="7180350" y="2435930"/>
              <a:ext cx="1440000" cy="1440000"/>
            </a:xfrm>
            <a:prstGeom prst="rect">
              <a:avLst/>
            </a:prstGeom>
            <a:noFill/>
          </p:spPr>
        </p:pic>
        <p:sp>
          <p:nvSpPr>
            <p:cNvPr id="16" name="角丸四角形 15"/>
            <p:cNvSpPr/>
            <p:nvPr/>
          </p:nvSpPr>
          <p:spPr>
            <a:xfrm>
              <a:off x="2118093" y="2198906"/>
              <a:ext cx="3957484" cy="188894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角丸四角形 17"/>
            <p:cNvSpPr/>
            <p:nvPr/>
          </p:nvSpPr>
          <p:spPr>
            <a:xfrm>
              <a:off x="2118093" y="4212195"/>
              <a:ext cx="3957484" cy="188894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角丸四角形 19"/>
            <p:cNvSpPr/>
            <p:nvPr/>
          </p:nvSpPr>
          <p:spPr>
            <a:xfrm>
              <a:off x="6784075" y="4212195"/>
              <a:ext cx="3957484" cy="188894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角丸四角形 20"/>
            <p:cNvSpPr/>
            <p:nvPr/>
          </p:nvSpPr>
          <p:spPr>
            <a:xfrm>
              <a:off x="6784075" y="2198906"/>
              <a:ext cx="3957484" cy="188894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右矢印 21"/>
            <p:cNvSpPr/>
            <p:nvPr/>
          </p:nvSpPr>
          <p:spPr>
            <a:xfrm>
              <a:off x="5844548" y="4940147"/>
              <a:ext cx="1115283" cy="430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 name="右矢印 4"/>
            <p:cNvSpPr/>
            <p:nvPr/>
          </p:nvSpPr>
          <p:spPr>
            <a:xfrm>
              <a:off x="5908909" y="2945469"/>
              <a:ext cx="1115283" cy="430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6" name="テキスト ボックス 5"/>
          <p:cNvSpPr txBox="1"/>
          <p:nvPr/>
        </p:nvSpPr>
        <p:spPr>
          <a:xfrm>
            <a:off x="-44690" y="3036860"/>
            <a:ext cx="1511952" cy="507831"/>
          </a:xfrm>
          <a:prstGeom prst="rect">
            <a:avLst/>
          </a:prstGeom>
          <a:noFill/>
        </p:spPr>
        <p:txBody>
          <a:bodyPr vert="horz" wrap="none" rtlCol="0">
            <a:spAutoFit/>
          </a:bodyPr>
          <a:lstStyle/>
          <a:p>
            <a:r>
              <a:rPr lang="ja-JP" altLang="en-US" sz="2700" dirty="0"/>
              <a:t>実験 </a:t>
            </a:r>
            <a:r>
              <a:rPr lang="en-US" altLang="ja-JP" sz="2700" dirty="0"/>
              <a:t>2-1</a:t>
            </a:r>
            <a:endParaRPr lang="ja-JP" altLang="en-US" sz="2700" dirty="0"/>
          </a:p>
        </p:txBody>
      </p:sp>
      <p:sp>
        <p:nvSpPr>
          <p:cNvPr id="23" name="テキスト ボックス 22"/>
          <p:cNvSpPr txBox="1"/>
          <p:nvPr/>
        </p:nvSpPr>
        <p:spPr>
          <a:xfrm>
            <a:off x="-67520" y="4808002"/>
            <a:ext cx="1511952" cy="507831"/>
          </a:xfrm>
          <a:prstGeom prst="rect">
            <a:avLst/>
          </a:prstGeom>
          <a:noFill/>
        </p:spPr>
        <p:txBody>
          <a:bodyPr vert="horz" wrap="none" rtlCol="0">
            <a:spAutoFit/>
          </a:bodyPr>
          <a:lstStyle/>
          <a:p>
            <a:r>
              <a:rPr lang="ja-JP" altLang="en-US" sz="2700" dirty="0"/>
              <a:t>実験 </a:t>
            </a:r>
            <a:r>
              <a:rPr lang="en-US" altLang="ja-JP" sz="2700" dirty="0"/>
              <a:t>2-2</a:t>
            </a:r>
            <a:endParaRPr lang="ja-JP" altLang="en-US" sz="2700" dirty="0"/>
          </a:p>
        </p:txBody>
      </p:sp>
    </p:spTree>
    <p:extLst>
      <p:ext uri="{BB962C8B-B14F-4D97-AF65-F5344CB8AC3E}">
        <p14:creationId xmlns:p14="http://schemas.microsoft.com/office/powerpoint/2010/main" val="1179083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43197" y="2849337"/>
            <a:ext cx="3722494" cy="1200329"/>
          </a:xfrm>
          <a:prstGeom prst="rect">
            <a:avLst/>
          </a:prstGeom>
          <a:noFill/>
        </p:spPr>
        <p:txBody>
          <a:bodyPr wrap="none" rtlCol="0">
            <a:spAutoFit/>
          </a:bodyPr>
          <a:lstStyle/>
          <a:p>
            <a:r>
              <a:rPr lang="ja-JP" altLang="en-US" sz="7200" dirty="0"/>
              <a:t>実験 </a:t>
            </a:r>
            <a:r>
              <a:rPr lang="en-US" altLang="ja-JP" sz="7200" dirty="0"/>
              <a:t>2-1</a:t>
            </a:r>
            <a:endParaRPr lang="ja-JP" altLang="en-US" sz="7200" dirty="0"/>
          </a:p>
        </p:txBody>
      </p:sp>
      <p:sp>
        <p:nvSpPr>
          <p:cNvPr id="3" name="スライド番号プレースホルダー 3">
            <a:extLst>
              <a:ext uri="{FF2B5EF4-FFF2-40B4-BE49-F238E27FC236}">
                <a16:creationId xmlns:a16="http://schemas.microsoft.com/office/drawing/2014/main" id="{79290201-624B-431C-B2A1-205982BFE242}"/>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52</a:t>
            </a:fld>
            <a:endParaRPr kumimoji="1" lang="ja-JP" altLang="en-US" dirty="0"/>
          </a:p>
        </p:txBody>
      </p:sp>
    </p:spTree>
    <p:extLst>
      <p:ext uri="{BB962C8B-B14F-4D97-AF65-F5344CB8AC3E}">
        <p14:creationId xmlns:p14="http://schemas.microsoft.com/office/powerpoint/2010/main" val="21345364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2-1-2 </a:t>
            </a:r>
            <a:r>
              <a:rPr lang="ja-JP" altLang="en-US" dirty="0"/>
              <a:t>データセット</a:t>
            </a:r>
            <a:endParaRPr kumimoji="1" lang="ja-JP" altLang="en-US" dirty="0"/>
          </a:p>
        </p:txBody>
      </p:sp>
      <p:sp>
        <p:nvSpPr>
          <p:cNvPr id="3" name="コンテンツ プレースホルダー 2"/>
          <p:cNvSpPr>
            <a:spLocks noGrp="1"/>
          </p:cNvSpPr>
          <p:nvPr>
            <p:ph idx="1"/>
          </p:nvPr>
        </p:nvSpPr>
        <p:spPr>
          <a:xfrm>
            <a:off x="530283" y="1638193"/>
            <a:ext cx="8083433" cy="3655314"/>
          </a:xfrm>
        </p:spPr>
        <p:txBody>
          <a:bodyPr>
            <a:normAutofit/>
          </a:bodyPr>
          <a:lstStyle/>
          <a:p>
            <a:r>
              <a:rPr lang="en-US" altLang="ja-JP" dirty="0"/>
              <a:t>Pinterest </a:t>
            </a:r>
            <a:r>
              <a:rPr lang="ja-JP" altLang="en-US" dirty="0"/>
              <a:t>内の</a:t>
            </a:r>
            <a:r>
              <a:rPr lang="en-US" altLang="ja-JP" dirty="0"/>
              <a:t>”horse illustration”, “frog illustration”</a:t>
            </a:r>
            <a:r>
              <a:rPr lang="ja-JP" altLang="en-US" dirty="0"/>
              <a:t>の検索結果 </a:t>
            </a:r>
            <a:r>
              <a:rPr lang="en-US" altLang="ja-JP" dirty="0"/>
              <a:t>1000 </a:t>
            </a:r>
            <a:r>
              <a:rPr lang="ja-JP" altLang="en-US" dirty="0"/>
              <a:t>枚ずつ</a:t>
            </a:r>
            <a:endParaRPr lang="en-US" altLang="ja-JP" dirty="0"/>
          </a:p>
          <a:p>
            <a:r>
              <a:rPr lang="ja-JP" altLang="en-US" dirty="0"/>
              <a:t>抽象</a:t>
            </a:r>
            <a:r>
              <a:rPr lang="en-US" altLang="ja-JP" dirty="0"/>
              <a:t>~</a:t>
            </a:r>
            <a:r>
              <a:rPr lang="ja-JP" altLang="en-US" dirty="0"/>
              <a:t>写実まで，</a:t>
            </a:r>
            <a:r>
              <a:rPr lang="ja-JP" altLang="en-US" b="1" u="sng" dirty="0"/>
              <a:t>様々なタッチのイラスト</a:t>
            </a:r>
            <a:r>
              <a:rPr lang="ja-JP" altLang="en-US" dirty="0"/>
              <a:t>画像</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53</a:t>
            </a:fld>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020" y="3310842"/>
            <a:ext cx="1685925" cy="1685925"/>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727" y="3499532"/>
            <a:ext cx="1685925" cy="2771775"/>
          </a:xfrm>
          <a:prstGeom prst="rect">
            <a:avLst/>
          </a:prstGeom>
        </p:spPr>
      </p:pic>
      <p:sp>
        <p:nvSpPr>
          <p:cNvPr id="9" name="テキスト ボックス 8"/>
          <p:cNvSpPr txBox="1"/>
          <p:nvPr/>
        </p:nvSpPr>
        <p:spPr>
          <a:xfrm>
            <a:off x="5817243" y="6365916"/>
            <a:ext cx="2480166" cy="253916"/>
          </a:xfrm>
          <a:prstGeom prst="rect">
            <a:avLst/>
          </a:prstGeom>
          <a:noFill/>
        </p:spPr>
        <p:txBody>
          <a:bodyPr wrap="none" rtlCol="0">
            <a:spAutoFit/>
          </a:bodyPr>
          <a:lstStyle/>
          <a:p>
            <a:r>
              <a:rPr lang="en-US" altLang="ja-JP" sz="1050" dirty="0" err="1"/>
              <a:t>Pinterest</a:t>
            </a:r>
            <a:r>
              <a:rPr lang="en-US" altLang="ja-JP" sz="1050" dirty="0"/>
              <a:t>. https://www.pinterest.jp/.</a:t>
            </a:r>
          </a:p>
        </p:txBody>
      </p:sp>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3167151"/>
            <a:ext cx="1602922" cy="2071573"/>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9270" y="3698429"/>
            <a:ext cx="1528763" cy="2143125"/>
          </a:xfrm>
          <a:prstGeom prst="rect">
            <a:avLst/>
          </a:prstGeom>
        </p:spPr>
      </p:pic>
    </p:spTree>
    <p:extLst>
      <p:ext uri="{BB962C8B-B14F-4D97-AF65-F5344CB8AC3E}">
        <p14:creationId xmlns:p14="http://schemas.microsoft.com/office/powerpoint/2010/main" val="2398809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2-1-2 </a:t>
            </a:r>
            <a:r>
              <a:rPr lang="ja-JP" altLang="en-US" dirty="0"/>
              <a:t>データセット</a:t>
            </a:r>
            <a:endParaRPr kumimoji="1" lang="ja-JP" altLang="en-US" dirty="0"/>
          </a:p>
        </p:txBody>
      </p:sp>
      <p:sp>
        <p:nvSpPr>
          <p:cNvPr id="3" name="コンテンツ プレースホルダー 2"/>
          <p:cNvSpPr>
            <a:spLocks noGrp="1"/>
          </p:cNvSpPr>
          <p:nvPr>
            <p:ph idx="1"/>
          </p:nvPr>
        </p:nvSpPr>
        <p:spPr>
          <a:xfrm>
            <a:off x="530283" y="1638193"/>
            <a:ext cx="8083433" cy="3655314"/>
          </a:xfrm>
        </p:spPr>
        <p:txBody>
          <a:bodyPr>
            <a:normAutofit/>
          </a:bodyPr>
          <a:lstStyle/>
          <a:p>
            <a:r>
              <a:rPr lang="en-US" altLang="ja-JP" dirty="0"/>
              <a:t>Pinterest </a:t>
            </a:r>
            <a:r>
              <a:rPr lang="ja-JP" altLang="en-US" dirty="0"/>
              <a:t>内の</a:t>
            </a:r>
            <a:r>
              <a:rPr lang="en-US" altLang="ja-JP" dirty="0"/>
              <a:t>”horse illustration”, “frog illustration”</a:t>
            </a:r>
            <a:r>
              <a:rPr lang="ja-JP" altLang="en-US" dirty="0"/>
              <a:t>の検索結果 </a:t>
            </a:r>
            <a:r>
              <a:rPr lang="en-US" altLang="ja-JP" dirty="0"/>
              <a:t>1000 </a:t>
            </a:r>
            <a:r>
              <a:rPr lang="ja-JP" altLang="en-US" dirty="0"/>
              <a:t>枚ずつ</a:t>
            </a:r>
            <a:endParaRPr lang="en-US" altLang="ja-JP" dirty="0"/>
          </a:p>
          <a:p>
            <a:r>
              <a:rPr lang="ja-JP" altLang="en-US" dirty="0"/>
              <a:t>抽象</a:t>
            </a:r>
            <a:r>
              <a:rPr lang="en-US" altLang="ja-JP" dirty="0"/>
              <a:t>~</a:t>
            </a:r>
            <a:r>
              <a:rPr lang="ja-JP" altLang="en-US" dirty="0"/>
              <a:t>写実まで，</a:t>
            </a:r>
            <a:r>
              <a:rPr lang="ja-JP" altLang="en-US" b="1" u="sng" dirty="0"/>
              <a:t>様々なタッチのイラスト</a:t>
            </a:r>
            <a:r>
              <a:rPr lang="ja-JP" altLang="en-US" dirty="0"/>
              <a:t>画像</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54</a:t>
            </a:fld>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020" y="3310842"/>
            <a:ext cx="1685925" cy="1685925"/>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727" y="3499532"/>
            <a:ext cx="1685925" cy="2771775"/>
          </a:xfrm>
          <a:prstGeom prst="rect">
            <a:avLst/>
          </a:prstGeom>
        </p:spPr>
      </p:pic>
      <p:sp>
        <p:nvSpPr>
          <p:cNvPr id="9" name="テキスト ボックス 8"/>
          <p:cNvSpPr txBox="1"/>
          <p:nvPr/>
        </p:nvSpPr>
        <p:spPr>
          <a:xfrm>
            <a:off x="5817243" y="6365916"/>
            <a:ext cx="2480166" cy="253916"/>
          </a:xfrm>
          <a:prstGeom prst="rect">
            <a:avLst/>
          </a:prstGeom>
          <a:noFill/>
        </p:spPr>
        <p:txBody>
          <a:bodyPr wrap="none" rtlCol="0">
            <a:spAutoFit/>
          </a:bodyPr>
          <a:lstStyle/>
          <a:p>
            <a:r>
              <a:rPr lang="en-US" altLang="ja-JP" sz="1050" dirty="0" err="1"/>
              <a:t>Pinterest</a:t>
            </a:r>
            <a:r>
              <a:rPr lang="en-US" altLang="ja-JP" sz="1050" dirty="0"/>
              <a:t>. https://www.pinterest.jp/.</a:t>
            </a:r>
          </a:p>
        </p:txBody>
      </p:sp>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3167151"/>
            <a:ext cx="1602922" cy="2071573"/>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9270" y="3698429"/>
            <a:ext cx="1528763" cy="2143125"/>
          </a:xfrm>
          <a:prstGeom prst="rect">
            <a:avLst/>
          </a:prstGeom>
        </p:spPr>
      </p:pic>
      <p:sp>
        <p:nvSpPr>
          <p:cNvPr id="12" name="角丸四角形 9">
            <a:extLst>
              <a:ext uri="{FF2B5EF4-FFF2-40B4-BE49-F238E27FC236}">
                <a16:creationId xmlns:a16="http://schemas.microsoft.com/office/drawing/2014/main" id="{9D1CFF5B-8855-478C-A155-A9D478663790}"/>
              </a:ext>
            </a:extLst>
          </p:cNvPr>
          <p:cNvSpPr/>
          <p:nvPr/>
        </p:nvSpPr>
        <p:spPr>
          <a:xfrm>
            <a:off x="467140" y="2039094"/>
            <a:ext cx="8113712" cy="367240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3300" dirty="0"/>
              <a:t>明確に対象物が識別できるわけでない</a:t>
            </a:r>
            <a:endParaRPr lang="en-US" altLang="ja-JP" sz="3300" dirty="0"/>
          </a:p>
          <a:p>
            <a:pPr algn="ctr"/>
            <a:r>
              <a:rPr lang="ja-JP" altLang="en-US" sz="3300" dirty="0"/>
              <a:t>多義図形への認識精度向上を目指す</a:t>
            </a:r>
            <a:endParaRPr lang="en-US" altLang="ja-JP" sz="3300" dirty="0"/>
          </a:p>
        </p:txBody>
      </p:sp>
    </p:spTree>
    <p:extLst>
      <p:ext uri="{BB962C8B-B14F-4D97-AF65-F5344CB8AC3E}">
        <p14:creationId xmlns:p14="http://schemas.microsoft.com/office/powerpoint/2010/main" val="1995147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実験条件</a:t>
            </a:r>
          </a:p>
        </p:txBody>
      </p:sp>
      <p:sp>
        <p:nvSpPr>
          <p:cNvPr id="4" name="スライド番号プレースホルダ 3"/>
          <p:cNvSpPr>
            <a:spLocks noGrp="1"/>
          </p:cNvSpPr>
          <p:nvPr>
            <p:ph type="sldNum" sz="quarter" idx="15"/>
          </p:nvPr>
        </p:nvSpPr>
        <p:spPr>
          <a:xfrm>
            <a:off x="8570912" y="6319862"/>
            <a:ext cx="609600" cy="521208"/>
          </a:xfrm>
          <a:prstGeom prst="rect">
            <a:avLst/>
          </a:prstGeom>
        </p:spPr>
        <p:txBody>
          <a:bodyPr vert="horz" rtlCol="0" anchor="ctr"/>
          <a:lstStyle>
            <a:defPPr>
              <a:defRPr lang="ja-JP"/>
            </a:defPPr>
            <a:lvl1pPr marL="0" algn="ctr" defTabSz="914400" rtl="0" eaLnBrk="1" latinLnBrk="0" hangingPunct="1">
              <a:defRPr kumimoji="0" sz="2000" b="1"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EF083AB-4C32-4414-B5B9-B9CA6121D1B7}" type="slidenum">
              <a:rPr kumimoji="1" lang="ja-JP" altLang="en-US" smtClean="0"/>
              <a:pPr/>
              <a:t>55</a:t>
            </a:fld>
            <a:endParaRPr kumimoji="1" lang="ja-JP" altLang="en-US" dirty="0"/>
          </a:p>
        </p:txBody>
      </p:sp>
      <p:graphicFrame>
        <p:nvGraphicFramePr>
          <p:cNvPr id="5" name="コンテンツ プレースホルダー 4"/>
          <p:cNvGraphicFramePr>
            <a:graphicFrameLocks noGrp="1"/>
          </p:cNvGraphicFramePr>
          <p:nvPr>
            <p:ph sz="quarter" idx="1"/>
          </p:nvPr>
        </p:nvGraphicFramePr>
        <p:xfrm>
          <a:off x="89756" y="1675408"/>
          <a:ext cx="8964488" cy="4114800"/>
        </p:xfrm>
        <a:graphic>
          <a:graphicData uri="http://schemas.openxmlformats.org/drawingml/2006/table">
            <a:tbl>
              <a:tblPr firstRow="1" bandRow="1">
                <a:tableStyleId>{BC89EF96-8CEA-46FF-86C4-4CE0E7609802}</a:tableStyleId>
              </a:tblPr>
              <a:tblGrid>
                <a:gridCol w="3023223">
                  <a:extLst>
                    <a:ext uri="{9D8B030D-6E8A-4147-A177-3AD203B41FA5}">
                      <a16:colId xmlns:a16="http://schemas.microsoft.com/office/drawing/2014/main" val="3854239592"/>
                    </a:ext>
                  </a:extLst>
                </a:gridCol>
                <a:gridCol w="5941265">
                  <a:extLst>
                    <a:ext uri="{9D8B030D-6E8A-4147-A177-3AD203B41FA5}">
                      <a16:colId xmlns:a16="http://schemas.microsoft.com/office/drawing/2014/main" val="1459040577"/>
                    </a:ext>
                  </a:extLst>
                </a:gridCol>
              </a:tblGrid>
              <a:tr h="370840">
                <a:tc>
                  <a:txBody>
                    <a:bodyPr/>
                    <a:lstStyle/>
                    <a:p>
                      <a:pPr algn="ctr"/>
                      <a:r>
                        <a:rPr kumimoji="1" lang="ja-JP" altLang="en-US" sz="2400" b="0" dirty="0"/>
                        <a:t>クラス</a:t>
                      </a:r>
                    </a:p>
                  </a:txBody>
                  <a:tcPr/>
                </a:tc>
                <a:tc>
                  <a:txBody>
                    <a:bodyPr/>
                    <a:lstStyle/>
                    <a:p>
                      <a:pPr algn="ctr"/>
                      <a:r>
                        <a:rPr kumimoji="1" lang="en-US" altLang="ja-JP" sz="2400" b="0" dirty="0"/>
                        <a:t>2</a:t>
                      </a:r>
                      <a:r>
                        <a:rPr kumimoji="1" lang="ja-JP" altLang="en-US" sz="2400" b="0" dirty="0"/>
                        <a:t>クラス</a:t>
                      </a:r>
                      <a:r>
                        <a:rPr kumimoji="1" lang="en-US" altLang="ja-JP" sz="2400" b="0" dirty="0"/>
                        <a:t>(</a:t>
                      </a:r>
                      <a:r>
                        <a:rPr kumimoji="1" lang="ja-JP" altLang="en-US" sz="2400" b="0" dirty="0"/>
                        <a:t>馬，蛙</a:t>
                      </a:r>
                      <a:r>
                        <a:rPr kumimoji="1" lang="en-US" altLang="ja-JP" sz="2400" b="0" dirty="0"/>
                        <a:t>/</a:t>
                      </a:r>
                      <a:r>
                        <a:rPr kumimoji="1" lang="ja-JP" altLang="en-US" sz="2400" b="0" dirty="0"/>
                        <a:t>兎，鴨</a:t>
                      </a:r>
                      <a:r>
                        <a:rPr kumimoji="1" lang="en-US" altLang="ja-JP" sz="2400" b="0" dirty="0"/>
                        <a:t>)</a:t>
                      </a:r>
                      <a:endParaRPr kumimoji="1" lang="ja-JP" altLang="en-US" sz="2400" b="0" dirty="0"/>
                    </a:p>
                  </a:txBody>
                  <a:tcPr/>
                </a:tc>
                <a:extLst>
                  <a:ext uri="{0D108BD9-81ED-4DB2-BD59-A6C34878D82A}">
                    <a16:rowId xmlns:a16="http://schemas.microsoft.com/office/drawing/2014/main" val="2267194707"/>
                  </a:ext>
                </a:extLst>
              </a:tr>
              <a:tr h="370840">
                <a:tc>
                  <a:txBody>
                    <a:bodyPr/>
                    <a:lstStyle/>
                    <a:p>
                      <a:pPr algn="ctr"/>
                      <a:r>
                        <a:rPr kumimoji="1" lang="en-US" altLang="ja-JP" sz="2400" dirty="0"/>
                        <a:t>epoch</a:t>
                      </a:r>
                      <a:endParaRPr kumimoji="1" lang="ja-JP" altLang="en-US" sz="2400" dirty="0"/>
                    </a:p>
                  </a:txBody>
                  <a:tcPr/>
                </a:tc>
                <a:tc>
                  <a:txBody>
                    <a:bodyPr/>
                    <a:lstStyle/>
                    <a:p>
                      <a:pPr algn="ctr"/>
                      <a:r>
                        <a:rPr kumimoji="1" lang="en-US" altLang="ja-JP" sz="2400" dirty="0"/>
                        <a:t>300</a:t>
                      </a:r>
                      <a:endParaRPr kumimoji="1" lang="ja-JP" altLang="en-US" sz="2400" dirty="0"/>
                    </a:p>
                  </a:txBody>
                  <a:tcPr/>
                </a:tc>
                <a:extLst>
                  <a:ext uri="{0D108BD9-81ED-4DB2-BD59-A6C34878D82A}">
                    <a16:rowId xmlns:a16="http://schemas.microsoft.com/office/drawing/2014/main" val="2224215477"/>
                  </a:ext>
                </a:extLst>
              </a:tr>
              <a:tr h="370840">
                <a:tc>
                  <a:txBody>
                    <a:bodyPr/>
                    <a:lstStyle/>
                    <a:p>
                      <a:pPr algn="ctr"/>
                      <a:r>
                        <a:rPr kumimoji="1" lang="ja-JP" altLang="en-US" sz="2400" dirty="0"/>
                        <a:t>バッチサイズ</a:t>
                      </a:r>
                    </a:p>
                  </a:txBody>
                  <a:tcPr/>
                </a:tc>
                <a:tc>
                  <a:txBody>
                    <a:bodyPr/>
                    <a:lstStyle/>
                    <a:p>
                      <a:pPr algn="ctr"/>
                      <a:r>
                        <a:rPr kumimoji="1" lang="en-US" altLang="ja-JP" sz="2400" dirty="0"/>
                        <a:t>32</a:t>
                      </a:r>
                      <a:endParaRPr kumimoji="1" lang="ja-JP" altLang="en-US" sz="2400" dirty="0"/>
                    </a:p>
                  </a:txBody>
                  <a:tcPr/>
                </a:tc>
                <a:extLst>
                  <a:ext uri="{0D108BD9-81ED-4DB2-BD59-A6C34878D82A}">
                    <a16:rowId xmlns:a16="http://schemas.microsoft.com/office/drawing/2014/main" val="3619056834"/>
                  </a:ext>
                </a:extLst>
              </a:tr>
              <a:tr h="370840">
                <a:tc>
                  <a:txBody>
                    <a:bodyPr/>
                    <a:lstStyle/>
                    <a:p>
                      <a:pPr algn="ctr"/>
                      <a:r>
                        <a:rPr kumimoji="1" lang="en-US" altLang="ja-JP" sz="2400" dirty="0"/>
                        <a:t>Train</a:t>
                      </a:r>
                      <a:r>
                        <a:rPr kumimoji="1" lang="en-US" altLang="ja-JP" sz="2400" baseline="0" dirty="0"/>
                        <a:t> </a:t>
                      </a:r>
                      <a:r>
                        <a:rPr kumimoji="1" lang="ja-JP" altLang="en-US" sz="2400" baseline="0" dirty="0"/>
                        <a:t>枚数</a:t>
                      </a:r>
                      <a:endParaRPr kumimoji="1" lang="ja-JP" altLang="en-US" sz="2400" dirty="0"/>
                    </a:p>
                  </a:txBody>
                  <a:tcPr/>
                </a:tc>
                <a:tc>
                  <a:txBody>
                    <a:bodyPr/>
                    <a:lstStyle/>
                    <a:p>
                      <a:pPr algn="ctr"/>
                      <a:r>
                        <a:rPr kumimoji="1" lang="en-US" altLang="ja-JP" sz="2400" dirty="0"/>
                        <a:t>800</a:t>
                      </a:r>
                      <a:r>
                        <a:rPr kumimoji="1" lang="ja-JP" altLang="en-US" sz="2400" dirty="0"/>
                        <a:t> 枚</a:t>
                      </a:r>
                      <a:r>
                        <a:rPr kumimoji="1" lang="en-US" altLang="ja-JP" sz="2400" dirty="0"/>
                        <a:t>/</a:t>
                      </a:r>
                      <a:r>
                        <a:rPr kumimoji="1" lang="ja-JP" altLang="en-US" sz="2400" dirty="0"/>
                        <a:t>クラス</a:t>
                      </a:r>
                    </a:p>
                  </a:txBody>
                  <a:tcPr/>
                </a:tc>
                <a:extLst>
                  <a:ext uri="{0D108BD9-81ED-4DB2-BD59-A6C34878D82A}">
                    <a16:rowId xmlns:a16="http://schemas.microsoft.com/office/drawing/2014/main" val="2269547339"/>
                  </a:ext>
                </a:extLst>
              </a:tr>
              <a:tr h="370840">
                <a:tc>
                  <a:txBody>
                    <a:bodyPr/>
                    <a:lstStyle/>
                    <a:p>
                      <a:pPr algn="ctr"/>
                      <a:r>
                        <a:rPr kumimoji="1" lang="en-US" altLang="ja-JP" sz="2400" dirty="0"/>
                        <a:t>Valid / Test </a:t>
                      </a:r>
                      <a:r>
                        <a:rPr kumimoji="1" lang="ja-JP" altLang="en-US" sz="2400" dirty="0"/>
                        <a:t>枚数</a:t>
                      </a:r>
                    </a:p>
                  </a:txBody>
                  <a:tcPr/>
                </a:tc>
                <a:tc>
                  <a:txBody>
                    <a:bodyPr/>
                    <a:lstStyle/>
                    <a:p>
                      <a:pPr algn="ctr"/>
                      <a:r>
                        <a:rPr kumimoji="1" lang="en-US" altLang="ja-JP" sz="2400" dirty="0"/>
                        <a:t>100 </a:t>
                      </a:r>
                      <a:r>
                        <a:rPr kumimoji="1" lang="ja-JP" altLang="en-US" sz="2400" dirty="0"/>
                        <a:t>枚</a:t>
                      </a:r>
                      <a:r>
                        <a:rPr kumimoji="1" lang="en-US" altLang="ja-JP" sz="2400" dirty="0"/>
                        <a:t>/</a:t>
                      </a:r>
                      <a:r>
                        <a:rPr kumimoji="1" lang="ja-JP" altLang="en-US" sz="2400" dirty="0"/>
                        <a:t>クラス</a:t>
                      </a:r>
                    </a:p>
                  </a:txBody>
                  <a:tcPr/>
                </a:tc>
                <a:extLst>
                  <a:ext uri="{0D108BD9-81ED-4DB2-BD59-A6C34878D82A}">
                    <a16:rowId xmlns:a16="http://schemas.microsoft.com/office/drawing/2014/main" val="2579911050"/>
                  </a:ext>
                </a:extLst>
              </a:tr>
              <a:tr h="370840">
                <a:tc>
                  <a:txBody>
                    <a:bodyPr/>
                    <a:lstStyle/>
                    <a:p>
                      <a:pPr algn="ctr"/>
                      <a:r>
                        <a:rPr kumimoji="1" lang="ja-JP" altLang="en-US" sz="2400" dirty="0"/>
                        <a:t>データサイズ</a:t>
                      </a:r>
                    </a:p>
                  </a:txBody>
                  <a:tcPr/>
                </a:tc>
                <a:tc>
                  <a:txBody>
                    <a:bodyPr/>
                    <a:lstStyle/>
                    <a:p>
                      <a:pPr algn="ctr"/>
                      <a:r>
                        <a:rPr kumimoji="1" lang="en-US" altLang="ja-JP" sz="2400" dirty="0"/>
                        <a:t>200 × 200 × 3</a:t>
                      </a:r>
                      <a:endParaRPr kumimoji="1" lang="ja-JP" altLang="en-US" sz="2400" dirty="0"/>
                    </a:p>
                  </a:txBody>
                  <a:tcPr/>
                </a:tc>
                <a:extLst>
                  <a:ext uri="{0D108BD9-81ED-4DB2-BD59-A6C34878D82A}">
                    <a16:rowId xmlns:a16="http://schemas.microsoft.com/office/drawing/2014/main" val="1767006493"/>
                  </a:ext>
                </a:extLst>
              </a:tr>
              <a:tr h="370840">
                <a:tc>
                  <a:txBody>
                    <a:bodyPr/>
                    <a:lstStyle/>
                    <a:p>
                      <a:pPr algn="ctr"/>
                      <a:r>
                        <a:rPr kumimoji="1" lang="ja-JP" altLang="en-US" sz="2400" dirty="0"/>
                        <a:t>活性化関数</a:t>
                      </a:r>
                    </a:p>
                  </a:txBody>
                  <a:tcPr/>
                </a:tc>
                <a:tc>
                  <a:txBody>
                    <a:bodyPr/>
                    <a:lstStyle/>
                    <a:p>
                      <a:pPr algn="ctr"/>
                      <a:r>
                        <a:rPr kumimoji="1" lang="en-US" altLang="ja-JP" sz="2400" dirty="0" err="1"/>
                        <a:t>Softmax</a:t>
                      </a:r>
                      <a:endParaRPr kumimoji="1" lang="ja-JP" altLang="en-US" sz="2400" dirty="0"/>
                    </a:p>
                  </a:txBody>
                  <a:tcPr/>
                </a:tc>
                <a:extLst>
                  <a:ext uri="{0D108BD9-81ED-4DB2-BD59-A6C34878D82A}">
                    <a16:rowId xmlns:a16="http://schemas.microsoft.com/office/drawing/2014/main" val="38319810"/>
                  </a:ext>
                </a:extLst>
              </a:tr>
              <a:tr h="370840">
                <a:tc>
                  <a:txBody>
                    <a:bodyPr/>
                    <a:lstStyle/>
                    <a:p>
                      <a:pPr algn="ctr"/>
                      <a:r>
                        <a:rPr kumimoji="1" lang="ja-JP" altLang="en-US" sz="2400" dirty="0"/>
                        <a:t>最適化関数</a:t>
                      </a:r>
                    </a:p>
                  </a:txBody>
                  <a:tcPr/>
                </a:tc>
                <a:tc>
                  <a:txBody>
                    <a:bodyPr/>
                    <a:lstStyle/>
                    <a:p>
                      <a:pPr algn="ctr"/>
                      <a:r>
                        <a:rPr kumimoji="1" lang="en-US" altLang="ja-JP" sz="2400" dirty="0"/>
                        <a:t>Adam</a:t>
                      </a:r>
                      <a:endParaRPr kumimoji="1" lang="ja-JP" altLang="en-US" sz="2400" dirty="0"/>
                    </a:p>
                  </a:txBody>
                  <a:tcPr/>
                </a:tc>
                <a:extLst>
                  <a:ext uri="{0D108BD9-81ED-4DB2-BD59-A6C34878D82A}">
                    <a16:rowId xmlns:a16="http://schemas.microsoft.com/office/drawing/2014/main" val="2964032907"/>
                  </a:ext>
                </a:extLst>
              </a:tr>
              <a:tr h="370840">
                <a:tc>
                  <a:txBody>
                    <a:bodyPr/>
                    <a:lstStyle/>
                    <a:p>
                      <a:pPr algn="ctr"/>
                      <a:r>
                        <a:rPr kumimoji="1" lang="ja-JP" altLang="en-US" sz="2400" dirty="0"/>
                        <a:t>損失関数</a:t>
                      </a:r>
                    </a:p>
                  </a:txBody>
                  <a:tcPr/>
                </a:tc>
                <a:tc>
                  <a:txBody>
                    <a:bodyPr/>
                    <a:lstStyle/>
                    <a:p>
                      <a:pPr algn="ctr"/>
                      <a:r>
                        <a:rPr kumimoji="1" lang="en-US" altLang="ja-JP" sz="2400" dirty="0"/>
                        <a:t>Categorical cross entropy</a:t>
                      </a:r>
                    </a:p>
                  </a:txBody>
                  <a:tcPr/>
                </a:tc>
                <a:extLst>
                  <a:ext uri="{0D108BD9-81ED-4DB2-BD59-A6C34878D82A}">
                    <a16:rowId xmlns:a16="http://schemas.microsoft.com/office/drawing/2014/main" val="2142932492"/>
                  </a:ext>
                </a:extLst>
              </a:tr>
            </a:tbl>
          </a:graphicData>
        </a:graphic>
      </p:graphicFrame>
      <p:sp>
        <p:nvSpPr>
          <p:cNvPr id="6" name="スライド番号プレースホルダ 3">
            <a:extLst>
              <a:ext uri="{FF2B5EF4-FFF2-40B4-BE49-F238E27FC236}">
                <a16:creationId xmlns:a16="http://schemas.microsoft.com/office/drawing/2014/main" id="{AA89D0C0-7618-4B5D-B8C0-79AA3AA8BBA7}"/>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55</a:t>
            </a:fld>
            <a:endParaRPr kumimoji="1" lang="ja-JP" altLang="en-US" dirty="0"/>
          </a:p>
        </p:txBody>
      </p:sp>
    </p:spTree>
    <p:extLst>
      <p:ext uri="{BB962C8B-B14F-4D97-AF65-F5344CB8AC3E}">
        <p14:creationId xmlns:p14="http://schemas.microsoft.com/office/powerpoint/2010/main" val="1688628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最適化結果</a:t>
            </a:r>
          </a:p>
        </p:txBody>
      </p:sp>
      <p:sp>
        <p:nvSpPr>
          <p:cNvPr id="4" name="スライド番号プレースホルダ 3"/>
          <p:cNvSpPr>
            <a:spLocks noGrp="1"/>
          </p:cNvSpPr>
          <p:nvPr>
            <p:ph type="sldNum" sz="quarter" idx="15"/>
          </p:nvPr>
        </p:nvSpPr>
        <p:spPr>
          <a:xfrm>
            <a:off x="8570912" y="6319862"/>
            <a:ext cx="609600" cy="521208"/>
          </a:xfrm>
          <a:prstGeom prst="rect">
            <a:avLst/>
          </a:prstGeom>
        </p:spPr>
        <p:txBody>
          <a:bodyPr vert="horz" rtlCol="0" anchor="ctr"/>
          <a:lstStyle>
            <a:defPPr>
              <a:defRPr lang="ja-JP"/>
            </a:defPPr>
            <a:lvl1pPr marL="0" algn="ctr" defTabSz="914400" rtl="0" eaLnBrk="1" latinLnBrk="0" hangingPunct="1">
              <a:defRPr kumimoji="0" sz="2000" b="1"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EF083AB-4C32-4414-B5B9-B9CA6121D1B7}" type="slidenum">
              <a:rPr kumimoji="1" lang="ja-JP" altLang="en-US" smtClean="0"/>
              <a:pPr/>
              <a:t>56</a:t>
            </a:fld>
            <a:endParaRPr kumimoji="1" lang="ja-JP" altLang="en-US" dirty="0"/>
          </a:p>
        </p:txBody>
      </p:sp>
      <p:graphicFrame>
        <p:nvGraphicFramePr>
          <p:cNvPr id="5" name="表 4"/>
          <p:cNvGraphicFramePr>
            <a:graphicFrameLocks noGrp="1"/>
          </p:cNvGraphicFramePr>
          <p:nvPr/>
        </p:nvGraphicFramePr>
        <p:xfrm>
          <a:off x="89756" y="2209840"/>
          <a:ext cx="8964488" cy="1371600"/>
        </p:xfrm>
        <a:graphic>
          <a:graphicData uri="http://schemas.openxmlformats.org/drawingml/2006/table">
            <a:tbl>
              <a:tblPr firstRow="1" bandRow="1">
                <a:tableStyleId>{BC89EF96-8CEA-46FF-86C4-4CE0E7609802}</a:tableStyleId>
              </a:tblPr>
              <a:tblGrid>
                <a:gridCol w="3023223">
                  <a:extLst>
                    <a:ext uri="{9D8B030D-6E8A-4147-A177-3AD203B41FA5}">
                      <a16:colId xmlns:a16="http://schemas.microsoft.com/office/drawing/2014/main" val="20000"/>
                    </a:ext>
                  </a:extLst>
                </a:gridCol>
                <a:gridCol w="5941265">
                  <a:extLst>
                    <a:ext uri="{9D8B030D-6E8A-4147-A177-3AD203B41FA5}">
                      <a16:colId xmlns:a16="http://schemas.microsoft.com/office/drawing/2014/main" val="20001"/>
                    </a:ext>
                  </a:extLst>
                </a:gridCol>
              </a:tblGrid>
              <a:tr h="370840">
                <a:tc>
                  <a:txBody>
                    <a:bodyPr/>
                    <a:lstStyle/>
                    <a:p>
                      <a:pPr algn="ctr"/>
                      <a:r>
                        <a:rPr kumimoji="1" lang="ja-JP" altLang="en-US" sz="2400" b="0" dirty="0"/>
                        <a:t>ドロップアウト率</a:t>
                      </a:r>
                    </a:p>
                  </a:txBody>
                  <a:tcPr/>
                </a:tc>
                <a:tc>
                  <a:txBody>
                    <a:bodyPr/>
                    <a:lstStyle/>
                    <a:p>
                      <a:pPr algn="ctr"/>
                      <a:r>
                        <a:rPr kumimoji="1" lang="en-US" altLang="ja-JP" sz="2400" b="0" dirty="0"/>
                        <a:t>0.042160</a:t>
                      </a:r>
                      <a:endParaRPr kumimoji="1" lang="ja-JP" altLang="en-US" sz="2400" b="0" dirty="0"/>
                    </a:p>
                  </a:txBody>
                  <a:tcPr/>
                </a:tc>
                <a:extLst>
                  <a:ext uri="{0D108BD9-81ED-4DB2-BD59-A6C34878D82A}">
                    <a16:rowId xmlns:a16="http://schemas.microsoft.com/office/drawing/2014/main" val="10000"/>
                  </a:ext>
                </a:extLst>
              </a:tr>
              <a:tr h="370840">
                <a:tc>
                  <a:txBody>
                    <a:bodyPr/>
                    <a:lstStyle/>
                    <a:p>
                      <a:pPr algn="ctr"/>
                      <a:r>
                        <a:rPr kumimoji="1" lang="ja-JP" altLang="en-US" sz="2400" dirty="0"/>
                        <a:t>学習率</a:t>
                      </a:r>
                    </a:p>
                  </a:txBody>
                  <a:tcPr/>
                </a:tc>
                <a:tc>
                  <a:txBody>
                    <a:bodyPr/>
                    <a:lstStyle/>
                    <a:p>
                      <a:pPr algn="ctr"/>
                      <a:r>
                        <a:rPr kumimoji="1" lang="en-US" altLang="ja-JP" sz="2400" u="none" strike="noStrike" kern="1200" baseline="0" dirty="0"/>
                        <a:t>1.8731e-05</a:t>
                      </a:r>
                      <a:endParaRPr kumimoji="1" lang="ja-JP" altLang="en-US" sz="2400" dirty="0"/>
                    </a:p>
                  </a:txBody>
                  <a:tcPr/>
                </a:tc>
                <a:extLst>
                  <a:ext uri="{0D108BD9-81ED-4DB2-BD59-A6C34878D82A}">
                    <a16:rowId xmlns:a16="http://schemas.microsoft.com/office/drawing/2014/main" val="10001"/>
                  </a:ext>
                </a:extLst>
              </a:tr>
              <a:tr h="370840">
                <a:tc>
                  <a:txBody>
                    <a:bodyPr/>
                    <a:lstStyle/>
                    <a:p>
                      <a:pPr algn="ctr"/>
                      <a:r>
                        <a:rPr kumimoji="1" lang="ja-JP" altLang="en-US" sz="2400" dirty="0"/>
                        <a:t>中間ユニット数</a:t>
                      </a:r>
                    </a:p>
                  </a:txBody>
                  <a:tcPr/>
                </a:tc>
                <a:tc>
                  <a:txBody>
                    <a:bodyPr/>
                    <a:lstStyle/>
                    <a:p>
                      <a:pPr algn="ctr"/>
                      <a:r>
                        <a:rPr kumimoji="1" lang="en-US" altLang="ja-JP" sz="2400" dirty="0"/>
                        <a:t>100</a:t>
                      </a:r>
                      <a:endParaRPr kumimoji="1" lang="ja-JP" altLang="en-US" sz="2400" dirty="0"/>
                    </a:p>
                  </a:txBody>
                  <a:tcPr/>
                </a:tc>
                <a:extLst>
                  <a:ext uri="{0D108BD9-81ED-4DB2-BD59-A6C34878D82A}">
                    <a16:rowId xmlns:a16="http://schemas.microsoft.com/office/drawing/2014/main" val="10002"/>
                  </a:ext>
                </a:extLst>
              </a:tr>
            </a:tbl>
          </a:graphicData>
        </a:graphic>
      </p:graphicFrame>
      <p:graphicFrame>
        <p:nvGraphicFramePr>
          <p:cNvPr id="6" name="表 5"/>
          <p:cNvGraphicFramePr>
            <a:graphicFrameLocks noGrp="1"/>
          </p:cNvGraphicFramePr>
          <p:nvPr/>
        </p:nvGraphicFramePr>
        <p:xfrm>
          <a:off x="89756" y="4688803"/>
          <a:ext cx="8964488" cy="1371600"/>
        </p:xfrm>
        <a:graphic>
          <a:graphicData uri="http://schemas.openxmlformats.org/drawingml/2006/table">
            <a:tbl>
              <a:tblPr firstRow="1" bandRow="1">
                <a:tableStyleId>{BC89EF96-8CEA-46FF-86C4-4CE0E7609802}</a:tableStyleId>
              </a:tblPr>
              <a:tblGrid>
                <a:gridCol w="3023223">
                  <a:extLst>
                    <a:ext uri="{9D8B030D-6E8A-4147-A177-3AD203B41FA5}">
                      <a16:colId xmlns:a16="http://schemas.microsoft.com/office/drawing/2014/main" val="20000"/>
                    </a:ext>
                  </a:extLst>
                </a:gridCol>
                <a:gridCol w="5941265">
                  <a:extLst>
                    <a:ext uri="{9D8B030D-6E8A-4147-A177-3AD203B41FA5}">
                      <a16:colId xmlns:a16="http://schemas.microsoft.com/office/drawing/2014/main" val="20001"/>
                    </a:ext>
                  </a:extLst>
                </a:gridCol>
              </a:tblGrid>
              <a:tr h="456195">
                <a:tc>
                  <a:txBody>
                    <a:bodyPr/>
                    <a:lstStyle/>
                    <a:p>
                      <a:pPr algn="ctr"/>
                      <a:r>
                        <a:rPr kumimoji="1" lang="ja-JP" altLang="en-US" sz="2400" b="0" dirty="0"/>
                        <a:t>ドロップアウト率</a:t>
                      </a:r>
                    </a:p>
                  </a:txBody>
                  <a:tcPr/>
                </a:tc>
                <a:tc>
                  <a:txBody>
                    <a:bodyPr/>
                    <a:lstStyle/>
                    <a:p>
                      <a:pPr algn="ctr"/>
                      <a:r>
                        <a:rPr kumimoji="1" lang="en-US" altLang="ja-JP" sz="2400" b="0" dirty="0"/>
                        <a:t>0.64198</a:t>
                      </a:r>
                      <a:endParaRPr kumimoji="1" lang="ja-JP" altLang="en-US" sz="2400" b="0" dirty="0"/>
                    </a:p>
                  </a:txBody>
                  <a:tcPr/>
                </a:tc>
                <a:extLst>
                  <a:ext uri="{0D108BD9-81ED-4DB2-BD59-A6C34878D82A}">
                    <a16:rowId xmlns:a16="http://schemas.microsoft.com/office/drawing/2014/main" val="10000"/>
                  </a:ext>
                </a:extLst>
              </a:tr>
              <a:tr h="456195">
                <a:tc>
                  <a:txBody>
                    <a:bodyPr/>
                    <a:lstStyle/>
                    <a:p>
                      <a:pPr algn="ctr"/>
                      <a:r>
                        <a:rPr kumimoji="1" lang="ja-JP" altLang="en-US" sz="2400" dirty="0"/>
                        <a:t>学習率</a:t>
                      </a:r>
                    </a:p>
                  </a:txBody>
                  <a:tcPr/>
                </a:tc>
                <a:tc>
                  <a:txBody>
                    <a:bodyPr/>
                    <a:lstStyle/>
                    <a:p>
                      <a:pPr algn="ctr"/>
                      <a:r>
                        <a:rPr kumimoji="1" lang="en-US" altLang="ja-JP" sz="2400" u="none" strike="noStrike" kern="1200" baseline="0" dirty="0"/>
                        <a:t>5.0936e-05</a:t>
                      </a:r>
                      <a:endParaRPr kumimoji="1" lang="ja-JP" altLang="en-US" sz="2400" dirty="0"/>
                    </a:p>
                  </a:txBody>
                  <a:tcPr/>
                </a:tc>
                <a:extLst>
                  <a:ext uri="{0D108BD9-81ED-4DB2-BD59-A6C34878D82A}">
                    <a16:rowId xmlns:a16="http://schemas.microsoft.com/office/drawing/2014/main" val="10001"/>
                  </a:ext>
                </a:extLst>
              </a:tr>
              <a:tr h="456195">
                <a:tc>
                  <a:txBody>
                    <a:bodyPr/>
                    <a:lstStyle/>
                    <a:p>
                      <a:pPr algn="ctr"/>
                      <a:r>
                        <a:rPr kumimoji="1" lang="ja-JP" altLang="en-US" sz="2400" dirty="0"/>
                        <a:t>中間ユニット数</a:t>
                      </a:r>
                    </a:p>
                  </a:txBody>
                  <a:tcPr/>
                </a:tc>
                <a:tc>
                  <a:txBody>
                    <a:bodyPr/>
                    <a:lstStyle/>
                    <a:p>
                      <a:pPr algn="ctr"/>
                      <a:r>
                        <a:rPr kumimoji="1" lang="en-US" altLang="ja-JP" sz="2400" dirty="0"/>
                        <a:t>500</a:t>
                      </a:r>
                      <a:endParaRPr kumimoji="1" lang="ja-JP" altLang="en-US" sz="2400" dirty="0"/>
                    </a:p>
                  </a:txBody>
                  <a:tcPr/>
                </a:tc>
                <a:extLst>
                  <a:ext uri="{0D108BD9-81ED-4DB2-BD59-A6C34878D82A}">
                    <a16:rowId xmlns:a16="http://schemas.microsoft.com/office/drawing/2014/main" val="10002"/>
                  </a:ext>
                </a:extLst>
              </a:tr>
            </a:tbl>
          </a:graphicData>
        </a:graphic>
      </p:graphicFrame>
      <p:sp>
        <p:nvSpPr>
          <p:cNvPr id="7" name="テキスト ボックス 6"/>
          <p:cNvSpPr txBox="1"/>
          <p:nvPr/>
        </p:nvSpPr>
        <p:spPr>
          <a:xfrm>
            <a:off x="827584" y="1556792"/>
            <a:ext cx="1210588" cy="584775"/>
          </a:xfrm>
          <a:prstGeom prst="rect">
            <a:avLst/>
          </a:prstGeom>
          <a:noFill/>
        </p:spPr>
        <p:txBody>
          <a:bodyPr wrap="none" rtlCol="0">
            <a:spAutoFit/>
          </a:bodyPr>
          <a:lstStyle/>
          <a:p>
            <a:r>
              <a:rPr lang="ja-JP" altLang="en-US" sz="3200" dirty="0"/>
              <a:t>馬・蛙</a:t>
            </a:r>
            <a:endParaRPr kumimoji="1" lang="ja-JP" altLang="en-US" sz="3200" dirty="0"/>
          </a:p>
        </p:txBody>
      </p:sp>
      <p:sp>
        <p:nvSpPr>
          <p:cNvPr id="8" name="テキスト ボックス 7"/>
          <p:cNvSpPr txBox="1"/>
          <p:nvPr/>
        </p:nvSpPr>
        <p:spPr>
          <a:xfrm>
            <a:off x="827584" y="4077072"/>
            <a:ext cx="1210588" cy="584775"/>
          </a:xfrm>
          <a:prstGeom prst="rect">
            <a:avLst/>
          </a:prstGeom>
          <a:noFill/>
        </p:spPr>
        <p:txBody>
          <a:bodyPr wrap="none" rtlCol="0">
            <a:spAutoFit/>
          </a:bodyPr>
          <a:lstStyle/>
          <a:p>
            <a:r>
              <a:rPr lang="ja-JP" altLang="en-US" sz="3200" dirty="0"/>
              <a:t>兎・鴨</a:t>
            </a:r>
            <a:endParaRPr kumimoji="1" lang="ja-JP" altLang="en-US" sz="3200" dirty="0"/>
          </a:p>
        </p:txBody>
      </p:sp>
      <p:sp>
        <p:nvSpPr>
          <p:cNvPr id="9" name="スライド番号プレースホルダ 3">
            <a:extLst>
              <a:ext uri="{FF2B5EF4-FFF2-40B4-BE49-F238E27FC236}">
                <a16:creationId xmlns:a16="http://schemas.microsoft.com/office/drawing/2014/main" id="{CB812261-B8EF-4138-851E-85F5C24E33C5}"/>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56</a:t>
            </a:fld>
            <a:endParaRPr kumimoji="1" lang="ja-JP" altLang="en-US" dirty="0"/>
          </a:p>
        </p:txBody>
      </p:sp>
    </p:spTree>
    <p:extLst>
      <p:ext uri="{BB962C8B-B14F-4D97-AF65-F5344CB8AC3E}">
        <p14:creationId xmlns:p14="http://schemas.microsoft.com/office/powerpoint/2010/main" val="2453340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 </a:t>
            </a:r>
            <a:r>
              <a:rPr kumimoji="1" lang="ja-JP" altLang="en-US" dirty="0"/>
              <a:t>結果</a:t>
            </a:r>
            <a:r>
              <a:rPr kumimoji="1" lang="en-US" altLang="ja-JP" dirty="0"/>
              <a:t>(</a:t>
            </a:r>
            <a:r>
              <a:rPr kumimoji="1" lang="ja-JP" altLang="en-US" dirty="0"/>
              <a:t>蛙画像</a:t>
            </a:r>
            <a:r>
              <a:rPr kumimoji="1" lang="en-US" altLang="ja-JP" dirty="0"/>
              <a:t>)</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57</a:t>
            </a:fld>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984472729"/>
              </p:ext>
            </p:extLst>
          </p:nvPr>
        </p:nvGraphicFramePr>
        <p:xfrm>
          <a:off x="48994" y="4660244"/>
          <a:ext cx="9044999" cy="810000"/>
        </p:xfrm>
        <a:graphic>
          <a:graphicData uri="http://schemas.openxmlformats.org/drawingml/2006/table">
            <a:tbl>
              <a:tblPr firstRow="1" bandRow="1">
                <a:tableStyleId>{BC89EF96-8CEA-46FF-86C4-4CE0E7609802}</a:tableStyleId>
              </a:tblPr>
              <a:tblGrid>
                <a:gridCol w="1052999">
                  <a:extLst>
                    <a:ext uri="{9D8B030D-6E8A-4147-A177-3AD203B41FA5}">
                      <a16:colId xmlns:a16="http://schemas.microsoft.com/office/drawing/2014/main" val="253020170"/>
                    </a:ext>
                  </a:extLst>
                </a:gridCol>
                <a:gridCol w="999000">
                  <a:extLst>
                    <a:ext uri="{9D8B030D-6E8A-4147-A177-3AD203B41FA5}">
                      <a16:colId xmlns:a16="http://schemas.microsoft.com/office/drawing/2014/main" val="658824779"/>
                    </a:ext>
                  </a:extLst>
                </a:gridCol>
                <a:gridCol w="999000">
                  <a:extLst>
                    <a:ext uri="{9D8B030D-6E8A-4147-A177-3AD203B41FA5}">
                      <a16:colId xmlns:a16="http://schemas.microsoft.com/office/drawing/2014/main" val="1217851415"/>
                    </a:ext>
                  </a:extLst>
                </a:gridCol>
                <a:gridCol w="999000">
                  <a:extLst>
                    <a:ext uri="{9D8B030D-6E8A-4147-A177-3AD203B41FA5}">
                      <a16:colId xmlns:a16="http://schemas.microsoft.com/office/drawing/2014/main" val="3775220976"/>
                    </a:ext>
                  </a:extLst>
                </a:gridCol>
                <a:gridCol w="999000">
                  <a:extLst>
                    <a:ext uri="{9D8B030D-6E8A-4147-A177-3AD203B41FA5}">
                      <a16:colId xmlns:a16="http://schemas.microsoft.com/office/drawing/2014/main" val="3502889392"/>
                    </a:ext>
                  </a:extLst>
                </a:gridCol>
                <a:gridCol w="999000">
                  <a:extLst>
                    <a:ext uri="{9D8B030D-6E8A-4147-A177-3AD203B41FA5}">
                      <a16:colId xmlns:a16="http://schemas.microsoft.com/office/drawing/2014/main" val="2092239695"/>
                    </a:ext>
                  </a:extLst>
                </a:gridCol>
                <a:gridCol w="999000">
                  <a:extLst>
                    <a:ext uri="{9D8B030D-6E8A-4147-A177-3AD203B41FA5}">
                      <a16:colId xmlns:a16="http://schemas.microsoft.com/office/drawing/2014/main" val="1529549481"/>
                    </a:ext>
                  </a:extLst>
                </a:gridCol>
                <a:gridCol w="999000">
                  <a:extLst>
                    <a:ext uri="{9D8B030D-6E8A-4147-A177-3AD203B41FA5}">
                      <a16:colId xmlns:a16="http://schemas.microsoft.com/office/drawing/2014/main" val="846439774"/>
                    </a:ext>
                  </a:extLst>
                </a:gridCol>
                <a:gridCol w="999000">
                  <a:extLst>
                    <a:ext uri="{9D8B030D-6E8A-4147-A177-3AD203B41FA5}">
                      <a16:colId xmlns:a16="http://schemas.microsoft.com/office/drawing/2014/main" val="4169641435"/>
                    </a:ext>
                  </a:extLst>
                </a:gridCol>
              </a:tblGrid>
              <a:tr h="405000">
                <a:tc>
                  <a:txBody>
                    <a:bodyPr/>
                    <a:lstStyle/>
                    <a:p>
                      <a:pPr algn="ctr"/>
                      <a:r>
                        <a:rPr kumimoji="1" lang="ja-JP" altLang="en-US" sz="1800" b="0" dirty="0"/>
                        <a:t>蛙らしさ</a:t>
                      </a:r>
                    </a:p>
                  </a:txBody>
                  <a:tcPr marL="68580" marR="68580" marT="34290" marB="34290" anchor="ctr"/>
                </a:tc>
                <a:tc>
                  <a:txBody>
                    <a:bodyPr/>
                    <a:lstStyle/>
                    <a:p>
                      <a:pPr algn="ctr"/>
                      <a:r>
                        <a:rPr kumimoji="1" lang="en-US" altLang="ja-JP" sz="1800" b="0" dirty="0"/>
                        <a:t>0.9999</a:t>
                      </a:r>
                      <a:endParaRPr kumimoji="1" lang="ja-JP" altLang="en-US" sz="1800" b="0" dirty="0"/>
                    </a:p>
                  </a:txBody>
                  <a:tcPr marL="68580" marR="68580" marT="34290" marB="34290" anchor="ctr"/>
                </a:tc>
                <a:tc>
                  <a:txBody>
                    <a:bodyPr/>
                    <a:lstStyle/>
                    <a:p>
                      <a:pPr algn="ctr"/>
                      <a:r>
                        <a:rPr kumimoji="1" lang="en-US" altLang="ja-JP" sz="1800" b="0" dirty="0"/>
                        <a:t>0.9958</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0.9981</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extLst>
                  <a:ext uri="{0D108BD9-81ED-4DB2-BD59-A6C34878D82A}">
                    <a16:rowId xmlns:a16="http://schemas.microsoft.com/office/drawing/2014/main" val="3378829876"/>
                  </a:ext>
                </a:extLst>
              </a:tr>
              <a:tr h="405000">
                <a:tc>
                  <a:txBody>
                    <a:bodyPr/>
                    <a:lstStyle/>
                    <a:p>
                      <a:pPr algn="ctr"/>
                      <a:r>
                        <a:rPr kumimoji="1" lang="ja-JP" altLang="en-US" sz="1800" b="0" dirty="0"/>
                        <a:t>馬らしさ</a:t>
                      </a:r>
                    </a:p>
                  </a:txBody>
                  <a:tcPr marL="68580" marR="68580" marT="34290" marB="34290" anchor="ctr"/>
                </a:tc>
                <a:tc>
                  <a:txBody>
                    <a:bodyPr/>
                    <a:lstStyle/>
                    <a:p>
                      <a:pPr algn="ctr"/>
                      <a:r>
                        <a:rPr kumimoji="1" lang="en-US" altLang="ja-JP" sz="1800" b="0" dirty="0"/>
                        <a:t>0.0001</a:t>
                      </a:r>
                      <a:endParaRPr kumimoji="1" lang="ja-JP" altLang="en-US" sz="1800" b="0" dirty="0"/>
                    </a:p>
                  </a:txBody>
                  <a:tcPr marL="68580" marR="68580" marT="34290" marB="34290" anchor="ctr"/>
                </a:tc>
                <a:tc>
                  <a:txBody>
                    <a:bodyPr/>
                    <a:lstStyle/>
                    <a:p>
                      <a:pPr algn="ctr"/>
                      <a:r>
                        <a:rPr kumimoji="1" lang="en-US" altLang="ja-JP" sz="1800" b="0" dirty="0"/>
                        <a:t>0.0042</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0.0019</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extLst>
                  <a:ext uri="{0D108BD9-81ED-4DB2-BD59-A6C34878D82A}">
                    <a16:rowId xmlns:a16="http://schemas.microsoft.com/office/drawing/2014/main" val="436278192"/>
                  </a:ext>
                </a:extLst>
              </a:tr>
            </a:tbl>
          </a:graphicData>
        </a:graphic>
      </p:graphicFrame>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993" y="2636529"/>
            <a:ext cx="8019000" cy="2001008"/>
          </a:xfrm>
          <a:prstGeom prst="rect">
            <a:avLst/>
          </a:prstGeom>
        </p:spPr>
      </p:pic>
    </p:spTree>
    <p:extLst>
      <p:ext uri="{BB962C8B-B14F-4D97-AF65-F5344CB8AC3E}">
        <p14:creationId xmlns:p14="http://schemas.microsoft.com/office/powerpoint/2010/main" val="1196315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 </a:t>
            </a:r>
            <a:r>
              <a:rPr kumimoji="1" lang="ja-JP" altLang="en-US" dirty="0"/>
              <a:t>結果</a:t>
            </a:r>
            <a:r>
              <a:rPr lang="en-US" altLang="ja-JP" dirty="0"/>
              <a:t>(</a:t>
            </a:r>
            <a:r>
              <a:rPr lang="ja-JP" altLang="en-US" dirty="0"/>
              <a:t>蛙画像</a:t>
            </a:r>
            <a:r>
              <a:rPr lang="en-US" altLang="ja-JP" dirty="0"/>
              <a:t>)</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58</a:t>
            </a:fld>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1122050859"/>
              </p:ext>
            </p:extLst>
          </p:nvPr>
        </p:nvGraphicFramePr>
        <p:xfrm>
          <a:off x="48994" y="4660244"/>
          <a:ext cx="9044999" cy="810000"/>
        </p:xfrm>
        <a:graphic>
          <a:graphicData uri="http://schemas.openxmlformats.org/drawingml/2006/table">
            <a:tbl>
              <a:tblPr firstRow="1" bandRow="1">
                <a:tableStyleId>{BC89EF96-8CEA-46FF-86C4-4CE0E7609802}</a:tableStyleId>
              </a:tblPr>
              <a:tblGrid>
                <a:gridCol w="1052999">
                  <a:extLst>
                    <a:ext uri="{9D8B030D-6E8A-4147-A177-3AD203B41FA5}">
                      <a16:colId xmlns:a16="http://schemas.microsoft.com/office/drawing/2014/main" val="253020170"/>
                    </a:ext>
                  </a:extLst>
                </a:gridCol>
                <a:gridCol w="999000">
                  <a:extLst>
                    <a:ext uri="{9D8B030D-6E8A-4147-A177-3AD203B41FA5}">
                      <a16:colId xmlns:a16="http://schemas.microsoft.com/office/drawing/2014/main" val="658824779"/>
                    </a:ext>
                  </a:extLst>
                </a:gridCol>
                <a:gridCol w="999000">
                  <a:extLst>
                    <a:ext uri="{9D8B030D-6E8A-4147-A177-3AD203B41FA5}">
                      <a16:colId xmlns:a16="http://schemas.microsoft.com/office/drawing/2014/main" val="1217851415"/>
                    </a:ext>
                  </a:extLst>
                </a:gridCol>
                <a:gridCol w="999000">
                  <a:extLst>
                    <a:ext uri="{9D8B030D-6E8A-4147-A177-3AD203B41FA5}">
                      <a16:colId xmlns:a16="http://schemas.microsoft.com/office/drawing/2014/main" val="3775220976"/>
                    </a:ext>
                  </a:extLst>
                </a:gridCol>
                <a:gridCol w="999000">
                  <a:extLst>
                    <a:ext uri="{9D8B030D-6E8A-4147-A177-3AD203B41FA5}">
                      <a16:colId xmlns:a16="http://schemas.microsoft.com/office/drawing/2014/main" val="3502889392"/>
                    </a:ext>
                  </a:extLst>
                </a:gridCol>
                <a:gridCol w="999000">
                  <a:extLst>
                    <a:ext uri="{9D8B030D-6E8A-4147-A177-3AD203B41FA5}">
                      <a16:colId xmlns:a16="http://schemas.microsoft.com/office/drawing/2014/main" val="2092239695"/>
                    </a:ext>
                  </a:extLst>
                </a:gridCol>
                <a:gridCol w="999000">
                  <a:extLst>
                    <a:ext uri="{9D8B030D-6E8A-4147-A177-3AD203B41FA5}">
                      <a16:colId xmlns:a16="http://schemas.microsoft.com/office/drawing/2014/main" val="1529549481"/>
                    </a:ext>
                  </a:extLst>
                </a:gridCol>
                <a:gridCol w="999000">
                  <a:extLst>
                    <a:ext uri="{9D8B030D-6E8A-4147-A177-3AD203B41FA5}">
                      <a16:colId xmlns:a16="http://schemas.microsoft.com/office/drawing/2014/main" val="846439774"/>
                    </a:ext>
                  </a:extLst>
                </a:gridCol>
                <a:gridCol w="999000">
                  <a:extLst>
                    <a:ext uri="{9D8B030D-6E8A-4147-A177-3AD203B41FA5}">
                      <a16:colId xmlns:a16="http://schemas.microsoft.com/office/drawing/2014/main" val="4169641435"/>
                    </a:ext>
                  </a:extLst>
                </a:gridCol>
              </a:tblGrid>
              <a:tr h="405000">
                <a:tc>
                  <a:txBody>
                    <a:bodyPr/>
                    <a:lstStyle/>
                    <a:p>
                      <a:pPr algn="ctr"/>
                      <a:r>
                        <a:rPr kumimoji="1" lang="ja-JP" altLang="en-US" sz="1800" b="0" dirty="0"/>
                        <a:t>蛙らしさ</a:t>
                      </a:r>
                    </a:p>
                  </a:txBody>
                  <a:tcPr marL="68580" marR="68580" marT="34290" marB="34290" anchor="ctr"/>
                </a:tc>
                <a:tc>
                  <a:txBody>
                    <a:bodyPr/>
                    <a:lstStyle/>
                    <a:p>
                      <a:pPr algn="ctr"/>
                      <a:r>
                        <a:rPr kumimoji="1" lang="en-US" altLang="ja-JP" sz="1800" b="0" dirty="0"/>
                        <a:t>0.9999</a:t>
                      </a:r>
                      <a:endParaRPr kumimoji="1" lang="ja-JP" altLang="en-US" sz="1800" b="0" dirty="0"/>
                    </a:p>
                  </a:txBody>
                  <a:tcPr marL="68580" marR="68580" marT="34290" marB="34290" anchor="ctr"/>
                </a:tc>
                <a:tc>
                  <a:txBody>
                    <a:bodyPr/>
                    <a:lstStyle/>
                    <a:p>
                      <a:pPr algn="ctr"/>
                      <a:r>
                        <a:rPr kumimoji="1" lang="en-US" altLang="ja-JP" sz="1800" b="0" dirty="0"/>
                        <a:t>0.9958</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0.9981</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extLst>
                  <a:ext uri="{0D108BD9-81ED-4DB2-BD59-A6C34878D82A}">
                    <a16:rowId xmlns:a16="http://schemas.microsoft.com/office/drawing/2014/main" val="3378829876"/>
                  </a:ext>
                </a:extLst>
              </a:tr>
              <a:tr h="405000">
                <a:tc>
                  <a:txBody>
                    <a:bodyPr/>
                    <a:lstStyle/>
                    <a:p>
                      <a:pPr algn="ctr"/>
                      <a:r>
                        <a:rPr kumimoji="1" lang="ja-JP" altLang="en-US" sz="1800" b="0" dirty="0"/>
                        <a:t>馬らしさ</a:t>
                      </a:r>
                    </a:p>
                  </a:txBody>
                  <a:tcPr marL="68580" marR="68580" marT="34290" marB="34290" anchor="ctr"/>
                </a:tc>
                <a:tc>
                  <a:txBody>
                    <a:bodyPr/>
                    <a:lstStyle/>
                    <a:p>
                      <a:pPr algn="ctr"/>
                      <a:r>
                        <a:rPr kumimoji="1" lang="en-US" altLang="ja-JP" sz="1800" b="0" dirty="0"/>
                        <a:t>0.0001</a:t>
                      </a:r>
                      <a:endParaRPr kumimoji="1" lang="ja-JP" altLang="en-US" sz="1800" b="0" dirty="0"/>
                    </a:p>
                  </a:txBody>
                  <a:tcPr marL="68580" marR="68580" marT="34290" marB="34290" anchor="ctr"/>
                </a:tc>
                <a:tc>
                  <a:txBody>
                    <a:bodyPr/>
                    <a:lstStyle/>
                    <a:p>
                      <a:pPr algn="ctr"/>
                      <a:r>
                        <a:rPr kumimoji="1" lang="en-US" altLang="ja-JP" sz="1800" b="0" dirty="0"/>
                        <a:t>0.0042</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0.0019</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extLst>
                  <a:ext uri="{0D108BD9-81ED-4DB2-BD59-A6C34878D82A}">
                    <a16:rowId xmlns:a16="http://schemas.microsoft.com/office/drawing/2014/main" val="436278192"/>
                  </a:ext>
                </a:extLst>
              </a:tr>
            </a:tbl>
          </a:graphicData>
        </a:graphic>
      </p:graphicFrame>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993" y="2636529"/>
            <a:ext cx="8019000" cy="2001008"/>
          </a:xfrm>
          <a:prstGeom prst="rect">
            <a:avLst/>
          </a:prstGeom>
        </p:spPr>
      </p:pic>
      <p:sp>
        <p:nvSpPr>
          <p:cNvPr id="7" name="テキスト ボックス 6"/>
          <p:cNvSpPr txBox="1"/>
          <p:nvPr/>
        </p:nvSpPr>
        <p:spPr>
          <a:xfrm>
            <a:off x="2701117" y="1982314"/>
            <a:ext cx="4914334" cy="600164"/>
          </a:xfrm>
          <a:prstGeom prst="rect">
            <a:avLst/>
          </a:prstGeom>
          <a:solidFill>
            <a:schemeClr val="bg1"/>
          </a:solidFill>
          <a:ln w="76200">
            <a:solidFill>
              <a:srgbClr val="FF0000"/>
            </a:solidFill>
          </a:ln>
        </p:spPr>
        <p:txBody>
          <a:bodyPr wrap="square" rtlCol="0">
            <a:spAutoFit/>
          </a:bodyPr>
          <a:lstStyle/>
          <a:p>
            <a:r>
              <a:rPr lang="ja-JP" altLang="en-US" sz="3300" dirty="0"/>
              <a:t>全て蛙として認識に成功</a:t>
            </a:r>
            <a:endParaRPr lang="en-US" altLang="ja-JP" sz="3300" dirty="0"/>
          </a:p>
        </p:txBody>
      </p:sp>
      <p:sp>
        <p:nvSpPr>
          <p:cNvPr id="8" name="正方形/長方形 7"/>
          <p:cNvSpPr/>
          <p:nvPr/>
        </p:nvSpPr>
        <p:spPr>
          <a:xfrm>
            <a:off x="1092993" y="4660243"/>
            <a:ext cx="8001000" cy="407183"/>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Tree>
    <p:extLst>
      <p:ext uri="{BB962C8B-B14F-4D97-AF65-F5344CB8AC3E}">
        <p14:creationId xmlns:p14="http://schemas.microsoft.com/office/powerpoint/2010/main" val="3630183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 </a:t>
            </a:r>
            <a:r>
              <a:rPr kumimoji="1" lang="ja-JP" altLang="en-US" dirty="0"/>
              <a:t>結果</a:t>
            </a:r>
            <a:r>
              <a:rPr lang="en-US" altLang="ja-JP" dirty="0"/>
              <a:t>(</a:t>
            </a:r>
            <a:r>
              <a:rPr lang="ja-JP" altLang="en-US" dirty="0"/>
              <a:t>蛙画像</a:t>
            </a:r>
            <a:r>
              <a:rPr lang="en-US" altLang="ja-JP" dirty="0"/>
              <a:t>)</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59</a:t>
            </a:fld>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471789695"/>
              </p:ext>
            </p:extLst>
          </p:nvPr>
        </p:nvGraphicFramePr>
        <p:xfrm>
          <a:off x="48994" y="4660244"/>
          <a:ext cx="9044999" cy="810000"/>
        </p:xfrm>
        <a:graphic>
          <a:graphicData uri="http://schemas.openxmlformats.org/drawingml/2006/table">
            <a:tbl>
              <a:tblPr firstRow="1" bandRow="1">
                <a:tableStyleId>{BC89EF96-8CEA-46FF-86C4-4CE0E7609802}</a:tableStyleId>
              </a:tblPr>
              <a:tblGrid>
                <a:gridCol w="1052999">
                  <a:extLst>
                    <a:ext uri="{9D8B030D-6E8A-4147-A177-3AD203B41FA5}">
                      <a16:colId xmlns:a16="http://schemas.microsoft.com/office/drawing/2014/main" val="253020170"/>
                    </a:ext>
                  </a:extLst>
                </a:gridCol>
                <a:gridCol w="999000">
                  <a:extLst>
                    <a:ext uri="{9D8B030D-6E8A-4147-A177-3AD203B41FA5}">
                      <a16:colId xmlns:a16="http://schemas.microsoft.com/office/drawing/2014/main" val="658824779"/>
                    </a:ext>
                  </a:extLst>
                </a:gridCol>
                <a:gridCol w="999000">
                  <a:extLst>
                    <a:ext uri="{9D8B030D-6E8A-4147-A177-3AD203B41FA5}">
                      <a16:colId xmlns:a16="http://schemas.microsoft.com/office/drawing/2014/main" val="1217851415"/>
                    </a:ext>
                  </a:extLst>
                </a:gridCol>
                <a:gridCol w="999000">
                  <a:extLst>
                    <a:ext uri="{9D8B030D-6E8A-4147-A177-3AD203B41FA5}">
                      <a16:colId xmlns:a16="http://schemas.microsoft.com/office/drawing/2014/main" val="3775220976"/>
                    </a:ext>
                  </a:extLst>
                </a:gridCol>
                <a:gridCol w="999000">
                  <a:extLst>
                    <a:ext uri="{9D8B030D-6E8A-4147-A177-3AD203B41FA5}">
                      <a16:colId xmlns:a16="http://schemas.microsoft.com/office/drawing/2014/main" val="3502889392"/>
                    </a:ext>
                  </a:extLst>
                </a:gridCol>
                <a:gridCol w="999000">
                  <a:extLst>
                    <a:ext uri="{9D8B030D-6E8A-4147-A177-3AD203B41FA5}">
                      <a16:colId xmlns:a16="http://schemas.microsoft.com/office/drawing/2014/main" val="2092239695"/>
                    </a:ext>
                  </a:extLst>
                </a:gridCol>
                <a:gridCol w="999000">
                  <a:extLst>
                    <a:ext uri="{9D8B030D-6E8A-4147-A177-3AD203B41FA5}">
                      <a16:colId xmlns:a16="http://schemas.microsoft.com/office/drawing/2014/main" val="1529549481"/>
                    </a:ext>
                  </a:extLst>
                </a:gridCol>
                <a:gridCol w="999000">
                  <a:extLst>
                    <a:ext uri="{9D8B030D-6E8A-4147-A177-3AD203B41FA5}">
                      <a16:colId xmlns:a16="http://schemas.microsoft.com/office/drawing/2014/main" val="846439774"/>
                    </a:ext>
                  </a:extLst>
                </a:gridCol>
                <a:gridCol w="999000">
                  <a:extLst>
                    <a:ext uri="{9D8B030D-6E8A-4147-A177-3AD203B41FA5}">
                      <a16:colId xmlns:a16="http://schemas.microsoft.com/office/drawing/2014/main" val="4169641435"/>
                    </a:ext>
                  </a:extLst>
                </a:gridCol>
              </a:tblGrid>
              <a:tr h="405000">
                <a:tc>
                  <a:txBody>
                    <a:bodyPr/>
                    <a:lstStyle/>
                    <a:p>
                      <a:pPr algn="ctr"/>
                      <a:r>
                        <a:rPr kumimoji="1" lang="ja-JP" altLang="en-US" sz="1800" b="0" dirty="0"/>
                        <a:t>蛙らしさ</a:t>
                      </a:r>
                    </a:p>
                  </a:txBody>
                  <a:tcPr marL="68580" marR="68580" marT="34290" marB="34290" anchor="ctr"/>
                </a:tc>
                <a:tc>
                  <a:txBody>
                    <a:bodyPr/>
                    <a:lstStyle/>
                    <a:p>
                      <a:pPr algn="ctr"/>
                      <a:r>
                        <a:rPr kumimoji="1" lang="en-US" altLang="ja-JP" sz="1800" b="0" dirty="0"/>
                        <a:t>0.9999</a:t>
                      </a:r>
                      <a:endParaRPr kumimoji="1" lang="ja-JP" altLang="en-US" sz="1800" b="0" dirty="0"/>
                    </a:p>
                  </a:txBody>
                  <a:tcPr marL="68580" marR="68580" marT="34290" marB="34290" anchor="ctr"/>
                </a:tc>
                <a:tc>
                  <a:txBody>
                    <a:bodyPr/>
                    <a:lstStyle/>
                    <a:p>
                      <a:pPr algn="ctr"/>
                      <a:r>
                        <a:rPr kumimoji="1" lang="en-US" altLang="ja-JP" sz="1800" b="0" dirty="0"/>
                        <a:t>0.9958</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0.9981</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extLst>
                  <a:ext uri="{0D108BD9-81ED-4DB2-BD59-A6C34878D82A}">
                    <a16:rowId xmlns:a16="http://schemas.microsoft.com/office/drawing/2014/main" val="3378829876"/>
                  </a:ext>
                </a:extLst>
              </a:tr>
              <a:tr h="405000">
                <a:tc>
                  <a:txBody>
                    <a:bodyPr/>
                    <a:lstStyle/>
                    <a:p>
                      <a:pPr algn="ctr"/>
                      <a:r>
                        <a:rPr kumimoji="1" lang="ja-JP" altLang="en-US" sz="1800" b="0" dirty="0"/>
                        <a:t>馬らしさ</a:t>
                      </a:r>
                    </a:p>
                  </a:txBody>
                  <a:tcPr marL="68580" marR="68580" marT="34290" marB="34290" anchor="ctr"/>
                </a:tc>
                <a:tc>
                  <a:txBody>
                    <a:bodyPr/>
                    <a:lstStyle/>
                    <a:p>
                      <a:pPr algn="ctr"/>
                      <a:r>
                        <a:rPr kumimoji="1" lang="en-US" altLang="ja-JP" sz="1800" b="0" dirty="0"/>
                        <a:t>0.0001</a:t>
                      </a:r>
                      <a:endParaRPr kumimoji="1" lang="ja-JP" altLang="en-US" sz="1800" b="0" dirty="0"/>
                    </a:p>
                  </a:txBody>
                  <a:tcPr marL="68580" marR="68580" marT="34290" marB="34290" anchor="ctr"/>
                </a:tc>
                <a:tc>
                  <a:txBody>
                    <a:bodyPr/>
                    <a:lstStyle/>
                    <a:p>
                      <a:pPr algn="ctr"/>
                      <a:r>
                        <a:rPr kumimoji="1" lang="en-US" altLang="ja-JP" sz="1800" b="0" dirty="0"/>
                        <a:t>0.0042</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0.0019</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extLst>
                  <a:ext uri="{0D108BD9-81ED-4DB2-BD59-A6C34878D82A}">
                    <a16:rowId xmlns:a16="http://schemas.microsoft.com/office/drawing/2014/main" val="436278192"/>
                  </a:ext>
                </a:extLst>
              </a:tr>
            </a:tbl>
          </a:graphicData>
        </a:graphic>
      </p:graphicFrame>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993" y="2636529"/>
            <a:ext cx="8019000" cy="2001008"/>
          </a:xfrm>
          <a:prstGeom prst="rect">
            <a:avLst/>
          </a:prstGeom>
        </p:spPr>
      </p:pic>
      <p:sp>
        <p:nvSpPr>
          <p:cNvPr id="8" name="テキスト ボックス 7"/>
          <p:cNvSpPr txBox="1"/>
          <p:nvPr/>
        </p:nvSpPr>
        <p:spPr>
          <a:xfrm>
            <a:off x="2469213" y="1976632"/>
            <a:ext cx="5230559" cy="600164"/>
          </a:xfrm>
          <a:prstGeom prst="rect">
            <a:avLst/>
          </a:prstGeom>
          <a:solidFill>
            <a:schemeClr val="bg1"/>
          </a:solidFill>
          <a:ln w="76200">
            <a:solidFill>
              <a:srgbClr val="FF0000"/>
            </a:solidFill>
          </a:ln>
        </p:spPr>
        <p:txBody>
          <a:bodyPr wrap="square" rtlCol="0">
            <a:spAutoFit/>
          </a:bodyPr>
          <a:lstStyle/>
          <a:p>
            <a:r>
              <a:rPr lang="ja-JP" altLang="en-US" sz="3300" dirty="0"/>
              <a:t>水面との境界線に判断根拠</a:t>
            </a:r>
          </a:p>
        </p:txBody>
      </p:sp>
      <p:sp>
        <p:nvSpPr>
          <p:cNvPr id="9" name="正方形/長方形 8"/>
          <p:cNvSpPr/>
          <p:nvPr/>
        </p:nvSpPr>
        <p:spPr>
          <a:xfrm>
            <a:off x="1092993" y="4162567"/>
            <a:ext cx="8001000" cy="354842"/>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Tree>
    <p:extLst>
      <p:ext uri="{BB962C8B-B14F-4D97-AF65-F5344CB8AC3E}">
        <p14:creationId xmlns:p14="http://schemas.microsoft.com/office/powerpoint/2010/main" val="2715987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1331743" y="1444003"/>
            <a:ext cx="6480514" cy="908510"/>
          </a:xfrm>
        </p:spPr>
        <p:txBody>
          <a:bodyPr>
            <a:noAutofit/>
          </a:bodyPr>
          <a:lstStyle/>
          <a:p>
            <a:r>
              <a:rPr lang="ja-JP" altLang="en-US" sz="3600" dirty="0"/>
              <a:t>人間の視覚認知の多義性理解</a:t>
            </a:r>
            <a:endParaRPr lang="en-US" altLang="ja-JP" sz="3600" dirty="0"/>
          </a:p>
          <a:p>
            <a:endParaRPr lang="en-US" altLang="ja-JP" sz="3600" dirty="0"/>
          </a:p>
          <a:p>
            <a:endParaRPr lang="ja-JP" altLang="en-US" sz="3600" dirty="0"/>
          </a:p>
        </p:txBody>
      </p:sp>
      <p:sp>
        <p:nvSpPr>
          <p:cNvPr id="12" name="角丸四角形 11"/>
          <p:cNvSpPr/>
          <p:nvPr/>
        </p:nvSpPr>
        <p:spPr>
          <a:xfrm>
            <a:off x="547949" y="2352513"/>
            <a:ext cx="3875207" cy="41403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a:t>
            </a:r>
            <a:r>
              <a:rPr lang="ja-JP" altLang="en-US" sz="2800" dirty="0">
                <a:solidFill>
                  <a:schemeClr val="tx1"/>
                </a:solidFill>
              </a:rPr>
              <a:t>つの対象に対して</a:t>
            </a:r>
            <a:endParaRPr lang="en-US" altLang="ja-JP" sz="2800" dirty="0">
              <a:solidFill>
                <a:schemeClr val="tx1"/>
              </a:solidFill>
            </a:endParaRPr>
          </a:p>
          <a:p>
            <a:pPr algn="ctr"/>
            <a:r>
              <a:rPr lang="en-US" altLang="ja-JP" sz="2800" dirty="0">
                <a:solidFill>
                  <a:schemeClr val="tx1"/>
                </a:solidFill>
              </a:rPr>
              <a:t>2</a:t>
            </a:r>
            <a:r>
              <a:rPr lang="ja-JP" altLang="en-US" sz="2800" dirty="0">
                <a:solidFill>
                  <a:schemeClr val="tx1"/>
                </a:solidFill>
              </a:rPr>
              <a:t>つ以上の見方を</a:t>
            </a:r>
            <a:endParaRPr lang="en-US" altLang="ja-JP" sz="2800" dirty="0">
              <a:solidFill>
                <a:schemeClr val="tx1"/>
              </a:solidFill>
            </a:endParaRPr>
          </a:p>
          <a:p>
            <a:pPr algn="ctr"/>
            <a:r>
              <a:rPr lang="ja-JP" altLang="en-US" sz="2800" dirty="0">
                <a:solidFill>
                  <a:schemeClr val="tx1"/>
                </a:solidFill>
              </a:rPr>
              <a:t>与える性質</a:t>
            </a:r>
            <a:endParaRPr lang="ja-JP" altLang="en-US" sz="2800" dirty="0"/>
          </a:p>
        </p:txBody>
      </p:sp>
      <p:sp>
        <p:nvSpPr>
          <p:cNvPr id="11" name="テキスト ボックス 10"/>
          <p:cNvSpPr txBox="1"/>
          <p:nvPr/>
        </p:nvSpPr>
        <p:spPr>
          <a:xfrm>
            <a:off x="1777666" y="2079460"/>
            <a:ext cx="1415772" cy="584775"/>
          </a:xfrm>
          <a:prstGeom prst="rect">
            <a:avLst/>
          </a:prstGeom>
          <a:solidFill>
            <a:schemeClr val="bg1"/>
          </a:solidFill>
        </p:spPr>
        <p:txBody>
          <a:bodyPr wrap="none" rtlCol="0">
            <a:spAutoFit/>
          </a:bodyPr>
          <a:lstStyle/>
          <a:p>
            <a:r>
              <a:rPr lang="ja-JP" altLang="en-US" sz="3200" dirty="0"/>
              <a:t>多義的</a:t>
            </a:r>
          </a:p>
        </p:txBody>
      </p:sp>
      <p:sp>
        <p:nvSpPr>
          <p:cNvPr id="18" name="テキスト ボックス 17"/>
          <p:cNvSpPr txBox="1"/>
          <p:nvPr/>
        </p:nvSpPr>
        <p:spPr>
          <a:xfrm>
            <a:off x="6745741" y="3813442"/>
            <a:ext cx="184731" cy="300082"/>
          </a:xfrm>
          <a:prstGeom prst="rect">
            <a:avLst/>
          </a:prstGeom>
          <a:noFill/>
        </p:spPr>
        <p:txBody>
          <a:bodyPr wrap="none" rtlCol="0">
            <a:spAutoFit/>
          </a:bodyPr>
          <a:lstStyle/>
          <a:p>
            <a:endParaRPr lang="ja-JP" altLang="en-US" sz="1350" dirty="0"/>
          </a:p>
        </p:txBody>
      </p:sp>
      <p:sp>
        <p:nvSpPr>
          <p:cNvPr id="13" name="角丸四角形 12"/>
          <p:cNvSpPr/>
          <p:nvPr/>
        </p:nvSpPr>
        <p:spPr>
          <a:xfrm>
            <a:off x="4686824" y="2352512"/>
            <a:ext cx="3875207" cy="41403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a:t>
            </a:r>
            <a:r>
              <a:rPr lang="ja-JP" altLang="en-US" sz="2800" dirty="0">
                <a:solidFill>
                  <a:schemeClr val="tx1"/>
                </a:solidFill>
              </a:rPr>
              <a:t>つの対象に対して明らかな</a:t>
            </a:r>
            <a:r>
              <a:rPr lang="en-US" altLang="ja-JP" sz="2800" dirty="0">
                <a:solidFill>
                  <a:schemeClr val="tx1"/>
                </a:solidFill>
              </a:rPr>
              <a:t>1</a:t>
            </a:r>
            <a:r>
              <a:rPr lang="ja-JP" altLang="en-US" sz="2800" dirty="0">
                <a:solidFill>
                  <a:schemeClr val="tx1"/>
                </a:solidFill>
              </a:rPr>
              <a:t>つの見方を与える性質</a:t>
            </a:r>
            <a:endParaRPr lang="ja-JP" altLang="en-US" sz="2800" dirty="0"/>
          </a:p>
        </p:txBody>
      </p:sp>
      <p:sp>
        <p:nvSpPr>
          <p:cNvPr id="14" name="テキスト ボックス 13"/>
          <p:cNvSpPr txBox="1"/>
          <p:nvPr/>
        </p:nvSpPr>
        <p:spPr>
          <a:xfrm>
            <a:off x="5916541" y="2048468"/>
            <a:ext cx="1415772" cy="584775"/>
          </a:xfrm>
          <a:prstGeom prst="rect">
            <a:avLst/>
          </a:prstGeom>
          <a:solidFill>
            <a:schemeClr val="bg1"/>
          </a:solidFill>
        </p:spPr>
        <p:txBody>
          <a:bodyPr wrap="none" rtlCol="0">
            <a:spAutoFit/>
          </a:bodyPr>
          <a:lstStyle/>
          <a:p>
            <a:r>
              <a:rPr lang="ja-JP" altLang="en-US" sz="3200" dirty="0"/>
              <a:t>一義的</a:t>
            </a:r>
          </a:p>
        </p:txBody>
      </p:sp>
      <p:sp>
        <p:nvSpPr>
          <p:cNvPr id="16" name="スライド番号プレースホルダー 3">
            <a:extLst>
              <a:ext uri="{FF2B5EF4-FFF2-40B4-BE49-F238E27FC236}">
                <a16:creationId xmlns:a16="http://schemas.microsoft.com/office/drawing/2014/main" id="{70C525AF-EC94-49C7-933E-31130BDB6A4D}"/>
              </a:ext>
            </a:extLst>
          </p:cNvPr>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EF083AB-4C32-4414-B5B9-B9CA6121D1B7}" type="slidenum">
              <a:rPr kumimoji="1" lang="ja-JP" altLang="en-US" smtClean="0"/>
              <a:pPr/>
              <a:t>6</a:t>
            </a:fld>
            <a:endParaRPr kumimoji="1" lang="ja-JP" altLang="en-US" dirty="0"/>
          </a:p>
        </p:txBody>
      </p:sp>
      <p:sp>
        <p:nvSpPr>
          <p:cNvPr id="10" name="テキスト ボックス 9">
            <a:extLst>
              <a:ext uri="{FF2B5EF4-FFF2-40B4-BE49-F238E27FC236}">
                <a16:creationId xmlns:a16="http://schemas.microsoft.com/office/drawing/2014/main" id="{1221580C-4EDD-4339-B8AC-9D8AC0F3CFDF}"/>
              </a:ext>
            </a:extLst>
          </p:cNvPr>
          <p:cNvSpPr txBox="1"/>
          <p:nvPr/>
        </p:nvSpPr>
        <p:spPr>
          <a:xfrm>
            <a:off x="252483" y="2590030"/>
            <a:ext cx="8639033" cy="3046988"/>
          </a:xfrm>
          <a:prstGeom prst="rect">
            <a:avLst/>
          </a:prstGeom>
          <a:solidFill>
            <a:schemeClr val="accent1"/>
          </a:solidFill>
          <a:ln w="76200">
            <a:solidFill>
              <a:schemeClr val="tx2"/>
            </a:solidFill>
          </a:ln>
        </p:spPr>
        <p:txBody>
          <a:bodyPr wrap="square" rtlCol="0">
            <a:spAutoFit/>
          </a:bodyPr>
          <a:lstStyle/>
          <a:p>
            <a:pPr algn="ctr"/>
            <a:endParaRPr lang="en-US" altLang="ja-JP" sz="3200" dirty="0"/>
          </a:p>
          <a:p>
            <a:pPr algn="ctr"/>
            <a:r>
              <a:rPr lang="ja-JP" altLang="en-US" sz="3200" b="1" dirty="0">
                <a:solidFill>
                  <a:schemeClr val="bg1"/>
                </a:solidFill>
              </a:rPr>
              <a:t>従来の画像認識研究は</a:t>
            </a:r>
            <a:endParaRPr lang="en-US" altLang="ja-JP" sz="3200" b="1" dirty="0">
              <a:solidFill>
                <a:schemeClr val="bg1"/>
              </a:solidFill>
            </a:endParaRPr>
          </a:p>
          <a:p>
            <a:pPr algn="ctr"/>
            <a:r>
              <a:rPr lang="ja-JP" altLang="en-US" sz="3200" b="1" dirty="0">
                <a:solidFill>
                  <a:schemeClr val="bg1"/>
                </a:solidFill>
              </a:rPr>
              <a:t>一義的な画像に対するものが殆ど</a:t>
            </a:r>
            <a:endParaRPr lang="en-US" altLang="ja-JP" sz="3200" b="1" dirty="0">
              <a:solidFill>
                <a:schemeClr val="bg1"/>
              </a:solidFill>
            </a:endParaRPr>
          </a:p>
          <a:p>
            <a:pPr algn="ctr"/>
            <a:endParaRPr lang="en-US" altLang="ja-JP" sz="3200" b="1" dirty="0">
              <a:solidFill>
                <a:schemeClr val="bg1"/>
              </a:solidFill>
            </a:endParaRPr>
          </a:p>
          <a:p>
            <a:pPr algn="ctr"/>
            <a:r>
              <a:rPr lang="ja-JP" altLang="en-US" sz="3200" b="1" dirty="0">
                <a:solidFill>
                  <a:schemeClr val="bg1"/>
                </a:solidFill>
              </a:rPr>
              <a:t>→多義図形の識別タスク</a:t>
            </a:r>
            <a:endParaRPr lang="en-US" altLang="ja-JP" sz="3200" b="1" dirty="0">
              <a:solidFill>
                <a:schemeClr val="bg1"/>
              </a:solidFill>
            </a:endParaRPr>
          </a:p>
          <a:p>
            <a:pPr algn="ctr"/>
            <a:endParaRPr lang="en-US" altLang="ja-JP" sz="3200" dirty="0"/>
          </a:p>
        </p:txBody>
      </p:sp>
    </p:spTree>
    <p:extLst>
      <p:ext uri="{BB962C8B-B14F-4D97-AF65-F5344CB8AC3E}">
        <p14:creationId xmlns:p14="http://schemas.microsoft.com/office/powerpoint/2010/main" val="3752194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 </a:t>
            </a:r>
            <a:r>
              <a:rPr kumimoji="1" lang="ja-JP" altLang="en-US" dirty="0"/>
              <a:t>結果</a:t>
            </a:r>
            <a:r>
              <a:rPr lang="en-US" altLang="ja-JP" dirty="0"/>
              <a:t>(</a:t>
            </a:r>
            <a:r>
              <a:rPr lang="ja-JP" altLang="en-US" dirty="0"/>
              <a:t>馬画像</a:t>
            </a:r>
            <a:r>
              <a:rPr lang="en-US" altLang="ja-JP" dirty="0"/>
              <a:t>)</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60</a:t>
            </a:fld>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607388900"/>
              </p:ext>
            </p:extLst>
          </p:nvPr>
        </p:nvGraphicFramePr>
        <p:xfrm>
          <a:off x="48994" y="4660238"/>
          <a:ext cx="9044999" cy="810000"/>
        </p:xfrm>
        <a:graphic>
          <a:graphicData uri="http://schemas.openxmlformats.org/drawingml/2006/table">
            <a:tbl>
              <a:tblPr firstRow="1" bandRow="1">
                <a:tableStyleId>{BC89EF96-8CEA-46FF-86C4-4CE0E7609802}</a:tableStyleId>
              </a:tblPr>
              <a:tblGrid>
                <a:gridCol w="1052999">
                  <a:extLst>
                    <a:ext uri="{9D8B030D-6E8A-4147-A177-3AD203B41FA5}">
                      <a16:colId xmlns:a16="http://schemas.microsoft.com/office/drawing/2014/main" val="253020170"/>
                    </a:ext>
                  </a:extLst>
                </a:gridCol>
                <a:gridCol w="999000">
                  <a:extLst>
                    <a:ext uri="{9D8B030D-6E8A-4147-A177-3AD203B41FA5}">
                      <a16:colId xmlns:a16="http://schemas.microsoft.com/office/drawing/2014/main" val="658824779"/>
                    </a:ext>
                  </a:extLst>
                </a:gridCol>
                <a:gridCol w="999000">
                  <a:extLst>
                    <a:ext uri="{9D8B030D-6E8A-4147-A177-3AD203B41FA5}">
                      <a16:colId xmlns:a16="http://schemas.microsoft.com/office/drawing/2014/main" val="1217851415"/>
                    </a:ext>
                  </a:extLst>
                </a:gridCol>
                <a:gridCol w="999000">
                  <a:extLst>
                    <a:ext uri="{9D8B030D-6E8A-4147-A177-3AD203B41FA5}">
                      <a16:colId xmlns:a16="http://schemas.microsoft.com/office/drawing/2014/main" val="3775220976"/>
                    </a:ext>
                  </a:extLst>
                </a:gridCol>
                <a:gridCol w="999000">
                  <a:extLst>
                    <a:ext uri="{9D8B030D-6E8A-4147-A177-3AD203B41FA5}">
                      <a16:colId xmlns:a16="http://schemas.microsoft.com/office/drawing/2014/main" val="3042784246"/>
                    </a:ext>
                  </a:extLst>
                </a:gridCol>
                <a:gridCol w="999000">
                  <a:extLst>
                    <a:ext uri="{9D8B030D-6E8A-4147-A177-3AD203B41FA5}">
                      <a16:colId xmlns:a16="http://schemas.microsoft.com/office/drawing/2014/main" val="2092239695"/>
                    </a:ext>
                  </a:extLst>
                </a:gridCol>
                <a:gridCol w="999000">
                  <a:extLst>
                    <a:ext uri="{9D8B030D-6E8A-4147-A177-3AD203B41FA5}">
                      <a16:colId xmlns:a16="http://schemas.microsoft.com/office/drawing/2014/main" val="1529549481"/>
                    </a:ext>
                  </a:extLst>
                </a:gridCol>
                <a:gridCol w="999000">
                  <a:extLst>
                    <a:ext uri="{9D8B030D-6E8A-4147-A177-3AD203B41FA5}">
                      <a16:colId xmlns:a16="http://schemas.microsoft.com/office/drawing/2014/main" val="846439774"/>
                    </a:ext>
                  </a:extLst>
                </a:gridCol>
                <a:gridCol w="999000">
                  <a:extLst>
                    <a:ext uri="{9D8B030D-6E8A-4147-A177-3AD203B41FA5}">
                      <a16:colId xmlns:a16="http://schemas.microsoft.com/office/drawing/2014/main" val="4169641435"/>
                    </a:ext>
                  </a:extLst>
                </a:gridCol>
              </a:tblGrid>
              <a:tr h="405000">
                <a:tc>
                  <a:txBody>
                    <a:bodyPr/>
                    <a:lstStyle/>
                    <a:p>
                      <a:pPr algn="ctr"/>
                      <a:r>
                        <a:rPr kumimoji="1" lang="ja-JP" altLang="en-US" sz="1800" b="0" dirty="0"/>
                        <a:t>蛙らしさ</a:t>
                      </a:r>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0.0003</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0.9972</a:t>
                      </a:r>
                      <a:endParaRPr kumimoji="1" lang="ja-JP" altLang="en-US" sz="1800" b="0" dirty="0"/>
                    </a:p>
                  </a:txBody>
                  <a:tcPr marL="68580" marR="68580" marT="34290" marB="34290" anchor="ctr"/>
                </a:tc>
                <a:tc>
                  <a:txBody>
                    <a:bodyPr/>
                    <a:lstStyle/>
                    <a:p>
                      <a:pPr algn="ctr"/>
                      <a:r>
                        <a:rPr kumimoji="1" lang="en-US" altLang="ja-JP" sz="1800" b="0" dirty="0"/>
                        <a:t>0.0235</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extLst>
                  <a:ext uri="{0D108BD9-81ED-4DB2-BD59-A6C34878D82A}">
                    <a16:rowId xmlns:a16="http://schemas.microsoft.com/office/drawing/2014/main" val="3378829876"/>
                  </a:ext>
                </a:extLst>
              </a:tr>
              <a:tr h="405000">
                <a:tc>
                  <a:txBody>
                    <a:bodyPr/>
                    <a:lstStyle/>
                    <a:p>
                      <a:pPr algn="ctr"/>
                      <a:r>
                        <a:rPr kumimoji="1" lang="ja-JP" altLang="en-US" sz="1800" b="0" dirty="0"/>
                        <a:t>馬らしさ</a:t>
                      </a:r>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0.9997</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0.0028</a:t>
                      </a:r>
                      <a:endParaRPr kumimoji="1" lang="ja-JP" altLang="en-US" sz="1800" b="0" dirty="0"/>
                    </a:p>
                  </a:txBody>
                  <a:tcPr marL="68580" marR="68580" marT="34290" marB="34290" anchor="ctr"/>
                </a:tc>
                <a:tc>
                  <a:txBody>
                    <a:bodyPr/>
                    <a:lstStyle/>
                    <a:p>
                      <a:pPr algn="ctr"/>
                      <a:r>
                        <a:rPr kumimoji="1" lang="en-US" altLang="ja-JP" sz="1800" b="0" dirty="0"/>
                        <a:t>0.9765</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extLst>
                  <a:ext uri="{0D108BD9-81ED-4DB2-BD59-A6C34878D82A}">
                    <a16:rowId xmlns:a16="http://schemas.microsoft.com/office/drawing/2014/main" val="436278192"/>
                  </a:ext>
                </a:extLst>
              </a:tr>
            </a:tbl>
          </a:graphicData>
        </a:graphic>
      </p:graphicFrame>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6" y="2625889"/>
            <a:ext cx="8019000" cy="2001008"/>
          </a:xfrm>
          <a:prstGeom prst="rect">
            <a:avLst/>
          </a:prstGeom>
        </p:spPr>
      </p:pic>
    </p:spTree>
    <p:extLst>
      <p:ext uri="{BB962C8B-B14F-4D97-AF65-F5344CB8AC3E}">
        <p14:creationId xmlns:p14="http://schemas.microsoft.com/office/powerpoint/2010/main" val="538165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 </a:t>
            </a:r>
            <a:r>
              <a:rPr kumimoji="1" lang="ja-JP" altLang="en-US" dirty="0"/>
              <a:t>結果</a:t>
            </a:r>
            <a:r>
              <a:rPr lang="en-US" altLang="ja-JP" dirty="0"/>
              <a:t>(</a:t>
            </a:r>
            <a:r>
              <a:rPr lang="ja-JP" altLang="en-US" dirty="0"/>
              <a:t>馬画像</a:t>
            </a:r>
            <a:r>
              <a:rPr lang="en-US" altLang="ja-JP" dirty="0"/>
              <a:t>)</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61</a:t>
            </a:fld>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800003763"/>
              </p:ext>
            </p:extLst>
          </p:nvPr>
        </p:nvGraphicFramePr>
        <p:xfrm>
          <a:off x="48994" y="4660238"/>
          <a:ext cx="9044999" cy="810000"/>
        </p:xfrm>
        <a:graphic>
          <a:graphicData uri="http://schemas.openxmlformats.org/drawingml/2006/table">
            <a:tbl>
              <a:tblPr firstRow="1" bandRow="1">
                <a:tableStyleId>{BC89EF96-8CEA-46FF-86C4-4CE0E7609802}</a:tableStyleId>
              </a:tblPr>
              <a:tblGrid>
                <a:gridCol w="1052999">
                  <a:extLst>
                    <a:ext uri="{9D8B030D-6E8A-4147-A177-3AD203B41FA5}">
                      <a16:colId xmlns:a16="http://schemas.microsoft.com/office/drawing/2014/main" val="253020170"/>
                    </a:ext>
                  </a:extLst>
                </a:gridCol>
                <a:gridCol w="999000">
                  <a:extLst>
                    <a:ext uri="{9D8B030D-6E8A-4147-A177-3AD203B41FA5}">
                      <a16:colId xmlns:a16="http://schemas.microsoft.com/office/drawing/2014/main" val="658824779"/>
                    </a:ext>
                  </a:extLst>
                </a:gridCol>
                <a:gridCol w="999000">
                  <a:extLst>
                    <a:ext uri="{9D8B030D-6E8A-4147-A177-3AD203B41FA5}">
                      <a16:colId xmlns:a16="http://schemas.microsoft.com/office/drawing/2014/main" val="1217851415"/>
                    </a:ext>
                  </a:extLst>
                </a:gridCol>
                <a:gridCol w="999000">
                  <a:extLst>
                    <a:ext uri="{9D8B030D-6E8A-4147-A177-3AD203B41FA5}">
                      <a16:colId xmlns:a16="http://schemas.microsoft.com/office/drawing/2014/main" val="3775220976"/>
                    </a:ext>
                  </a:extLst>
                </a:gridCol>
                <a:gridCol w="999000">
                  <a:extLst>
                    <a:ext uri="{9D8B030D-6E8A-4147-A177-3AD203B41FA5}">
                      <a16:colId xmlns:a16="http://schemas.microsoft.com/office/drawing/2014/main" val="3042784246"/>
                    </a:ext>
                  </a:extLst>
                </a:gridCol>
                <a:gridCol w="999000">
                  <a:extLst>
                    <a:ext uri="{9D8B030D-6E8A-4147-A177-3AD203B41FA5}">
                      <a16:colId xmlns:a16="http://schemas.microsoft.com/office/drawing/2014/main" val="2092239695"/>
                    </a:ext>
                  </a:extLst>
                </a:gridCol>
                <a:gridCol w="999000">
                  <a:extLst>
                    <a:ext uri="{9D8B030D-6E8A-4147-A177-3AD203B41FA5}">
                      <a16:colId xmlns:a16="http://schemas.microsoft.com/office/drawing/2014/main" val="1529549481"/>
                    </a:ext>
                  </a:extLst>
                </a:gridCol>
                <a:gridCol w="999000">
                  <a:extLst>
                    <a:ext uri="{9D8B030D-6E8A-4147-A177-3AD203B41FA5}">
                      <a16:colId xmlns:a16="http://schemas.microsoft.com/office/drawing/2014/main" val="846439774"/>
                    </a:ext>
                  </a:extLst>
                </a:gridCol>
                <a:gridCol w="999000">
                  <a:extLst>
                    <a:ext uri="{9D8B030D-6E8A-4147-A177-3AD203B41FA5}">
                      <a16:colId xmlns:a16="http://schemas.microsoft.com/office/drawing/2014/main" val="4169641435"/>
                    </a:ext>
                  </a:extLst>
                </a:gridCol>
              </a:tblGrid>
              <a:tr h="405000">
                <a:tc>
                  <a:txBody>
                    <a:bodyPr/>
                    <a:lstStyle/>
                    <a:p>
                      <a:pPr algn="ctr"/>
                      <a:r>
                        <a:rPr kumimoji="1" lang="ja-JP" altLang="en-US" sz="1800" b="0" dirty="0"/>
                        <a:t>蛙らしさ</a:t>
                      </a:r>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0.0003</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0.9972</a:t>
                      </a:r>
                      <a:endParaRPr kumimoji="1" lang="ja-JP" altLang="en-US" sz="1800" b="0" dirty="0"/>
                    </a:p>
                  </a:txBody>
                  <a:tcPr marL="68580" marR="68580" marT="34290" marB="34290" anchor="ctr"/>
                </a:tc>
                <a:tc>
                  <a:txBody>
                    <a:bodyPr/>
                    <a:lstStyle/>
                    <a:p>
                      <a:pPr algn="ctr"/>
                      <a:r>
                        <a:rPr kumimoji="1" lang="en-US" altLang="ja-JP" sz="1800" b="0" dirty="0"/>
                        <a:t>0.0235</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extLst>
                  <a:ext uri="{0D108BD9-81ED-4DB2-BD59-A6C34878D82A}">
                    <a16:rowId xmlns:a16="http://schemas.microsoft.com/office/drawing/2014/main" val="3378829876"/>
                  </a:ext>
                </a:extLst>
              </a:tr>
              <a:tr h="405000">
                <a:tc>
                  <a:txBody>
                    <a:bodyPr/>
                    <a:lstStyle/>
                    <a:p>
                      <a:pPr algn="ctr"/>
                      <a:r>
                        <a:rPr kumimoji="1" lang="ja-JP" altLang="en-US" sz="1800" b="0" dirty="0"/>
                        <a:t>馬らしさ</a:t>
                      </a:r>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0.9997</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0.0028</a:t>
                      </a:r>
                      <a:endParaRPr kumimoji="1" lang="ja-JP" altLang="en-US" sz="1800" b="0" dirty="0"/>
                    </a:p>
                  </a:txBody>
                  <a:tcPr marL="68580" marR="68580" marT="34290" marB="34290" anchor="ctr"/>
                </a:tc>
                <a:tc>
                  <a:txBody>
                    <a:bodyPr/>
                    <a:lstStyle/>
                    <a:p>
                      <a:pPr algn="ctr"/>
                      <a:r>
                        <a:rPr kumimoji="1" lang="en-US" altLang="ja-JP" sz="1800" b="0" dirty="0"/>
                        <a:t>0.9765</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extLst>
                  <a:ext uri="{0D108BD9-81ED-4DB2-BD59-A6C34878D82A}">
                    <a16:rowId xmlns:a16="http://schemas.microsoft.com/office/drawing/2014/main" val="436278192"/>
                  </a:ext>
                </a:extLst>
              </a:tr>
            </a:tbl>
          </a:graphicData>
        </a:graphic>
      </p:graphicFrame>
      <p:sp>
        <p:nvSpPr>
          <p:cNvPr id="13" name="テキスト ボックス 12"/>
          <p:cNvSpPr txBox="1"/>
          <p:nvPr/>
        </p:nvSpPr>
        <p:spPr>
          <a:xfrm>
            <a:off x="1459279" y="1971671"/>
            <a:ext cx="7268429" cy="600164"/>
          </a:xfrm>
          <a:prstGeom prst="rect">
            <a:avLst/>
          </a:prstGeom>
          <a:solidFill>
            <a:schemeClr val="bg1"/>
          </a:solidFill>
          <a:ln w="76200">
            <a:solidFill>
              <a:srgbClr val="FF0000"/>
            </a:solidFill>
          </a:ln>
        </p:spPr>
        <p:txBody>
          <a:bodyPr wrap="square" rtlCol="0">
            <a:spAutoFit/>
          </a:bodyPr>
          <a:lstStyle/>
          <a:p>
            <a:r>
              <a:rPr lang="en-US" altLang="ja-JP" sz="3300" dirty="0"/>
              <a:t>1</a:t>
            </a:r>
            <a:r>
              <a:rPr lang="ja-JP" altLang="en-US" sz="3300" dirty="0"/>
              <a:t> 画像を除き全て馬として認識に成功</a:t>
            </a:r>
            <a:endParaRPr lang="en-US" altLang="ja-JP" sz="3300"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6" y="2625889"/>
            <a:ext cx="8019000" cy="2001008"/>
          </a:xfrm>
          <a:prstGeom prst="rect">
            <a:avLst/>
          </a:prstGeom>
        </p:spPr>
      </p:pic>
      <p:sp>
        <p:nvSpPr>
          <p:cNvPr id="7" name="正方形/長方形 6"/>
          <p:cNvSpPr/>
          <p:nvPr/>
        </p:nvSpPr>
        <p:spPr>
          <a:xfrm>
            <a:off x="1092994" y="5052124"/>
            <a:ext cx="3000035" cy="407183"/>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8" name="正方形/長方形 7"/>
          <p:cNvSpPr/>
          <p:nvPr/>
        </p:nvSpPr>
        <p:spPr>
          <a:xfrm>
            <a:off x="5087187" y="5052124"/>
            <a:ext cx="4006807" cy="407183"/>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Tree>
    <p:extLst>
      <p:ext uri="{BB962C8B-B14F-4D97-AF65-F5344CB8AC3E}">
        <p14:creationId xmlns:p14="http://schemas.microsoft.com/office/powerpoint/2010/main" val="3430980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 </a:t>
            </a:r>
            <a:r>
              <a:rPr kumimoji="1" lang="ja-JP" altLang="en-US" dirty="0"/>
              <a:t>結果</a:t>
            </a:r>
            <a:r>
              <a:rPr lang="en-US" altLang="ja-JP" dirty="0"/>
              <a:t>(</a:t>
            </a:r>
            <a:r>
              <a:rPr lang="ja-JP" altLang="en-US" dirty="0"/>
              <a:t>馬画像</a:t>
            </a:r>
            <a:r>
              <a:rPr lang="en-US" altLang="ja-JP" dirty="0"/>
              <a:t>)</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62</a:t>
            </a:fld>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800003763"/>
              </p:ext>
            </p:extLst>
          </p:nvPr>
        </p:nvGraphicFramePr>
        <p:xfrm>
          <a:off x="48994" y="4660238"/>
          <a:ext cx="9044999" cy="810000"/>
        </p:xfrm>
        <a:graphic>
          <a:graphicData uri="http://schemas.openxmlformats.org/drawingml/2006/table">
            <a:tbl>
              <a:tblPr firstRow="1" bandRow="1">
                <a:tableStyleId>{BC89EF96-8CEA-46FF-86C4-4CE0E7609802}</a:tableStyleId>
              </a:tblPr>
              <a:tblGrid>
                <a:gridCol w="1052999">
                  <a:extLst>
                    <a:ext uri="{9D8B030D-6E8A-4147-A177-3AD203B41FA5}">
                      <a16:colId xmlns:a16="http://schemas.microsoft.com/office/drawing/2014/main" val="253020170"/>
                    </a:ext>
                  </a:extLst>
                </a:gridCol>
                <a:gridCol w="999000">
                  <a:extLst>
                    <a:ext uri="{9D8B030D-6E8A-4147-A177-3AD203B41FA5}">
                      <a16:colId xmlns:a16="http://schemas.microsoft.com/office/drawing/2014/main" val="658824779"/>
                    </a:ext>
                  </a:extLst>
                </a:gridCol>
                <a:gridCol w="999000">
                  <a:extLst>
                    <a:ext uri="{9D8B030D-6E8A-4147-A177-3AD203B41FA5}">
                      <a16:colId xmlns:a16="http://schemas.microsoft.com/office/drawing/2014/main" val="1217851415"/>
                    </a:ext>
                  </a:extLst>
                </a:gridCol>
                <a:gridCol w="999000">
                  <a:extLst>
                    <a:ext uri="{9D8B030D-6E8A-4147-A177-3AD203B41FA5}">
                      <a16:colId xmlns:a16="http://schemas.microsoft.com/office/drawing/2014/main" val="3775220976"/>
                    </a:ext>
                  </a:extLst>
                </a:gridCol>
                <a:gridCol w="999000">
                  <a:extLst>
                    <a:ext uri="{9D8B030D-6E8A-4147-A177-3AD203B41FA5}">
                      <a16:colId xmlns:a16="http://schemas.microsoft.com/office/drawing/2014/main" val="3042784246"/>
                    </a:ext>
                  </a:extLst>
                </a:gridCol>
                <a:gridCol w="999000">
                  <a:extLst>
                    <a:ext uri="{9D8B030D-6E8A-4147-A177-3AD203B41FA5}">
                      <a16:colId xmlns:a16="http://schemas.microsoft.com/office/drawing/2014/main" val="2092239695"/>
                    </a:ext>
                  </a:extLst>
                </a:gridCol>
                <a:gridCol w="999000">
                  <a:extLst>
                    <a:ext uri="{9D8B030D-6E8A-4147-A177-3AD203B41FA5}">
                      <a16:colId xmlns:a16="http://schemas.microsoft.com/office/drawing/2014/main" val="1529549481"/>
                    </a:ext>
                  </a:extLst>
                </a:gridCol>
                <a:gridCol w="999000">
                  <a:extLst>
                    <a:ext uri="{9D8B030D-6E8A-4147-A177-3AD203B41FA5}">
                      <a16:colId xmlns:a16="http://schemas.microsoft.com/office/drawing/2014/main" val="846439774"/>
                    </a:ext>
                  </a:extLst>
                </a:gridCol>
                <a:gridCol w="999000">
                  <a:extLst>
                    <a:ext uri="{9D8B030D-6E8A-4147-A177-3AD203B41FA5}">
                      <a16:colId xmlns:a16="http://schemas.microsoft.com/office/drawing/2014/main" val="4169641435"/>
                    </a:ext>
                  </a:extLst>
                </a:gridCol>
              </a:tblGrid>
              <a:tr h="405000">
                <a:tc>
                  <a:txBody>
                    <a:bodyPr/>
                    <a:lstStyle/>
                    <a:p>
                      <a:pPr algn="ctr"/>
                      <a:r>
                        <a:rPr kumimoji="1" lang="ja-JP" altLang="en-US" sz="1800" b="0" dirty="0"/>
                        <a:t>蛙らしさ</a:t>
                      </a:r>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0.0003</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0.9972</a:t>
                      </a:r>
                      <a:endParaRPr kumimoji="1" lang="ja-JP" altLang="en-US" sz="1800" b="0" dirty="0"/>
                    </a:p>
                  </a:txBody>
                  <a:tcPr marL="68580" marR="68580" marT="34290" marB="34290" anchor="ctr"/>
                </a:tc>
                <a:tc>
                  <a:txBody>
                    <a:bodyPr/>
                    <a:lstStyle/>
                    <a:p>
                      <a:pPr algn="ctr"/>
                      <a:r>
                        <a:rPr kumimoji="1" lang="en-US" altLang="ja-JP" sz="1800" b="0" dirty="0"/>
                        <a:t>0.0235</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extLst>
                  <a:ext uri="{0D108BD9-81ED-4DB2-BD59-A6C34878D82A}">
                    <a16:rowId xmlns:a16="http://schemas.microsoft.com/office/drawing/2014/main" val="3378829876"/>
                  </a:ext>
                </a:extLst>
              </a:tr>
              <a:tr h="405000">
                <a:tc>
                  <a:txBody>
                    <a:bodyPr/>
                    <a:lstStyle/>
                    <a:p>
                      <a:pPr algn="ctr"/>
                      <a:r>
                        <a:rPr kumimoji="1" lang="ja-JP" altLang="en-US" sz="1800" b="0" dirty="0"/>
                        <a:t>馬らしさ</a:t>
                      </a:r>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0.9997</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0.0028</a:t>
                      </a:r>
                      <a:endParaRPr kumimoji="1" lang="ja-JP" altLang="en-US" sz="1800" b="0" dirty="0"/>
                    </a:p>
                  </a:txBody>
                  <a:tcPr marL="68580" marR="68580" marT="34290" marB="34290" anchor="ctr"/>
                </a:tc>
                <a:tc>
                  <a:txBody>
                    <a:bodyPr/>
                    <a:lstStyle/>
                    <a:p>
                      <a:pPr algn="ctr"/>
                      <a:r>
                        <a:rPr kumimoji="1" lang="en-US" altLang="ja-JP" sz="1800" b="0" dirty="0"/>
                        <a:t>0.9765</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extLst>
                  <a:ext uri="{0D108BD9-81ED-4DB2-BD59-A6C34878D82A}">
                    <a16:rowId xmlns:a16="http://schemas.microsoft.com/office/drawing/2014/main" val="436278192"/>
                  </a:ext>
                </a:extLst>
              </a:tr>
            </a:tbl>
          </a:graphicData>
        </a:graphic>
      </p:graphicFrame>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6" y="2625889"/>
            <a:ext cx="8019000" cy="2001008"/>
          </a:xfrm>
          <a:prstGeom prst="rect">
            <a:avLst/>
          </a:prstGeom>
        </p:spPr>
      </p:pic>
      <p:sp>
        <p:nvSpPr>
          <p:cNvPr id="7" name="テキスト ボックス 6"/>
          <p:cNvSpPr txBox="1"/>
          <p:nvPr/>
        </p:nvSpPr>
        <p:spPr>
          <a:xfrm>
            <a:off x="1224590" y="1976638"/>
            <a:ext cx="7725192" cy="600164"/>
          </a:xfrm>
          <a:prstGeom prst="rect">
            <a:avLst/>
          </a:prstGeom>
          <a:solidFill>
            <a:schemeClr val="bg1"/>
          </a:solidFill>
          <a:ln w="76200">
            <a:solidFill>
              <a:srgbClr val="FF0000"/>
            </a:solidFill>
          </a:ln>
        </p:spPr>
        <p:txBody>
          <a:bodyPr wrap="none" rtlCol="0">
            <a:spAutoFit/>
          </a:bodyPr>
          <a:lstStyle/>
          <a:p>
            <a:r>
              <a:rPr lang="ja-JP" altLang="en-US" sz="3300" dirty="0"/>
              <a:t>たてがみ</a:t>
            </a:r>
            <a:r>
              <a:rPr lang="en-US" altLang="ja-JP" sz="3300" dirty="0"/>
              <a:t>(</a:t>
            </a:r>
            <a:r>
              <a:rPr lang="ja-JP" altLang="en-US" sz="3300" dirty="0"/>
              <a:t>弱</a:t>
            </a:r>
            <a:r>
              <a:rPr lang="en-US" altLang="ja-JP" sz="3300" dirty="0"/>
              <a:t>)</a:t>
            </a:r>
            <a:r>
              <a:rPr lang="ja-JP" altLang="en-US" sz="3300" dirty="0"/>
              <a:t>～耳</a:t>
            </a:r>
            <a:r>
              <a:rPr lang="en-US" altLang="ja-JP" sz="3300" dirty="0"/>
              <a:t>(</a:t>
            </a:r>
            <a:r>
              <a:rPr lang="ja-JP" altLang="en-US" sz="3300" dirty="0"/>
              <a:t>強</a:t>
            </a:r>
            <a:r>
              <a:rPr lang="en-US" altLang="ja-JP" sz="3300" dirty="0"/>
              <a:t>)</a:t>
            </a:r>
            <a:r>
              <a:rPr lang="ja-JP" altLang="en-US" sz="3300" dirty="0"/>
              <a:t>～鼻</a:t>
            </a:r>
            <a:r>
              <a:rPr lang="en-US" altLang="ja-JP" sz="3300" dirty="0"/>
              <a:t>(</a:t>
            </a:r>
            <a:r>
              <a:rPr lang="ja-JP" altLang="en-US" sz="3300" dirty="0"/>
              <a:t>弱</a:t>
            </a:r>
            <a:r>
              <a:rPr lang="en-US" altLang="ja-JP" sz="3300" dirty="0"/>
              <a:t>)</a:t>
            </a:r>
            <a:r>
              <a:rPr lang="ja-JP" altLang="en-US" sz="3300" dirty="0"/>
              <a:t>に判断根拠</a:t>
            </a:r>
          </a:p>
        </p:txBody>
      </p:sp>
      <p:sp>
        <p:nvSpPr>
          <p:cNvPr id="8" name="正方形/長方形 7"/>
          <p:cNvSpPr/>
          <p:nvPr/>
        </p:nvSpPr>
        <p:spPr>
          <a:xfrm>
            <a:off x="1092994" y="3625238"/>
            <a:ext cx="3000035" cy="1001658"/>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
        <p:nvSpPr>
          <p:cNvPr id="9" name="正方形/長方形 8"/>
          <p:cNvSpPr/>
          <p:nvPr/>
        </p:nvSpPr>
        <p:spPr>
          <a:xfrm>
            <a:off x="5087187" y="3625238"/>
            <a:ext cx="4006807" cy="1001658"/>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Tree>
    <p:extLst>
      <p:ext uri="{BB962C8B-B14F-4D97-AF65-F5344CB8AC3E}">
        <p14:creationId xmlns:p14="http://schemas.microsoft.com/office/powerpoint/2010/main" val="2626103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Grad-CAM </a:t>
            </a:r>
            <a:r>
              <a:rPr kumimoji="1" lang="ja-JP" altLang="en-US" dirty="0"/>
              <a:t>結果</a:t>
            </a:r>
            <a:r>
              <a:rPr lang="en-US" altLang="ja-JP" dirty="0"/>
              <a:t>(</a:t>
            </a:r>
            <a:r>
              <a:rPr lang="ja-JP" altLang="en-US" dirty="0"/>
              <a:t>馬画像</a:t>
            </a:r>
            <a:r>
              <a:rPr lang="en-US" altLang="ja-JP" dirty="0"/>
              <a:t>)</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63</a:t>
            </a:fld>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800003763"/>
              </p:ext>
            </p:extLst>
          </p:nvPr>
        </p:nvGraphicFramePr>
        <p:xfrm>
          <a:off x="48994" y="4660238"/>
          <a:ext cx="9044999" cy="810000"/>
        </p:xfrm>
        <a:graphic>
          <a:graphicData uri="http://schemas.openxmlformats.org/drawingml/2006/table">
            <a:tbl>
              <a:tblPr firstRow="1" bandRow="1">
                <a:tableStyleId>{BC89EF96-8CEA-46FF-86C4-4CE0E7609802}</a:tableStyleId>
              </a:tblPr>
              <a:tblGrid>
                <a:gridCol w="1052999">
                  <a:extLst>
                    <a:ext uri="{9D8B030D-6E8A-4147-A177-3AD203B41FA5}">
                      <a16:colId xmlns:a16="http://schemas.microsoft.com/office/drawing/2014/main" val="253020170"/>
                    </a:ext>
                  </a:extLst>
                </a:gridCol>
                <a:gridCol w="999000">
                  <a:extLst>
                    <a:ext uri="{9D8B030D-6E8A-4147-A177-3AD203B41FA5}">
                      <a16:colId xmlns:a16="http://schemas.microsoft.com/office/drawing/2014/main" val="658824779"/>
                    </a:ext>
                  </a:extLst>
                </a:gridCol>
                <a:gridCol w="999000">
                  <a:extLst>
                    <a:ext uri="{9D8B030D-6E8A-4147-A177-3AD203B41FA5}">
                      <a16:colId xmlns:a16="http://schemas.microsoft.com/office/drawing/2014/main" val="1217851415"/>
                    </a:ext>
                  </a:extLst>
                </a:gridCol>
                <a:gridCol w="999000">
                  <a:extLst>
                    <a:ext uri="{9D8B030D-6E8A-4147-A177-3AD203B41FA5}">
                      <a16:colId xmlns:a16="http://schemas.microsoft.com/office/drawing/2014/main" val="3775220976"/>
                    </a:ext>
                  </a:extLst>
                </a:gridCol>
                <a:gridCol w="999000">
                  <a:extLst>
                    <a:ext uri="{9D8B030D-6E8A-4147-A177-3AD203B41FA5}">
                      <a16:colId xmlns:a16="http://schemas.microsoft.com/office/drawing/2014/main" val="3042784246"/>
                    </a:ext>
                  </a:extLst>
                </a:gridCol>
                <a:gridCol w="999000">
                  <a:extLst>
                    <a:ext uri="{9D8B030D-6E8A-4147-A177-3AD203B41FA5}">
                      <a16:colId xmlns:a16="http://schemas.microsoft.com/office/drawing/2014/main" val="2092239695"/>
                    </a:ext>
                  </a:extLst>
                </a:gridCol>
                <a:gridCol w="999000">
                  <a:extLst>
                    <a:ext uri="{9D8B030D-6E8A-4147-A177-3AD203B41FA5}">
                      <a16:colId xmlns:a16="http://schemas.microsoft.com/office/drawing/2014/main" val="1529549481"/>
                    </a:ext>
                  </a:extLst>
                </a:gridCol>
                <a:gridCol w="999000">
                  <a:extLst>
                    <a:ext uri="{9D8B030D-6E8A-4147-A177-3AD203B41FA5}">
                      <a16:colId xmlns:a16="http://schemas.microsoft.com/office/drawing/2014/main" val="846439774"/>
                    </a:ext>
                  </a:extLst>
                </a:gridCol>
                <a:gridCol w="999000">
                  <a:extLst>
                    <a:ext uri="{9D8B030D-6E8A-4147-A177-3AD203B41FA5}">
                      <a16:colId xmlns:a16="http://schemas.microsoft.com/office/drawing/2014/main" val="4169641435"/>
                    </a:ext>
                  </a:extLst>
                </a:gridCol>
              </a:tblGrid>
              <a:tr h="405000">
                <a:tc>
                  <a:txBody>
                    <a:bodyPr/>
                    <a:lstStyle/>
                    <a:p>
                      <a:pPr algn="ctr"/>
                      <a:r>
                        <a:rPr kumimoji="1" lang="ja-JP" altLang="en-US" sz="1800" b="0" dirty="0"/>
                        <a:t>蛙らしさ</a:t>
                      </a:r>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0.0003</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endParaRPr kumimoji="1" lang="ja-JP" altLang="en-US" sz="1800" b="0" dirty="0"/>
                    </a:p>
                  </a:txBody>
                  <a:tcPr marL="68580" marR="68580" marT="34290" marB="34290" anchor="ctr"/>
                </a:tc>
                <a:tc>
                  <a:txBody>
                    <a:bodyPr/>
                    <a:lstStyle/>
                    <a:p>
                      <a:pPr algn="ctr"/>
                      <a:r>
                        <a:rPr kumimoji="1" lang="en-US" altLang="ja-JP" sz="1800" b="0" dirty="0"/>
                        <a:t>0.0235</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tc>
                  <a:txBody>
                    <a:bodyPr/>
                    <a:lstStyle/>
                    <a:p>
                      <a:pPr algn="ctr"/>
                      <a:r>
                        <a:rPr kumimoji="1" lang="en-US" altLang="ja-JP" sz="1800" b="0" dirty="0"/>
                        <a:t>0.0000</a:t>
                      </a:r>
                      <a:endParaRPr kumimoji="1" lang="ja-JP" altLang="en-US" sz="1800" b="0" dirty="0"/>
                    </a:p>
                  </a:txBody>
                  <a:tcPr marL="68580" marR="68580" marT="34290" marB="34290" anchor="ctr"/>
                </a:tc>
                <a:extLst>
                  <a:ext uri="{0D108BD9-81ED-4DB2-BD59-A6C34878D82A}">
                    <a16:rowId xmlns:a16="http://schemas.microsoft.com/office/drawing/2014/main" val="3378829876"/>
                  </a:ext>
                </a:extLst>
              </a:tr>
              <a:tr h="405000">
                <a:tc>
                  <a:txBody>
                    <a:bodyPr/>
                    <a:lstStyle/>
                    <a:p>
                      <a:pPr algn="ctr"/>
                      <a:r>
                        <a:rPr kumimoji="1" lang="ja-JP" altLang="en-US" sz="1800" b="0" dirty="0"/>
                        <a:t>馬らしさ</a:t>
                      </a:r>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0.9997</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endParaRPr kumimoji="1" lang="ja-JP" altLang="en-US" sz="1800" b="0" dirty="0"/>
                    </a:p>
                  </a:txBody>
                  <a:tcPr marL="68580" marR="68580" marT="34290" marB="34290" anchor="ctr"/>
                </a:tc>
                <a:tc>
                  <a:txBody>
                    <a:bodyPr/>
                    <a:lstStyle/>
                    <a:p>
                      <a:pPr algn="ctr"/>
                      <a:r>
                        <a:rPr kumimoji="1" lang="en-US" altLang="ja-JP" sz="1800" b="0" dirty="0"/>
                        <a:t>0.9765</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tc>
                  <a:txBody>
                    <a:bodyPr/>
                    <a:lstStyle/>
                    <a:p>
                      <a:pPr algn="ctr"/>
                      <a:r>
                        <a:rPr kumimoji="1" lang="en-US" altLang="ja-JP" sz="1800" b="0" dirty="0"/>
                        <a:t>1.0000</a:t>
                      </a:r>
                      <a:endParaRPr kumimoji="1" lang="ja-JP" altLang="en-US" sz="1800" b="0" dirty="0"/>
                    </a:p>
                  </a:txBody>
                  <a:tcPr marL="68580" marR="68580" marT="34290" marB="34290" anchor="ctr"/>
                </a:tc>
                <a:extLst>
                  <a:ext uri="{0D108BD9-81ED-4DB2-BD59-A6C34878D82A}">
                    <a16:rowId xmlns:a16="http://schemas.microsoft.com/office/drawing/2014/main" val="436278192"/>
                  </a:ext>
                </a:extLst>
              </a:tr>
            </a:tbl>
          </a:graphicData>
        </a:graphic>
      </p:graphicFrame>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6" y="2625889"/>
            <a:ext cx="8019000" cy="2001008"/>
          </a:xfrm>
          <a:prstGeom prst="rect">
            <a:avLst/>
          </a:prstGeom>
        </p:spPr>
      </p:pic>
      <p:sp>
        <p:nvSpPr>
          <p:cNvPr id="7" name="テキスト ボックス 6"/>
          <p:cNvSpPr txBox="1"/>
          <p:nvPr/>
        </p:nvSpPr>
        <p:spPr>
          <a:xfrm>
            <a:off x="3547582" y="1971671"/>
            <a:ext cx="3147015" cy="600164"/>
          </a:xfrm>
          <a:prstGeom prst="rect">
            <a:avLst/>
          </a:prstGeom>
          <a:solidFill>
            <a:schemeClr val="bg1"/>
          </a:solidFill>
          <a:ln w="76200">
            <a:solidFill>
              <a:srgbClr val="FF0000"/>
            </a:solidFill>
          </a:ln>
        </p:spPr>
        <p:txBody>
          <a:bodyPr wrap="none" rtlCol="0">
            <a:spAutoFit/>
          </a:bodyPr>
          <a:lstStyle/>
          <a:p>
            <a:r>
              <a:rPr lang="ja-JP" altLang="en-US" sz="3300" dirty="0"/>
              <a:t>耳～鼻に注視点</a:t>
            </a:r>
          </a:p>
        </p:txBody>
      </p:sp>
      <p:sp>
        <p:nvSpPr>
          <p:cNvPr id="3" name="角丸四角形 2"/>
          <p:cNvSpPr/>
          <p:nvPr/>
        </p:nvSpPr>
        <p:spPr>
          <a:xfrm>
            <a:off x="48994" y="1858734"/>
            <a:ext cx="9044999" cy="38419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3600" b="1" u="sng" dirty="0"/>
              <a:t>7/8(87.5%)</a:t>
            </a:r>
            <a:r>
              <a:rPr lang="ja-JP" altLang="en-US" sz="3600" b="1" u="sng" dirty="0"/>
              <a:t> </a:t>
            </a:r>
            <a:r>
              <a:rPr lang="ja-JP" altLang="en-US" sz="3600" dirty="0"/>
              <a:t>の馬</a:t>
            </a:r>
            <a:r>
              <a:rPr lang="en-US" altLang="ja-JP" sz="3600" dirty="0"/>
              <a:t>-</a:t>
            </a:r>
            <a:r>
              <a:rPr lang="ja-JP" altLang="en-US" sz="3600" dirty="0"/>
              <a:t>蛙画像で</a:t>
            </a:r>
            <a:endParaRPr lang="en-US" altLang="ja-JP" sz="3600" dirty="0"/>
          </a:p>
          <a:p>
            <a:pPr algn="ctr"/>
            <a:r>
              <a:rPr lang="ja-JP" altLang="en-US" sz="3600" dirty="0"/>
              <a:t>蛙から馬への</a:t>
            </a:r>
            <a:endParaRPr lang="en-US" altLang="ja-JP" sz="3600" dirty="0"/>
          </a:p>
          <a:p>
            <a:pPr algn="ctr"/>
            <a:r>
              <a:rPr lang="ja-JP" altLang="en-US" sz="3600" dirty="0"/>
              <a:t>識別の変化があった</a:t>
            </a:r>
          </a:p>
        </p:txBody>
      </p:sp>
    </p:spTree>
    <p:extLst>
      <p:ext uri="{BB962C8B-B14F-4D97-AF65-F5344CB8AC3E}">
        <p14:creationId xmlns:p14="http://schemas.microsoft.com/office/powerpoint/2010/main" val="2288748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141" y="2299438"/>
            <a:ext cx="3240000" cy="3240000"/>
          </a:xfrm>
          <a:prstGeom prst="rect">
            <a:avLst/>
          </a:prstGeom>
        </p:spPr>
      </p:pic>
      <p:sp>
        <p:nvSpPr>
          <p:cNvPr id="10" name="角丸四角形吹き出し 9"/>
          <p:cNvSpPr/>
          <p:nvPr/>
        </p:nvSpPr>
        <p:spPr>
          <a:xfrm>
            <a:off x="3875809" y="2119992"/>
            <a:ext cx="5191991" cy="3761015"/>
          </a:xfrm>
          <a:prstGeom prst="wedgeRoundRectCallout">
            <a:avLst>
              <a:gd name="adj1" fmla="val -59234"/>
              <a:gd name="adj2" fmla="val -3499"/>
              <a:gd name="adj3" fmla="val 16667"/>
            </a:avLst>
          </a:prstGeom>
          <a:solidFill>
            <a:schemeClr val="bg1"/>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p:cNvSpPr>
            <a:spLocks noGrp="1"/>
          </p:cNvSpPr>
          <p:nvPr>
            <p:ph type="title"/>
          </p:nvPr>
        </p:nvSpPr>
        <p:spPr/>
        <p:txBody>
          <a:bodyPr/>
          <a:lstStyle/>
          <a:p>
            <a:r>
              <a:rPr kumimoji="1" lang="ja-JP" altLang="en-US" dirty="0"/>
              <a:t>何故馬と識別できなかった？</a:t>
            </a: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0315" y="2392132"/>
            <a:ext cx="2554403" cy="1699328"/>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387" y="3793501"/>
            <a:ext cx="1853575" cy="1853575"/>
          </a:xfrm>
          <a:prstGeom prst="rect">
            <a:avLst/>
          </a:prstGeom>
        </p:spPr>
      </p:pic>
      <p:sp>
        <p:nvSpPr>
          <p:cNvPr id="7" name="テキスト ボックス 6"/>
          <p:cNvSpPr txBox="1"/>
          <p:nvPr/>
        </p:nvSpPr>
        <p:spPr>
          <a:xfrm>
            <a:off x="6762178" y="2814304"/>
            <a:ext cx="2262158" cy="507831"/>
          </a:xfrm>
          <a:prstGeom prst="rect">
            <a:avLst/>
          </a:prstGeom>
          <a:noFill/>
        </p:spPr>
        <p:txBody>
          <a:bodyPr wrap="none" rtlCol="0">
            <a:spAutoFit/>
          </a:bodyPr>
          <a:lstStyle/>
          <a:p>
            <a:r>
              <a:rPr lang="ja-JP" altLang="en-US" sz="2700" dirty="0"/>
              <a:t>緑の蛙は居る</a:t>
            </a:r>
          </a:p>
        </p:txBody>
      </p:sp>
      <p:sp>
        <p:nvSpPr>
          <p:cNvPr id="8" name="テキスト ボックス 7"/>
          <p:cNvSpPr txBox="1"/>
          <p:nvPr/>
        </p:nvSpPr>
        <p:spPr>
          <a:xfrm>
            <a:off x="4167675" y="4720288"/>
            <a:ext cx="2608406" cy="507831"/>
          </a:xfrm>
          <a:prstGeom prst="rect">
            <a:avLst/>
          </a:prstGeom>
          <a:noFill/>
        </p:spPr>
        <p:txBody>
          <a:bodyPr wrap="none" rtlCol="0">
            <a:spAutoFit/>
          </a:bodyPr>
          <a:lstStyle/>
          <a:p>
            <a:r>
              <a:rPr lang="ja-JP" altLang="en-US" sz="2700" dirty="0"/>
              <a:t>緑の馬は居ない</a:t>
            </a:r>
          </a:p>
        </p:txBody>
      </p:sp>
      <p:sp>
        <p:nvSpPr>
          <p:cNvPr id="9" name="スライド番号プレースホルダー 3">
            <a:extLst>
              <a:ext uri="{FF2B5EF4-FFF2-40B4-BE49-F238E27FC236}">
                <a16:creationId xmlns:a16="http://schemas.microsoft.com/office/drawing/2014/main" id="{D51107D5-790D-4C79-8FC9-A92D59CF503F}"/>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64</a:t>
            </a:fld>
            <a:endParaRPr kumimoji="1" lang="ja-JP" altLang="en-US" dirty="0"/>
          </a:p>
        </p:txBody>
      </p:sp>
    </p:spTree>
    <p:extLst>
      <p:ext uri="{BB962C8B-B14F-4D97-AF65-F5344CB8AC3E}">
        <p14:creationId xmlns:p14="http://schemas.microsoft.com/office/powerpoint/2010/main" val="350394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141" y="2299438"/>
            <a:ext cx="3240000" cy="3240000"/>
          </a:xfrm>
          <a:prstGeom prst="rect">
            <a:avLst/>
          </a:prstGeom>
        </p:spPr>
      </p:pic>
      <p:sp>
        <p:nvSpPr>
          <p:cNvPr id="10" name="角丸四角形吹き出し 9"/>
          <p:cNvSpPr/>
          <p:nvPr/>
        </p:nvSpPr>
        <p:spPr>
          <a:xfrm>
            <a:off x="3875809" y="2119992"/>
            <a:ext cx="5191991" cy="3761015"/>
          </a:xfrm>
          <a:prstGeom prst="wedgeRoundRectCallout">
            <a:avLst>
              <a:gd name="adj1" fmla="val -59234"/>
              <a:gd name="adj2" fmla="val -3499"/>
              <a:gd name="adj3" fmla="val 16667"/>
            </a:avLst>
          </a:prstGeom>
          <a:solidFill>
            <a:schemeClr val="bg1"/>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p:cNvSpPr>
            <a:spLocks noGrp="1"/>
          </p:cNvSpPr>
          <p:nvPr>
            <p:ph type="title"/>
          </p:nvPr>
        </p:nvSpPr>
        <p:spPr/>
        <p:txBody>
          <a:bodyPr/>
          <a:lstStyle/>
          <a:p>
            <a:r>
              <a:rPr kumimoji="1" lang="ja-JP" altLang="en-US" dirty="0"/>
              <a:t>何故馬と識別できなかった？</a:t>
            </a: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0315" y="2392132"/>
            <a:ext cx="2554403" cy="1699328"/>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387" y="3793501"/>
            <a:ext cx="1853575" cy="1853575"/>
          </a:xfrm>
          <a:prstGeom prst="rect">
            <a:avLst/>
          </a:prstGeom>
        </p:spPr>
      </p:pic>
      <p:sp>
        <p:nvSpPr>
          <p:cNvPr id="7" name="テキスト ボックス 6"/>
          <p:cNvSpPr txBox="1"/>
          <p:nvPr/>
        </p:nvSpPr>
        <p:spPr>
          <a:xfrm>
            <a:off x="6762178" y="2814304"/>
            <a:ext cx="2262158" cy="507831"/>
          </a:xfrm>
          <a:prstGeom prst="rect">
            <a:avLst/>
          </a:prstGeom>
          <a:noFill/>
        </p:spPr>
        <p:txBody>
          <a:bodyPr wrap="none" rtlCol="0">
            <a:spAutoFit/>
          </a:bodyPr>
          <a:lstStyle/>
          <a:p>
            <a:r>
              <a:rPr lang="ja-JP" altLang="en-US" sz="2700" dirty="0"/>
              <a:t>緑の蛙は居る</a:t>
            </a:r>
          </a:p>
        </p:txBody>
      </p:sp>
      <p:sp>
        <p:nvSpPr>
          <p:cNvPr id="8" name="テキスト ボックス 7"/>
          <p:cNvSpPr txBox="1"/>
          <p:nvPr/>
        </p:nvSpPr>
        <p:spPr>
          <a:xfrm>
            <a:off x="4167675" y="4720288"/>
            <a:ext cx="2608406" cy="507831"/>
          </a:xfrm>
          <a:prstGeom prst="rect">
            <a:avLst/>
          </a:prstGeom>
          <a:noFill/>
        </p:spPr>
        <p:txBody>
          <a:bodyPr wrap="none" rtlCol="0">
            <a:spAutoFit/>
          </a:bodyPr>
          <a:lstStyle/>
          <a:p>
            <a:r>
              <a:rPr lang="ja-JP" altLang="en-US" sz="2700" dirty="0"/>
              <a:t>緑の馬は居ない</a:t>
            </a:r>
          </a:p>
        </p:txBody>
      </p:sp>
      <p:sp>
        <p:nvSpPr>
          <p:cNvPr id="3" name="角丸四角形 2"/>
          <p:cNvSpPr/>
          <p:nvPr/>
        </p:nvSpPr>
        <p:spPr>
          <a:xfrm>
            <a:off x="1426029" y="2872746"/>
            <a:ext cx="6291943" cy="226078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3600" dirty="0"/>
              <a:t>白黒画像にしてみたら</a:t>
            </a:r>
            <a:endParaRPr lang="en-US" altLang="ja-JP" sz="3600" dirty="0"/>
          </a:p>
          <a:p>
            <a:pPr algn="ctr"/>
            <a:r>
              <a:rPr lang="ja-JP" altLang="en-US" sz="3600" dirty="0"/>
              <a:t>識別結果はどうなる？</a:t>
            </a:r>
          </a:p>
        </p:txBody>
      </p:sp>
      <p:sp>
        <p:nvSpPr>
          <p:cNvPr id="11" name="スライド番号プレースホルダー 3">
            <a:extLst>
              <a:ext uri="{FF2B5EF4-FFF2-40B4-BE49-F238E27FC236}">
                <a16:creationId xmlns:a16="http://schemas.microsoft.com/office/drawing/2014/main" id="{308F7959-1DD6-41A4-A10B-07E53FB14744}"/>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65</a:t>
            </a:fld>
            <a:endParaRPr kumimoji="1" lang="ja-JP" altLang="en-US" dirty="0"/>
          </a:p>
        </p:txBody>
      </p:sp>
    </p:spTree>
    <p:extLst>
      <p:ext uri="{BB962C8B-B14F-4D97-AF65-F5344CB8AC3E}">
        <p14:creationId xmlns:p14="http://schemas.microsoft.com/office/powerpoint/2010/main" val="14128410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何故馬と識別できなかった？</a:t>
            </a:r>
            <a:endParaRPr kumimoji="1" lang="ja-JP" altLang="en-US" dirty="0"/>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824" y="1896972"/>
            <a:ext cx="3239351" cy="3239351"/>
          </a:xfrm>
          <a:prstGeom prst="rect">
            <a:avLst/>
          </a:prstGeom>
        </p:spPr>
      </p:pic>
      <p:graphicFrame>
        <p:nvGraphicFramePr>
          <p:cNvPr id="14" name="表 13"/>
          <p:cNvGraphicFramePr>
            <a:graphicFrameLocks noGrp="1"/>
          </p:cNvGraphicFramePr>
          <p:nvPr>
            <p:extLst>
              <p:ext uri="{D42A27DB-BD31-4B8C-83A1-F6EECF244321}">
                <p14:modId xmlns:p14="http://schemas.microsoft.com/office/powerpoint/2010/main" val="2113051645"/>
              </p:ext>
            </p:extLst>
          </p:nvPr>
        </p:nvGraphicFramePr>
        <p:xfrm>
          <a:off x="326575" y="5158094"/>
          <a:ext cx="4408714" cy="810000"/>
        </p:xfrm>
        <a:graphic>
          <a:graphicData uri="http://schemas.openxmlformats.org/drawingml/2006/table">
            <a:tbl>
              <a:tblPr firstRow="1" bandRow="1">
                <a:tableStyleId>{BC89EF96-8CEA-46FF-86C4-4CE0E7609802}</a:tableStyleId>
              </a:tblPr>
              <a:tblGrid>
                <a:gridCol w="1175658">
                  <a:extLst>
                    <a:ext uri="{9D8B030D-6E8A-4147-A177-3AD203B41FA5}">
                      <a16:colId xmlns:a16="http://schemas.microsoft.com/office/drawing/2014/main" val="1615230273"/>
                    </a:ext>
                  </a:extLst>
                </a:gridCol>
                <a:gridCol w="1616528">
                  <a:extLst>
                    <a:ext uri="{9D8B030D-6E8A-4147-A177-3AD203B41FA5}">
                      <a16:colId xmlns:a16="http://schemas.microsoft.com/office/drawing/2014/main" val="1374509261"/>
                    </a:ext>
                  </a:extLst>
                </a:gridCol>
                <a:gridCol w="1616528">
                  <a:extLst>
                    <a:ext uri="{9D8B030D-6E8A-4147-A177-3AD203B41FA5}">
                      <a16:colId xmlns:a16="http://schemas.microsoft.com/office/drawing/2014/main" val="3920555141"/>
                    </a:ext>
                  </a:extLst>
                </a:gridCol>
              </a:tblGrid>
              <a:tr h="405000">
                <a:tc>
                  <a:txBody>
                    <a:bodyPr/>
                    <a:lstStyle/>
                    <a:p>
                      <a:pPr algn="ctr"/>
                      <a:r>
                        <a:rPr kumimoji="1" lang="ja-JP" altLang="en-US" sz="1800" b="0" dirty="0"/>
                        <a:t>蛙らしさ</a:t>
                      </a:r>
                    </a:p>
                  </a:txBody>
                  <a:tcPr marL="68580" marR="68580" marT="34290" marB="34290" anchor="ctr"/>
                </a:tc>
                <a:tc>
                  <a:txBody>
                    <a:bodyPr/>
                    <a:lstStyle/>
                    <a:p>
                      <a:pPr algn="ctr"/>
                      <a:r>
                        <a:rPr kumimoji="1" lang="en-US" altLang="ja-JP" sz="1800" b="0" dirty="0"/>
                        <a:t>0.9972</a:t>
                      </a:r>
                      <a:endParaRPr kumimoji="1" lang="ja-JP" altLang="en-US" sz="1800" b="0" dirty="0"/>
                    </a:p>
                  </a:txBody>
                  <a:tcPr marL="68580" marR="68580" marT="34290" marB="34290" anchor="ctr"/>
                </a:tc>
                <a:tc>
                  <a:txBody>
                    <a:bodyPr/>
                    <a:lstStyle/>
                    <a:p>
                      <a:pPr algn="ctr"/>
                      <a:r>
                        <a:rPr kumimoji="1" lang="en-US" altLang="ja-JP" sz="1800" b="0" dirty="0"/>
                        <a:t>0.0001</a:t>
                      </a:r>
                      <a:endParaRPr kumimoji="1" lang="ja-JP" altLang="en-US" sz="1800" b="0" dirty="0"/>
                    </a:p>
                  </a:txBody>
                  <a:tcPr marL="68580" marR="68580" marT="34290" marB="34290" anchor="ctr"/>
                </a:tc>
                <a:extLst>
                  <a:ext uri="{0D108BD9-81ED-4DB2-BD59-A6C34878D82A}">
                    <a16:rowId xmlns:a16="http://schemas.microsoft.com/office/drawing/2014/main" val="1326716367"/>
                  </a:ext>
                </a:extLst>
              </a:tr>
              <a:tr h="405000">
                <a:tc>
                  <a:txBody>
                    <a:bodyPr/>
                    <a:lstStyle/>
                    <a:p>
                      <a:pPr algn="ctr"/>
                      <a:r>
                        <a:rPr kumimoji="1" lang="ja-JP" altLang="en-US" sz="1800" b="0" dirty="0"/>
                        <a:t>馬らしさ</a:t>
                      </a:r>
                    </a:p>
                  </a:txBody>
                  <a:tcPr marL="68580" marR="68580" marT="34290" marB="34290" anchor="ctr"/>
                </a:tc>
                <a:tc>
                  <a:txBody>
                    <a:bodyPr/>
                    <a:lstStyle/>
                    <a:p>
                      <a:pPr algn="ctr"/>
                      <a:r>
                        <a:rPr kumimoji="1" lang="en-US" altLang="ja-JP" sz="1800" b="0" dirty="0"/>
                        <a:t>0.0028</a:t>
                      </a:r>
                      <a:endParaRPr kumimoji="1" lang="ja-JP" altLang="en-US" sz="1800" b="0" dirty="0"/>
                    </a:p>
                  </a:txBody>
                  <a:tcPr marL="68580" marR="68580" marT="34290" marB="34290" anchor="ctr"/>
                </a:tc>
                <a:tc>
                  <a:txBody>
                    <a:bodyPr/>
                    <a:lstStyle/>
                    <a:p>
                      <a:pPr algn="ctr"/>
                      <a:r>
                        <a:rPr kumimoji="1" lang="en-US" altLang="ja-JP" sz="1800" b="0" dirty="0"/>
                        <a:t>0.9999</a:t>
                      </a:r>
                      <a:endParaRPr kumimoji="1" lang="ja-JP" altLang="en-US" sz="1800" b="0" dirty="0"/>
                    </a:p>
                  </a:txBody>
                  <a:tcPr marL="68580" marR="68580" marT="34290" marB="34290" anchor="ctr"/>
                </a:tc>
                <a:extLst>
                  <a:ext uri="{0D108BD9-81ED-4DB2-BD59-A6C34878D82A}">
                    <a16:rowId xmlns:a16="http://schemas.microsoft.com/office/drawing/2014/main" val="3332454181"/>
                  </a:ext>
                </a:extLst>
              </a:tr>
            </a:tbl>
          </a:graphicData>
        </a:graphic>
      </p:graphicFrame>
      <p:sp>
        <p:nvSpPr>
          <p:cNvPr id="15" name="正方形/長方形 14"/>
          <p:cNvSpPr/>
          <p:nvPr/>
        </p:nvSpPr>
        <p:spPr>
          <a:xfrm>
            <a:off x="3102433" y="1886086"/>
            <a:ext cx="1632857" cy="407112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角丸四角形吹き出し 15"/>
          <p:cNvSpPr/>
          <p:nvPr/>
        </p:nvSpPr>
        <p:spPr>
          <a:xfrm>
            <a:off x="5334000" y="2193608"/>
            <a:ext cx="3407885" cy="3456078"/>
          </a:xfrm>
          <a:prstGeom prst="wedgeRoundRectCallout">
            <a:avLst>
              <a:gd name="adj1" fmla="val -62817"/>
              <a:gd name="adj2" fmla="val 44929"/>
              <a:gd name="adj3" fmla="val 16667"/>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b="1" u="sng" dirty="0">
                <a:solidFill>
                  <a:schemeClr val="tx1"/>
                </a:solidFill>
              </a:rPr>
              <a:t>馬と識別成功</a:t>
            </a:r>
            <a:endParaRPr lang="en-US" altLang="ja-JP" sz="3300" b="1" u="sng" dirty="0">
              <a:solidFill>
                <a:schemeClr val="tx1"/>
              </a:solidFill>
            </a:endParaRPr>
          </a:p>
          <a:p>
            <a:pPr algn="ctr"/>
            <a:endParaRPr lang="en-US" altLang="ja-JP" sz="2700" dirty="0">
              <a:solidFill>
                <a:schemeClr val="tx1"/>
              </a:solidFill>
            </a:endParaRPr>
          </a:p>
          <a:p>
            <a:pPr algn="ctr"/>
            <a:r>
              <a:rPr lang="ja-JP" altLang="en-US" sz="2700" b="1" dirty="0">
                <a:solidFill>
                  <a:schemeClr val="tx1"/>
                </a:solidFill>
              </a:rPr>
              <a:t>たてがみ</a:t>
            </a:r>
            <a:r>
              <a:rPr lang="en-US" altLang="ja-JP" sz="2700" b="1" dirty="0">
                <a:solidFill>
                  <a:schemeClr val="tx1"/>
                </a:solidFill>
              </a:rPr>
              <a:t>(</a:t>
            </a:r>
            <a:r>
              <a:rPr lang="ja-JP" altLang="en-US" sz="2700" b="1" dirty="0">
                <a:solidFill>
                  <a:schemeClr val="tx1"/>
                </a:solidFill>
              </a:rPr>
              <a:t>弱</a:t>
            </a:r>
            <a:r>
              <a:rPr lang="en-US" altLang="ja-JP" sz="2700" b="1" dirty="0">
                <a:solidFill>
                  <a:schemeClr val="tx1"/>
                </a:solidFill>
              </a:rPr>
              <a:t>)</a:t>
            </a:r>
          </a:p>
          <a:p>
            <a:pPr algn="ctr"/>
            <a:r>
              <a:rPr lang="ja-JP" altLang="en-US" sz="2700" b="1" dirty="0">
                <a:solidFill>
                  <a:schemeClr val="tx1"/>
                </a:solidFill>
              </a:rPr>
              <a:t>～耳</a:t>
            </a:r>
            <a:r>
              <a:rPr lang="en-US" altLang="ja-JP" sz="2700" b="1" dirty="0">
                <a:solidFill>
                  <a:schemeClr val="tx1"/>
                </a:solidFill>
              </a:rPr>
              <a:t>(</a:t>
            </a:r>
            <a:r>
              <a:rPr lang="ja-JP" altLang="en-US" sz="2700" b="1" dirty="0">
                <a:solidFill>
                  <a:schemeClr val="tx1"/>
                </a:solidFill>
              </a:rPr>
              <a:t>強</a:t>
            </a:r>
            <a:r>
              <a:rPr lang="en-US" altLang="ja-JP" sz="2700" b="1" dirty="0">
                <a:solidFill>
                  <a:schemeClr val="tx1"/>
                </a:solidFill>
              </a:rPr>
              <a:t>)</a:t>
            </a:r>
            <a:r>
              <a:rPr lang="ja-JP" altLang="en-US" sz="2700" b="1" dirty="0">
                <a:solidFill>
                  <a:schemeClr val="tx1"/>
                </a:solidFill>
              </a:rPr>
              <a:t>～鼻</a:t>
            </a:r>
            <a:r>
              <a:rPr lang="en-US" altLang="ja-JP" sz="2700" b="1" dirty="0">
                <a:solidFill>
                  <a:schemeClr val="tx1"/>
                </a:solidFill>
              </a:rPr>
              <a:t>(</a:t>
            </a:r>
            <a:r>
              <a:rPr lang="ja-JP" altLang="en-US" sz="2700" b="1" dirty="0">
                <a:solidFill>
                  <a:schemeClr val="tx1"/>
                </a:solidFill>
              </a:rPr>
              <a:t>弱</a:t>
            </a:r>
            <a:r>
              <a:rPr lang="en-US" altLang="ja-JP" sz="2700" b="1" dirty="0">
                <a:solidFill>
                  <a:schemeClr val="tx1"/>
                </a:solidFill>
              </a:rPr>
              <a:t>)</a:t>
            </a:r>
            <a:r>
              <a:rPr lang="ja-JP" altLang="en-US" sz="2700" b="1" dirty="0">
                <a:solidFill>
                  <a:schemeClr val="tx1"/>
                </a:solidFill>
              </a:rPr>
              <a:t>に注視点</a:t>
            </a:r>
          </a:p>
        </p:txBody>
      </p:sp>
      <p:sp>
        <p:nvSpPr>
          <p:cNvPr id="7" name="スライド番号プレースホルダー 3">
            <a:extLst>
              <a:ext uri="{FF2B5EF4-FFF2-40B4-BE49-F238E27FC236}">
                <a16:creationId xmlns:a16="http://schemas.microsoft.com/office/drawing/2014/main" id="{189E3A82-2D4D-4A80-A8F4-E18012C5C1B3}"/>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66</a:t>
            </a:fld>
            <a:endParaRPr kumimoji="1" lang="ja-JP" altLang="en-US" dirty="0"/>
          </a:p>
        </p:txBody>
      </p:sp>
    </p:spTree>
    <p:extLst>
      <p:ext uri="{BB962C8B-B14F-4D97-AF65-F5344CB8AC3E}">
        <p14:creationId xmlns:p14="http://schemas.microsoft.com/office/powerpoint/2010/main" val="100019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何故馬と識別できなかった？</a:t>
            </a:r>
            <a:endParaRPr kumimoji="1" lang="ja-JP" altLang="en-US" dirty="0"/>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824" y="1896972"/>
            <a:ext cx="3239351" cy="3239351"/>
          </a:xfrm>
          <a:prstGeom prst="rect">
            <a:avLst/>
          </a:prstGeom>
        </p:spPr>
      </p:pic>
      <p:graphicFrame>
        <p:nvGraphicFramePr>
          <p:cNvPr id="14" name="表 13"/>
          <p:cNvGraphicFramePr>
            <a:graphicFrameLocks noGrp="1"/>
          </p:cNvGraphicFramePr>
          <p:nvPr>
            <p:extLst>
              <p:ext uri="{D42A27DB-BD31-4B8C-83A1-F6EECF244321}">
                <p14:modId xmlns:p14="http://schemas.microsoft.com/office/powerpoint/2010/main" val="2113051645"/>
              </p:ext>
            </p:extLst>
          </p:nvPr>
        </p:nvGraphicFramePr>
        <p:xfrm>
          <a:off x="326575" y="5158094"/>
          <a:ext cx="4408714" cy="810000"/>
        </p:xfrm>
        <a:graphic>
          <a:graphicData uri="http://schemas.openxmlformats.org/drawingml/2006/table">
            <a:tbl>
              <a:tblPr firstRow="1" bandRow="1">
                <a:tableStyleId>{BC89EF96-8CEA-46FF-86C4-4CE0E7609802}</a:tableStyleId>
              </a:tblPr>
              <a:tblGrid>
                <a:gridCol w="1175658">
                  <a:extLst>
                    <a:ext uri="{9D8B030D-6E8A-4147-A177-3AD203B41FA5}">
                      <a16:colId xmlns:a16="http://schemas.microsoft.com/office/drawing/2014/main" val="1615230273"/>
                    </a:ext>
                  </a:extLst>
                </a:gridCol>
                <a:gridCol w="1616528">
                  <a:extLst>
                    <a:ext uri="{9D8B030D-6E8A-4147-A177-3AD203B41FA5}">
                      <a16:colId xmlns:a16="http://schemas.microsoft.com/office/drawing/2014/main" val="1374509261"/>
                    </a:ext>
                  </a:extLst>
                </a:gridCol>
                <a:gridCol w="1616528">
                  <a:extLst>
                    <a:ext uri="{9D8B030D-6E8A-4147-A177-3AD203B41FA5}">
                      <a16:colId xmlns:a16="http://schemas.microsoft.com/office/drawing/2014/main" val="3920555141"/>
                    </a:ext>
                  </a:extLst>
                </a:gridCol>
              </a:tblGrid>
              <a:tr h="405000">
                <a:tc>
                  <a:txBody>
                    <a:bodyPr/>
                    <a:lstStyle/>
                    <a:p>
                      <a:pPr algn="ctr"/>
                      <a:r>
                        <a:rPr kumimoji="1" lang="ja-JP" altLang="en-US" sz="1800" b="0" dirty="0"/>
                        <a:t>蛙らしさ</a:t>
                      </a:r>
                    </a:p>
                  </a:txBody>
                  <a:tcPr marL="68580" marR="68580" marT="34290" marB="34290" anchor="ctr"/>
                </a:tc>
                <a:tc>
                  <a:txBody>
                    <a:bodyPr/>
                    <a:lstStyle/>
                    <a:p>
                      <a:pPr algn="ctr"/>
                      <a:r>
                        <a:rPr kumimoji="1" lang="en-US" altLang="ja-JP" sz="1800" b="0" dirty="0"/>
                        <a:t>0.9972</a:t>
                      </a:r>
                      <a:endParaRPr kumimoji="1" lang="ja-JP" altLang="en-US" sz="1800" b="0" dirty="0"/>
                    </a:p>
                  </a:txBody>
                  <a:tcPr marL="68580" marR="68580" marT="34290" marB="34290" anchor="ctr"/>
                </a:tc>
                <a:tc>
                  <a:txBody>
                    <a:bodyPr/>
                    <a:lstStyle/>
                    <a:p>
                      <a:pPr algn="ctr"/>
                      <a:r>
                        <a:rPr kumimoji="1" lang="en-US" altLang="ja-JP" sz="1800" b="0" dirty="0"/>
                        <a:t>0.0001</a:t>
                      </a:r>
                      <a:endParaRPr kumimoji="1" lang="ja-JP" altLang="en-US" sz="1800" b="0" dirty="0"/>
                    </a:p>
                  </a:txBody>
                  <a:tcPr marL="68580" marR="68580" marT="34290" marB="34290" anchor="ctr"/>
                </a:tc>
                <a:extLst>
                  <a:ext uri="{0D108BD9-81ED-4DB2-BD59-A6C34878D82A}">
                    <a16:rowId xmlns:a16="http://schemas.microsoft.com/office/drawing/2014/main" val="1326716367"/>
                  </a:ext>
                </a:extLst>
              </a:tr>
              <a:tr h="405000">
                <a:tc>
                  <a:txBody>
                    <a:bodyPr/>
                    <a:lstStyle/>
                    <a:p>
                      <a:pPr algn="ctr"/>
                      <a:r>
                        <a:rPr kumimoji="1" lang="ja-JP" altLang="en-US" sz="1800" b="0" dirty="0"/>
                        <a:t>馬らしさ</a:t>
                      </a:r>
                    </a:p>
                  </a:txBody>
                  <a:tcPr marL="68580" marR="68580" marT="34290" marB="34290" anchor="ctr"/>
                </a:tc>
                <a:tc>
                  <a:txBody>
                    <a:bodyPr/>
                    <a:lstStyle/>
                    <a:p>
                      <a:pPr algn="ctr"/>
                      <a:r>
                        <a:rPr kumimoji="1" lang="en-US" altLang="ja-JP" sz="1800" b="0" dirty="0"/>
                        <a:t>0.0028</a:t>
                      </a:r>
                      <a:endParaRPr kumimoji="1" lang="ja-JP" altLang="en-US" sz="1800" b="0" dirty="0"/>
                    </a:p>
                  </a:txBody>
                  <a:tcPr marL="68580" marR="68580" marT="34290" marB="34290" anchor="ctr"/>
                </a:tc>
                <a:tc>
                  <a:txBody>
                    <a:bodyPr/>
                    <a:lstStyle/>
                    <a:p>
                      <a:pPr algn="ctr"/>
                      <a:r>
                        <a:rPr kumimoji="1" lang="en-US" altLang="ja-JP" sz="1800" b="0" dirty="0"/>
                        <a:t>0.9999</a:t>
                      </a:r>
                      <a:endParaRPr kumimoji="1" lang="ja-JP" altLang="en-US" sz="1800" b="0" dirty="0"/>
                    </a:p>
                  </a:txBody>
                  <a:tcPr marL="68580" marR="68580" marT="34290" marB="34290" anchor="ctr"/>
                </a:tc>
                <a:extLst>
                  <a:ext uri="{0D108BD9-81ED-4DB2-BD59-A6C34878D82A}">
                    <a16:rowId xmlns:a16="http://schemas.microsoft.com/office/drawing/2014/main" val="3332454181"/>
                  </a:ext>
                </a:extLst>
              </a:tr>
            </a:tbl>
          </a:graphicData>
        </a:graphic>
      </p:graphicFrame>
      <p:sp>
        <p:nvSpPr>
          <p:cNvPr id="15" name="正方形/長方形 14"/>
          <p:cNvSpPr/>
          <p:nvPr/>
        </p:nvSpPr>
        <p:spPr>
          <a:xfrm>
            <a:off x="3102433" y="1886086"/>
            <a:ext cx="1632857" cy="407112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角丸四角形吹き出し 8"/>
          <p:cNvSpPr/>
          <p:nvPr/>
        </p:nvSpPr>
        <p:spPr>
          <a:xfrm>
            <a:off x="5334000" y="2193608"/>
            <a:ext cx="3407885" cy="3456078"/>
          </a:xfrm>
          <a:prstGeom prst="wedgeRoundRectCallout">
            <a:avLst>
              <a:gd name="adj1" fmla="val -62817"/>
              <a:gd name="adj2" fmla="val 44929"/>
              <a:gd name="adj3" fmla="val 16667"/>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b="1" u="sng" dirty="0">
                <a:solidFill>
                  <a:schemeClr val="tx1"/>
                </a:solidFill>
              </a:rPr>
              <a:t>馬と識別成功</a:t>
            </a:r>
            <a:endParaRPr lang="en-US" altLang="ja-JP" sz="3300" b="1" u="sng" dirty="0">
              <a:solidFill>
                <a:schemeClr val="tx1"/>
              </a:solidFill>
            </a:endParaRPr>
          </a:p>
          <a:p>
            <a:pPr algn="ctr"/>
            <a:endParaRPr lang="en-US" altLang="ja-JP" sz="2700" dirty="0">
              <a:solidFill>
                <a:schemeClr val="tx1"/>
              </a:solidFill>
            </a:endParaRPr>
          </a:p>
          <a:p>
            <a:pPr algn="ctr"/>
            <a:r>
              <a:rPr lang="ja-JP" altLang="en-US" sz="2700" b="1" dirty="0">
                <a:solidFill>
                  <a:schemeClr val="tx1"/>
                </a:solidFill>
              </a:rPr>
              <a:t>たてがみ</a:t>
            </a:r>
            <a:r>
              <a:rPr lang="en-US" altLang="ja-JP" sz="2700" b="1" dirty="0">
                <a:solidFill>
                  <a:schemeClr val="tx1"/>
                </a:solidFill>
              </a:rPr>
              <a:t>(</a:t>
            </a:r>
            <a:r>
              <a:rPr lang="ja-JP" altLang="en-US" sz="2700" b="1" dirty="0">
                <a:solidFill>
                  <a:schemeClr val="tx1"/>
                </a:solidFill>
              </a:rPr>
              <a:t>弱</a:t>
            </a:r>
            <a:r>
              <a:rPr lang="en-US" altLang="ja-JP" sz="2700" b="1" dirty="0">
                <a:solidFill>
                  <a:schemeClr val="tx1"/>
                </a:solidFill>
              </a:rPr>
              <a:t>)</a:t>
            </a:r>
          </a:p>
          <a:p>
            <a:pPr algn="ctr"/>
            <a:r>
              <a:rPr lang="ja-JP" altLang="en-US" sz="2700" b="1" dirty="0">
                <a:solidFill>
                  <a:schemeClr val="tx1"/>
                </a:solidFill>
              </a:rPr>
              <a:t>～耳</a:t>
            </a:r>
            <a:r>
              <a:rPr lang="en-US" altLang="ja-JP" sz="2700" b="1" dirty="0">
                <a:solidFill>
                  <a:schemeClr val="tx1"/>
                </a:solidFill>
              </a:rPr>
              <a:t>(</a:t>
            </a:r>
            <a:r>
              <a:rPr lang="ja-JP" altLang="en-US" sz="2700" b="1" dirty="0">
                <a:solidFill>
                  <a:schemeClr val="tx1"/>
                </a:solidFill>
              </a:rPr>
              <a:t>強</a:t>
            </a:r>
            <a:r>
              <a:rPr lang="en-US" altLang="ja-JP" sz="2700" b="1" dirty="0">
                <a:solidFill>
                  <a:schemeClr val="tx1"/>
                </a:solidFill>
              </a:rPr>
              <a:t>)</a:t>
            </a:r>
            <a:r>
              <a:rPr lang="ja-JP" altLang="en-US" sz="2700" b="1" dirty="0">
                <a:solidFill>
                  <a:schemeClr val="tx1"/>
                </a:solidFill>
              </a:rPr>
              <a:t>～鼻</a:t>
            </a:r>
            <a:r>
              <a:rPr lang="en-US" altLang="ja-JP" sz="2700" b="1" dirty="0">
                <a:solidFill>
                  <a:schemeClr val="tx1"/>
                </a:solidFill>
              </a:rPr>
              <a:t>(</a:t>
            </a:r>
            <a:r>
              <a:rPr lang="ja-JP" altLang="en-US" sz="2700" b="1" dirty="0">
                <a:solidFill>
                  <a:schemeClr val="tx1"/>
                </a:solidFill>
              </a:rPr>
              <a:t>弱</a:t>
            </a:r>
            <a:r>
              <a:rPr lang="en-US" altLang="ja-JP" sz="2700" b="1" dirty="0">
                <a:solidFill>
                  <a:schemeClr val="tx1"/>
                </a:solidFill>
              </a:rPr>
              <a:t>)</a:t>
            </a:r>
            <a:r>
              <a:rPr lang="ja-JP" altLang="en-US" sz="2700" b="1" dirty="0">
                <a:solidFill>
                  <a:schemeClr val="tx1"/>
                </a:solidFill>
              </a:rPr>
              <a:t>に注視点</a:t>
            </a:r>
          </a:p>
        </p:txBody>
      </p:sp>
      <p:sp>
        <p:nvSpPr>
          <p:cNvPr id="7" name="角丸四角形 6"/>
          <p:cNvSpPr/>
          <p:nvPr/>
        </p:nvSpPr>
        <p:spPr>
          <a:xfrm>
            <a:off x="628651" y="2479222"/>
            <a:ext cx="7886700" cy="28085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3600" dirty="0"/>
              <a:t>CNN</a:t>
            </a:r>
            <a:r>
              <a:rPr lang="ja-JP" altLang="en-US" sz="3600" dirty="0"/>
              <a:t> による識別では</a:t>
            </a:r>
            <a:endParaRPr lang="en-US" altLang="ja-JP" sz="3600" dirty="0"/>
          </a:p>
          <a:p>
            <a:pPr algn="ctr"/>
            <a:r>
              <a:rPr lang="ja-JP" altLang="en-US" sz="3600" dirty="0"/>
              <a:t>色の影響が大きい</a:t>
            </a:r>
          </a:p>
        </p:txBody>
      </p:sp>
      <p:sp>
        <p:nvSpPr>
          <p:cNvPr id="8" name="スライド番号プレースホルダー 3">
            <a:extLst>
              <a:ext uri="{FF2B5EF4-FFF2-40B4-BE49-F238E27FC236}">
                <a16:creationId xmlns:a16="http://schemas.microsoft.com/office/drawing/2014/main" id="{0425A792-34BE-4398-8E5A-E6211F923D66}"/>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67</a:t>
            </a:fld>
            <a:endParaRPr kumimoji="1" lang="ja-JP" altLang="en-US" dirty="0"/>
          </a:p>
        </p:txBody>
      </p:sp>
    </p:spTree>
    <p:extLst>
      <p:ext uri="{BB962C8B-B14F-4D97-AF65-F5344CB8AC3E}">
        <p14:creationId xmlns:p14="http://schemas.microsoft.com/office/powerpoint/2010/main" val="2994343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43197" y="2849337"/>
            <a:ext cx="3722494" cy="1200329"/>
          </a:xfrm>
          <a:prstGeom prst="rect">
            <a:avLst/>
          </a:prstGeom>
          <a:noFill/>
        </p:spPr>
        <p:txBody>
          <a:bodyPr wrap="none" rtlCol="0">
            <a:spAutoFit/>
          </a:bodyPr>
          <a:lstStyle/>
          <a:p>
            <a:r>
              <a:rPr lang="ja-JP" altLang="en-US" sz="7200" dirty="0"/>
              <a:t>実験 </a:t>
            </a:r>
            <a:r>
              <a:rPr lang="en-US" altLang="ja-JP" sz="7200" dirty="0"/>
              <a:t>2-2</a:t>
            </a:r>
            <a:endParaRPr lang="ja-JP" altLang="en-US" sz="7200" dirty="0"/>
          </a:p>
        </p:txBody>
      </p:sp>
      <p:sp>
        <p:nvSpPr>
          <p:cNvPr id="3" name="スライド番号プレースホルダー 3">
            <a:extLst>
              <a:ext uri="{FF2B5EF4-FFF2-40B4-BE49-F238E27FC236}">
                <a16:creationId xmlns:a16="http://schemas.microsoft.com/office/drawing/2014/main" id="{6BE3DDC7-DDAB-458C-A5B6-298906553ECD}"/>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68</a:t>
            </a:fld>
            <a:endParaRPr kumimoji="1" lang="ja-JP" altLang="en-US" dirty="0"/>
          </a:p>
        </p:txBody>
      </p:sp>
    </p:spTree>
    <p:extLst>
      <p:ext uri="{BB962C8B-B14F-4D97-AF65-F5344CB8AC3E}">
        <p14:creationId xmlns:p14="http://schemas.microsoft.com/office/powerpoint/2010/main" val="145205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アンケート実験</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69</a:t>
            </a:fld>
            <a:endParaRPr kumimoji="1" lang="ja-JP" altLang="en-US" dirty="0"/>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b="67276"/>
          <a:stretch/>
        </p:blipFill>
        <p:spPr>
          <a:xfrm>
            <a:off x="161321" y="2463378"/>
            <a:ext cx="8815485" cy="1080000"/>
          </a:xfrm>
          <a:prstGeom prst="rect">
            <a:avLst/>
          </a:prstGeom>
        </p:spPr>
      </p:pic>
      <p:sp>
        <p:nvSpPr>
          <p:cNvPr id="6" name="テキスト ボックス 5"/>
          <p:cNvSpPr txBox="1"/>
          <p:nvPr/>
        </p:nvSpPr>
        <p:spPr>
          <a:xfrm>
            <a:off x="410651" y="3986916"/>
            <a:ext cx="8039380" cy="1015663"/>
          </a:xfrm>
          <a:prstGeom prst="rect">
            <a:avLst/>
          </a:prstGeom>
          <a:noFill/>
        </p:spPr>
        <p:txBody>
          <a:bodyPr wrap="none" rtlCol="0">
            <a:spAutoFit/>
          </a:bodyPr>
          <a:lstStyle/>
          <a:p>
            <a:r>
              <a:rPr lang="ja-JP" altLang="en-US" sz="3000" dirty="0"/>
              <a:t>どれが </a:t>
            </a:r>
            <a:r>
              <a:rPr lang="ja-JP" altLang="en-US" sz="3000" b="1" dirty="0">
                <a:solidFill>
                  <a:srgbClr val="FF0000"/>
                </a:solidFill>
                <a:effectLst>
                  <a:outerShdw blurRad="38100" dist="38100" dir="2700000" algn="tl">
                    <a:srgbClr val="000000">
                      <a:alpha val="43137"/>
                    </a:srgbClr>
                  </a:outerShdw>
                </a:effectLst>
              </a:rPr>
              <a:t>兎</a:t>
            </a:r>
            <a:r>
              <a:rPr lang="ja-JP" altLang="en-US" sz="3000" dirty="0"/>
              <a:t> でどれが </a:t>
            </a:r>
            <a:r>
              <a:rPr lang="ja-JP" altLang="en-US" sz="3000" b="1" dirty="0">
                <a:solidFill>
                  <a:srgbClr val="FFC000"/>
                </a:solidFill>
                <a:effectLst>
                  <a:outerShdw blurRad="38100" dist="38100" dir="2700000" algn="tl">
                    <a:srgbClr val="000000">
                      <a:alpha val="43137"/>
                    </a:srgbClr>
                  </a:outerShdw>
                </a:effectLst>
              </a:rPr>
              <a:t>鴨</a:t>
            </a:r>
            <a:r>
              <a:rPr lang="ja-JP" altLang="en-US" sz="3000" dirty="0"/>
              <a:t> か はっきりわからない</a:t>
            </a:r>
            <a:endParaRPr lang="en-US" altLang="ja-JP" sz="3000" dirty="0"/>
          </a:p>
          <a:p>
            <a:r>
              <a:rPr lang="ja-JP" altLang="en-US" sz="3000" dirty="0"/>
              <a:t>→アンケートで優位に見える方を決める</a:t>
            </a:r>
          </a:p>
        </p:txBody>
      </p:sp>
    </p:spTree>
    <p:extLst>
      <p:ext uri="{BB962C8B-B14F-4D97-AF65-F5344CB8AC3E}">
        <p14:creationId xmlns:p14="http://schemas.microsoft.com/office/powerpoint/2010/main" val="1567619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発表の流れ</a:t>
            </a:r>
            <a:endParaRPr kumimoji="1" lang="ja-JP" altLang="en-US" dirty="0"/>
          </a:p>
        </p:txBody>
      </p:sp>
      <p:sp>
        <p:nvSpPr>
          <p:cNvPr id="3" name="コンテンツ プレースホルダー 2"/>
          <p:cNvSpPr>
            <a:spLocks noGrp="1"/>
          </p:cNvSpPr>
          <p:nvPr>
            <p:ph idx="1"/>
          </p:nvPr>
        </p:nvSpPr>
        <p:spPr>
          <a:xfrm>
            <a:off x="628650" y="1541358"/>
            <a:ext cx="7467600" cy="4964325"/>
          </a:xfrm>
        </p:spPr>
        <p:txBody>
          <a:bodyPr>
            <a:normAutofit/>
          </a:bodyPr>
          <a:lstStyle/>
          <a:p>
            <a:pPr>
              <a:lnSpc>
                <a:spcPct val="150000"/>
              </a:lnSpc>
            </a:pPr>
            <a:r>
              <a:rPr lang="ja-JP" altLang="en-US" sz="3600" dirty="0"/>
              <a:t>はじめに</a:t>
            </a:r>
            <a:endParaRPr lang="en-US" altLang="ja-JP" sz="3600" dirty="0"/>
          </a:p>
          <a:p>
            <a:pPr>
              <a:lnSpc>
                <a:spcPct val="150000"/>
              </a:lnSpc>
            </a:pPr>
            <a:r>
              <a:rPr lang="ja-JP" altLang="en-US" sz="3600" b="1" dirty="0">
                <a:solidFill>
                  <a:srgbClr val="FF0000"/>
                </a:solidFill>
              </a:rPr>
              <a:t>要素技術</a:t>
            </a:r>
            <a:endParaRPr lang="en-US" altLang="ja-JP" sz="3600" b="1" dirty="0">
              <a:solidFill>
                <a:srgbClr val="FF0000"/>
              </a:solidFill>
            </a:endParaRPr>
          </a:p>
          <a:p>
            <a:pPr>
              <a:lnSpc>
                <a:spcPct val="150000"/>
              </a:lnSpc>
            </a:pPr>
            <a:r>
              <a:rPr lang="ja-JP" altLang="en-US" sz="3600" dirty="0"/>
              <a:t>提案手法</a:t>
            </a:r>
            <a:endParaRPr lang="en-US" altLang="ja-JP" sz="3600" dirty="0"/>
          </a:p>
          <a:p>
            <a:pPr>
              <a:lnSpc>
                <a:spcPct val="150000"/>
              </a:lnSpc>
            </a:pPr>
            <a:r>
              <a:rPr lang="ja-JP" altLang="en-US" sz="3600" dirty="0"/>
              <a:t>実験</a:t>
            </a:r>
            <a:endParaRPr lang="en-US" altLang="ja-JP" sz="3600" dirty="0"/>
          </a:p>
          <a:p>
            <a:pPr>
              <a:lnSpc>
                <a:spcPct val="150000"/>
              </a:lnSpc>
            </a:pPr>
            <a:r>
              <a:rPr lang="ja-JP" altLang="en-US" sz="3600" dirty="0"/>
              <a:t>成果と今後の発展・展開</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7</a:t>
            </a:fld>
            <a:endParaRPr kumimoji="1" lang="ja-JP" altLang="en-US" dirty="0"/>
          </a:p>
        </p:txBody>
      </p:sp>
    </p:spTree>
    <p:extLst>
      <p:ext uri="{BB962C8B-B14F-4D97-AF65-F5344CB8AC3E}">
        <p14:creationId xmlns:p14="http://schemas.microsoft.com/office/powerpoint/2010/main" val="14029705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アンケート実験</a:t>
            </a:r>
            <a:endParaRPr kumimoji="1" lang="ja-JP" altLang="en-US" dirty="0"/>
          </a:p>
        </p:txBody>
      </p:sp>
      <p:sp>
        <p:nvSpPr>
          <p:cNvPr id="4" name="スライド番号プレースホルダ 3"/>
          <p:cNvSpPr>
            <a:spLocks noGrp="1"/>
          </p:cNvSpPr>
          <p:nvPr>
            <p:ph type="sldNum" sz="quarter" idx="12"/>
          </p:nvPr>
        </p:nvSpPr>
        <p:spPr/>
        <p:txBody>
          <a:bodyPr/>
          <a:lstStyle/>
          <a:p>
            <a:fld id="{BEF083AB-4C32-4414-B5B9-B9CA6121D1B7}" type="slidenum">
              <a:rPr kumimoji="1" lang="ja-JP" altLang="en-US" smtClean="0"/>
              <a:pPr/>
              <a:t>70</a:t>
            </a:fld>
            <a:endParaRPr kumimoji="1" lang="ja-JP" altLang="en-US" dirty="0"/>
          </a:p>
        </p:txBody>
      </p:sp>
      <p:pic>
        <p:nvPicPr>
          <p:cNvPr id="5" name="図 4"/>
          <p:cNvPicPr>
            <a:picLocks noChangeAspect="1"/>
          </p:cNvPicPr>
          <p:nvPr/>
        </p:nvPicPr>
        <p:blipFill rotWithShape="1">
          <a:blip r:embed="rId3"/>
          <a:srcRect l="13507" t="6352" r="33088" b="6118"/>
          <a:stretch/>
        </p:blipFill>
        <p:spPr>
          <a:xfrm>
            <a:off x="1115616" y="1845637"/>
            <a:ext cx="3550643" cy="3273431"/>
          </a:xfrm>
          <a:prstGeom prst="rect">
            <a:avLst/>
          </a:prstGeom>
        </p:spPr>
      </p:pic>
      <p:grpSp>
        <p:nvGrpSpPr>
          <p:cNvPr id="10" name="グループ化 9"/>
          <p:cNvGrpSpPr/>
          <p:nvPr/>
        </p:nvGrpSpPr>
        <p:grpSpPr>
          <a:xfrm>
            <a:off x="4688115" y="857250"/>
            <a:ext cx="4020457" cy="5164040"/>
            <a:chOff x="4283967" y="71655"/>
            <a:chExt cx="5151943" cy="6786345"/>
          </a:xfrm>
        </p:grpSpPr>
        <p:grpSp>
          <p:nvGrpSpPr>
            <p:cNvPr id="9" name="グループ化 8"/>
            <p:cNvGrpSpPr/>
            <p:nvPr/>
          </p:nvGrpSpPr>
          <p:grpSpPr>
            <a:xfrm>
              <a:off x="4283967" y="71655"/>
              <a:ext cx="4816844" cy="6786345"/>
              <a:chOff x="4283967" y="71655"/>
              <a:chExt cx="4816844" cy="6786345"/>
            </a:xfrm>
          </p:grpSpPr>
          <p:pic>
            <p:nvPicPr>
              <p:cNvPr id="6" name="図 5"/>
              <p:cNvPicPr>
                <a:picLocks noChangeAspect="1"/>
              </p:cNvPicPr>
              <p:nvPr/>
            </p:nvPicPr>
            <p:blipFill rotWithShape="1">
              <a:blip r:embed="rId4"/>
              <a:srcRect t="6057" r="65806" b="3620"/>
              <a:stretch/>
            </p:blipFill>
            <p:spPr>
              <a:xfrm>
                <a:off x="4283967" y="71655"/>
                <a:ext cx="4784144" cy="6786345"/>
              </a:xfrm>
              <a:prstGeom prst="rect">
                <a:avLst/>
              </a:prstGeom>
            </p:spPr>
          </p:pic>
          <p:sp>
            <p:nvSpPr>
              <p:cNvPr id="7" name="正方形/長方形 6"/>
              <p:cNvSpPr/>
              <p:nvPr/>
            </p:nvSpPr>
            <p:spPr>
              <a:xfrm>
                <a:off x="6126517" y="1795969"/>
                <a:ext cx="2974294" cy="3505238"/>
              </a:xfrm>
              <a:prstGeom prst="rect">
                <a:avLst/>
              </a:prstGeom>
              <a:noFill/>
              <a:ln w="76200">
                <a:solidFill>
                  <a:srgbClr val="FE8637"/>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sz="1350"/>
              </a:p>
            </p:txBody>
          </p:sp>
        </p:grpSp>
        <p:sp>
          <p:nvSpPr>
            <p:cNvPr id="8" name="テキスト ボックス 7"/>
            <p:cNvSpPr txBox="1"/>
            <p:nvPr/>
          </p:nvSpPr>
          <p:spPr>
            <a:xfrm>
              <a:off x="6084199" y="2772329"/>
              <a:ext cx="3351711" cy="1334738"/>
            </a:xfrm>
            <a:prstGeom prst="rect">
              <a:avLst/>
            </a:prstGeom>
            <a:noFill/>
          </p:spPr>
          <p:txBody>
            <a:bodyPr wrap="square" rtlCol="0">
              <a:spAutoFit/>
            </a:bodyPr>
            <a:lstStyle/>
            <a:p>
              <a:r>
                <a:rPr lang="en-US" altLang="ja-JP" sz="2000" b="1" dirty="0">
                  <a:solidFill>
                    <a:srgbClr val="FF9900"/>
                  </a:solidFill>
                  <a:effectLst>
                    <a:outerShdw blurRad="38100" dist="38100" dir="2700000" algn="tl">
                      <a:srgbClr val="000000">
                        <a:alpha val="43137"/>
                      </a:srgbClr>
                    </a:outerShdw>
                  </a:effectLst>
                </a:rPr>
                <a:t>0:</a:t>
              </a:r>
              <a:r>
                <a:rPr lang="ja-JP" altLang="en-US" sz="2000" b="1" dirty="0">
                  <a:solidFill>
                    <a:srgbClr val="FF9900"/>
                  </a:solidFill>
                  <a:effectLst>
                    <a:outerShdw blurRad="38100" dist="38100" dir="2700000" algn="tl">
                      <a:srgbClr val="000000">
                        <a:alpha val="43137"/>
                      </a:srgbClr>
                    </a:outerShdw>
                  </a:effectLst>
                </a:rPr>
                <a:t> 鴨に見える</a:t>
              </a:r>
              <a:endParaRPr lang="en-US" altLang="ja-JP" sz="2000" b="1" dirty="0">
                <a:solidFill>
                  <a:srgbClr val="FF9900"/>
                </a:solidFill>
                <a:effectLst>
                  <a:outerShdw blurRad="38100" dist="38100" dir="2700000" algn="tl">
                    <a:srgbClr val="000000">
                      <a:alpha val="43137"/>
                    </a:srgbClr>
                  </a:outerShdw>
                </a:effectLst>
              </a:endParaRPr>
            </a:p>
            <a:p>
              <a:r>
                <a:rPr lang="en-US" altLang="ja-JP" sz="2000" b="1" dirty="0">
                  <a:solidFill>
                    <a:srgbClr val="FF9900"/>
                  </a:solidFill>
                  <a:effectLst>
                    <a:outerShdw blurRad="38100" dist="38100" dir="2700000" algn="tl">
                      <a:srgbClr val="000000">
                        <a:alpha val="43137"/>
                      </a:srgbClr>
                    </a:outerShdw>
                  </a:effectLst>
                </a:rPr>
                <a:t>1: </a:t>
              </a:r>
              <a:r>
                <a:rPr lang="ja-JP" altLang="en-US" sz="2000" b="1" dirty="0">
                  <a:solidFill>
                    <a:srgbClr val="FF9900"/>
                  </a:solidFill>
                  <a:effectLst>
                    <a:outerShdw blurRad="38100" dist="38100" dir="2700000" algn="tl">
                      <a:srgbClr val="000000">
                        <a:alpha val="43137"/>
                      </a:srgbClr>
                    </a:outerShdw>
                  </a:effectLst>
                </a:rPr>
                <a:t>どちらでもない</a:t>
              </a:r>
              <a:endParaRPr lang="en-US" altLang="ja-JP" sz="2000" b="1" dirty="0">
                <a:solidFill>
                  <a:srgbClr val="FF9900"/>
                </a:solidFill>
                <a:effectLst>
                  <a:outerShdw blurRad="38100" dist="38100" dir="2700000" algn="tl">
                    <a:srgbClr val="000000">
                      <a:alpha val="43137"/>
                    </a:srgbClr>
                  </a:outerShdw>
                </a:effectLst>
              </a:endParaRPr>
            </a:p>
            <a:p>
              <a:r>
                <a:rPr lang="en-US" altLang="ja-JP" sz="2000" b="1" dirty="0">
                  <a:solidFill>
                    <a:srgbClr val="FF9900"/>
                  </a:solidFill>
                  <a:effectLst>
                    <a:outerShdw blurRad="38100" dist="38100" dir="2700000" algn="tl">
                      <a:srgbClr val="000000">
                        <a:alpha val="43137"/>
                      </a:srgbClr>
                    </a:outerShdw>
                  </a:effectLst>
                </a:rPr>
                <a:t>2: </a:t>
              </a:r>
              <a:r>
                <a:rPr lang="ja-JP" altLang="en-US" sz="2000" b="1" dirty="0">
                  <a:solidFill>
                    <a:srgbClr val="FF9900"/>
                  </a:solidFill>
                  <a:effectLst>
                    <a:outerShdw blurRad="38100" dist="38100" dir="2700000" algn="tl">
                      <a:srgbClr val="000000">
                        <a:alpha val="43137"/>
                      </a:srgbClr>
                    </a:outerShdw>
                  </a:effectLst>
                </a:rPr>
                <a:t>兎に見える</a:t>
              </a:r>
            </a:p>
          </p:txBody>
        </p:sp>
      </p:grpSp>
      <p:sp>
        <p:nvSpPr>
          <p:cNvPr id="3" name="テキスト ボックス 2"/>
          <p:cNvSpPr txBox="1"/>
          <p:nvPr/>
        </p:nvSpPr>
        <p:spPr>
          <a:xfrm>
            <a:off x="170597" y="5315325"/>
            <a:ext cx="8802806" cy="954107"/>
          </a:xfrm>
          <a:prstGeom prst="rect">
            <a:avLst/>
          </a:prstGeom>
          <a:solidFill>
            <a:schemeClr val="bg1"/>
          </a:solidFill>
          <a:ln w="76200">
            <a:solidFill>
              <a:srgbClr val="FE8637"/>
            </a:solidFill>
          </a:ln>
        </p:spPr>
        <p:txBody>
          <a:bodyPr wrap="square" rtlCol="0">
            <a:spAutoFit/>
          </a:bodyPr>
          <a:lstStyle/>
          <a:p>
            <a:r>
              <a:rPr lang="ja-JP" altLang="en-US" sz="2800" dirty="0"/>
              <a:t>研究室内の </a:t>
            </a:r>
            <a:r>
              <a:rPr lang="en-US" altLang="ja-JP" sz="2800" dirty="0"/>
              <a:t>16</a:t>
            </a:r>
            <a:r>
              <a:rPr lang="ja-JP" altLang="en-US" sz="2800" dirty="0"/>
              <a:t> 人に調査</a:t>
            </a:r>
            <a:endParaRPr lang="en-US" altLang="ja-JP" sz="2800" dirty="0"/>
          </a:p>
          <a:p>
            <a:r>
              <a:rPr lang="en-US" altLang="ja-JP" sz="2800" dirty="0"/>
              <a:t>7</a:t>
            </a:r>
            <a:r>
              <a:rPr lang="ja-JP" altLang="en-US" sz="2800" dirty="0"/>
              <a:t> 枚の兎鴨画像を </a:t>
            </a:r>
            <a:r>
              <a:rPr lang="en-US" altLang="ja-JP" sz="2800" dirty="0"/>
              <a:t>15</a:t>
            </a:r>
            <a:r>
              <a:rPr lang="ja-JP" altLang="en-US" sz="2800" dirty="0"/>
              <a:t> 度ずつ </a:t>
            </a:r>
            <a:r>
              <a:rPr lang="en-US" altLang="ja-JP" sz="2800" dirty="0"/>
              <a:t>360</a:t>
            </a:r>
            <a:r>
              <a:rPr lang="ja-JP" altLang="en-US" sz="2800" dirty="0"/>
              <a:t> 度回転させた計 </a:t>
            </a:r>
            <a:r>
              <a:rPr lang="en-US" altLang="ja-JP" sz="2800" dirty="0"/>
              <a:t>168</a:t>
            </a:r>
            <a:r>
              <a:rPr lang="ja-JP" altLang="en-US" sz="2800" dirty="0"/>
              <a:t> 枚</a:t>
            </a:r>
          </a:p>
        </p:txBody>
      </p:sp>
    </p:spTree>
    <p:extLst>
      <p:ext uri="{BB962C8B-B14F-4D97-AF65-F5344CB8AC3E}">
        <p14:creationId xmlns:p14="http://schemas.microsoft.com/office/powerpoint/2010/main" val="24492760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データ処理</a:t>
            </a:r>
            <a:endParaRPr kumimoji="1" lang="ja-JP" altLang="en-US" dirty="0"/>
          </a:p>
        </p:txBody>
      </p:sp>
      <p:sp>
        <p:nvSpPr>
          <p:cNvPr id="3" name="コンテンツ プレースホルダー 2"/>
          <p:cNvSpPr>
            <a:spLocks noGrp="1"/>
          </p:cNvSpPr>
          <p:nvPr>
            <p:ph idx="1"/>
          </p:nvPr>
        </p:nvSpPr>
        <p:spPr>
          <a:xfrm>
            <a:off x="825690" y="1934570"/>
            <a:ext cx="7886700" cy="4786905"/>
          </a:xfrm>
        </p:spPr>
        <p:txBody>
          <a:bodyPr>
            <a:noAutofit/>
          </a:bodyPr>
          <a:lstStyle/>
          <a:p>
            <a:r>
              <a:rPr lang="ja-JP" altLang="en-US" sz="3600" dirty="0"/>
              <a:t>人へのアンケート結果と </a:t>
            </a:r>
            <a:r>
              <a:rPr lang="en-US" altLang="ja-JP" sz="3600" dirty="0"/>
              <a:t>CNN</a:t>
            </a:r>
            <a:r>
              <a:rPr lang="ja-JP" altLang="en-US" sz="3600" dirty="0"/>
              <a:t> による識別結果を</a:t>
            </a:r>
            <a:endParaRPr lang="en-US" altLang="ja-JP" sz="3600" dirty="0"/>
          </a:p>
          <a:p>
            <a:pPr lvl="1"/>
            <a:r>
              <a:rPr lang="en-US" altLang="ja-JP" sz="3600" dirty="0"/>
              <a:t>0: </a:t>
            </a:r>
            <a:r>
              <a:rPr lang="ja-JP" altLang="en-US" sz="3600" dirty="0"/>
              <a:t>鴨に見える</a:t>
            </a:r>
            <a:endParaRPr lang="en-US" altLang="ja-JP" sz="3600" dirty="0"/>
          </a:p>
          <a:p>
            <a:pPr lvl="1"/>
            <a:r>
              <a:rPr lang="en-US" altLang="ja-JP" sz="3600" dirty="0"/>
              <a:t>0.5: </a:t>
            </a:r>
            <a:r>
              <a:rPr lang="ja-JP" altLang="en-US" sz="3600" dirty="0"/>
              <a:t>どちらとも言えない</a:t>
            </a:r>
            <a:endParaRPr lang="en-US" altLang="ja-JP" sz="3600" dirty="0"/>
          </a:p>
          <a:p>
            <a:pPr lvl="1"/>
            <a:r>
              <a:rPr lang="en-US" altLang="ja-JP" sz="3600" dirty="0"/>
              <a:t>1: </a:t>
            </a:r>
            <a:r>
              <a:rPr lang="ja-JP" altLang="en-US" sz="3600" dirty="0"/>
              <a:t>兎に見える</a:t>
            </a:r>
            <a:endParaRPr lang="en-US" altLang="ja-JP" sz="3600" dirty="0"/>
          </a:p>
          <a:p>
            <a:pPr marL="0" indent="0">
              <a:buNone/>
            </a:pPr>
            <a:r>
              <a:rPr lang="ja-JP" altLang="en-US" sz="3600" dirty="0"/>
              <a:t> と正規化し，散布図化</a:t>
            </a:r>
          </a:p>
          <a:p>
            <a:endParaRPr lang="ja-JP" altLang="en-US" sz="3600"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71</a:t>
            </a:fld>
            <a:endParaRPr kumimoji="1" lang="ja-JP" altLang="en-US" dirty="0"/>
          </a:p>
        </p:txBody>
      </p:sp>
    </p:spTree>
    <p:extLst>
      <p:ext uri="{BB962C8B-B14F-4D97-AF65-F5344CB8AC3E}">
        <p14:creationId xmlns:p14="http://schemas.microsoft.com/office/powerpoint/2010/main" val="3580095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散布図</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72</a:t>
            </a:fld>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772" y="1869361"/>
            <a:ext cx="4278956" cy="4158812"/>
          </a:xfrm>
          <a:prstGeom prst="rect">
            <a:avLst/>
          </a:prstGeom>
        </p:spPr>
      </p:pic>
      <p:sp>
        <p:nvSpPr>
          <p:cNvPr id="3" name="テキスト ボックス 2"/>
          <p:cNvSpPr txBox="1"/>
          <p:nvPr/>
        </p:nvSpPr>
        <p:spPr>
          <a:xfrm>
            <a:off x="6531835" y="5400939"/>
            <a:ext cx="982961" cy="415498"/>
          </a:xfrm>
          <a:prstGeom prst="rect">
            <a:avLst/>
          </a:prstGeom>
          <a:noFill/>
        </p:spPr>
        <p:txBody>
          <a:bodyPr wrap="none" rtlCol="0">
            <a:spAutoFit/>
          </a:bodyPr>
          <a:lstStyle/>
          <a:p>
            <a:r>
              <a:rPr lang="en-US" altLang="ja-JP" sz="2100" dirty="0"/>
              <a:t>n=168</a:t>
            </a:r>
            <a:endParaRPr lang="ja-JP" altLang="en-US" sz="2100" dirty="0"/>
          </a:p>
        </p:txBody>
      </p:sp>
    </p:spTree>
    <p:extLst>
      <p:ext uri="{BB962C8B-B14F-4D97-AF65-F5344CB8AC3E}">
        <p14:creationId xmlns:p14="http://schemas.microsoft.com/office/powerpoint/2010/main" val="2648382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散布図</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73</a:t>
            </a:fld>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772" y="1869361"/>
            <a:ext cx="4278956" cy="4158812"/>
          </a:xfrm>
          <a:prstGeom prst="rect">
            <a:avLst/>
          </a:prstGeom>
        </p:spPr>
      </p:pic>
      <p:sp>
        <p:nvSpPr>
          <p:cNvPr id="3" name="テキスト ボックス 2"/>
          <p:cNvSpPr txBox="1"/>
          <p:nvPr/>
        </p:nvSpPr>
        <p:spPr>
          <a:xfrm>
            <a:off x="6531835" y="5400939"/>
            <a:ext cx="982961" cy="415498"/>
          </a:xfrm>
          <a:prstGeom prst="rect">
            <a:avLst/>
          </a:prstGeom>
          <a:noFill/>
        </p:spPr>
        <p:txBody>
          <a:bodyPr wrap="none" rtlCol="0">
            <a:spAutoFit/>
          </a:bodyPr>
          <a:lstStyle/>
          <a:p>
            <a:r>
              <a:rPr lang="en-US" altLang="ja-JP" sz="2100" dirty="0"/>
              <a:t>n=168</a:t>
            </a:r>
            <a:endParaRPr lang="ja-JP" altLang="en-US" sz="2100" dirty="0"/>
          </a:p>
        </p:txBody>
      </p:sp>
      <p:sp>
        <p:nvSpPr>
          <p:cNvPr id="7" name="角丸四角形 6"/>
          <p:cNvSpPr/>
          <p:nvPr/>
        </p:nvSpPr>
        <p:spPr>
          <a:xfrm>
            <a:off x="628650" y="2075690"/>
            <a:ext cx="7886700" cy="327567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4500" b="1" u="sng" dirty="0">
                <a:solidFill>
                  <a:srgbClr val="FF0000"/>
                </a:solidFill>
                <a:latin typeface="+mj-ea"/>
              </a:rPr>
              <a:t>相関係数 </a:t>
            </a:r>
            <a:r>
              <a:rPr lang="en-US" altLang="ja-JP" sz="4500" b="1" u="sng" dirty="0">
                <a:solidFill>
                  <a:srgbClr val="FF0000"/>
                </a:solidFill>
                <a:latin typeface="+mj-ea"/>
              </a:rPr>
              <a:t>0.772</a:t>
            </a:r>
          </a:p>
          <a:p>
            <a:pPr algn="ctr"/>
            <a:endParaRPr lang="en-US" altLang="ja-JP" sz="3000" dirty="0">
              <a:latin typeface="+mj-ea"/>
            </a:endParaRPr>
          </a:p>
          <a:p>
            <a:pPr algn="ctr"/>
            <a:r>
              <a:rPr lang="ja-JP" altLang="en-US" sz="3600" dirty="0">
                <a:latin typeface="+mj-ea"/>
              </a:rPr>
              <a:t>→</a:t>
            </a:r>
            <a:r>
              <a:rPr lang="ja-JP" altLang="en-US" sz="3600" b="1" dirty="0">
                <a:latin typeface="+mj-ea"/>
              </a:rPr>
              <a:t>人と人工知能による認識には</a:t>
            </a:r>
            <a:endParaRPr lang="en-US" altLang="ja-JP" sz="3600" b="1" dirty="0">
              <a:latin typeface="+mj-ea"/>
            </a:endParaRPr>
          </a:p>
          <a:p>
            <a:pPr algn="ctr"/>
            <a:r>
              <a:rPr lang="ja-JP" altLang="en-US" sz="3600" b="1" dirty="0">
                <a:latin typeface="+mj-ea"/>
              </a:rPr>
              <a:t>強い相関がある</a:t>
            </a:r>
            <a:r>
              <a:rPr lang="ja-JP" altLang="en-US" sz="3600" dirty="0">
                <a:latin typeface="+mj-ea"/>
              </a:rPr>
              <a:t>！</a:t>
            </a:r>
            <a:endParaRPr lang="en-US" altLang="ja-JP" sz="3600" dirty="0">
              <a:latin typeface="+mj-ea"/>
            </a:endParaRPr>
          </a:p>
        </p:txBody>
      </p:sp>
    </p:spTree>
    <p:extLst>
      <p:ext uri="{BB962C8B-B14F-4D97-AF65-F5344CB8AC3E}">
        <p14:creationId xmlns:p14="http://schemas.microsoft.com/office/powerpoint/2010/main" val="686353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散布図</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74</a:t>
            </a:fld>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772" y="1869361"/>
            <a:ext cx="4278956" cy="4158812"/>
          </a:xfrm>
          <a:prstGeom prst="rect">
            <a:avLst/>
          </a:prstGeom>
        </p:spPr>
      </p:pic>
      <p:sp>
        <p:nvSpPr>
          <p:cNvPr id="3" name="楕円 2"/>
          <p:cNvSpPr/>
          <p:nvPr/>
        </p:nvSpPr>
        <p:spPr>
          <a:xfrm>
            <a:off x="5814139" y="2294874"/>
            <a:ext cx="432048" cy="756395"/>
          </a:xfrm>
          <a:prstGeom prst="ellipse">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Tree>
    <p:extLst>
      <p:ext uri="{BB962C8B-B14F-4D97-AF65-F5344CB8AC3E}">
        <p14:creationId xmlns:p14="http://schemas.microsoft.com/office/powerpoint/2010/main" val="976529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人，人工知能共に兎らしいとした画像</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75</a:t>
            </a:fld>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447418"/>
            <a:ext cx="6858000" cy="2739101"/>
          </a:xfrm>
          <a:prstGeom prst="rect">
            <a:avLst/>
          </a:prstGeom>
        </p:spPr>
      </p:pic>
    </p:spTree>
    <p:extLst>
      <p:ext uri="{BB962C8B-B14F-4D97-AF65-F5344CB8AC3E}">
        <p14:creationId xmlns:p14="http://schemas.microsoft.com/office/powerpoint/2010/main" val="5274011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人，人工知能共に兎らしいとした画像</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76</a:t>
            </a:fld>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447418"/>
            <a:ext cx="6858000" cy="2739101"/>
          </a:xfrm>
          <a:prstGeom prst="rect">
            <a:avLst/>
          </a:prstGeom>
        </p:spPr>
      </p:pic>
      <p:sp>
        <p:nvSpPr>
          <p:cNvPr id="6" name="テキスト ボックス 5"/>
          <p:cNvSpPr txBox="1"/>
          <p:nvPr/>
        </p:nvSpPr>
        <p:spPr>
          <a:xfrm>
            <a:off x="1593716" y="5477211"/>
            <a:ext cx="5956567" cy="1015663"/>
          </a:xfrm>
          <a:prstGeom prst="rect">
            <a:avLst/>
          </a:prstGeom>
          <a:solidFill>
            <a:schemeClr val="bg1"/>
          </a:solidFill>
          <a:ln w="76200">
            <a:solidFill>
              <a:srgbClr val="FF0000"/>
            </a:solidFill>
          </a:ln>
        </p:spPr>
        <p:txBody>
          <a:bodyPr wrap="square" rtlCol="0">
            <a:spAutoFit/>
          </a:bodyPr>
          <a:lstStyle/>
          <a:p>
            <a:r>
              <a:rPr lang="ja-JP" altLang="en-US" sz="3000" dirty="0"/>
              <a:t>耳が上向き</a:t>
            </a:r>
            <a:endParaRPr lang="en-US" altLang="ja-JP" sz="3000" dirty="0"/>
          </a:p>
          <a:p>
            <a:r>
              <a:rPr lang="ja-JP" altLang="en-US" sz="3000" dirty="0"/>
              <a:t>耳の付け根あたりに注視点が集中</a:t>
            </a:r>
          </a:p>
        </p:txBody>
      </p:sp>
    </p:spTree>
    <p:extLst>
      <p:ext uri="{BB962C8B-B14F-4D97-AF65-F5344CB8AC3E}">
        <p14:creationId xmlns:p14="http://schemas.microsoft.com/office/powerpoint/2010/main" val="1069097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散布図</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77</a:t>
            </a:fld>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772" y="1869361"/>
            <a:ext cx="4278956" cy="4158812"/>
          </a:xfrm>
          <a:prstGeom prst="rect">
            <a:avLst/>
          </a:prstGeom>
        </p:spPr>
      </p:pic>
      <p:sp>
        <p:nvSpPr>
          <p:cNvPr id="6" name="楕円 5"/>
          <p:cNvSpPr/>
          <p:nvPr/>
        </p:nvSpPr>
        <p:spPr>
          <a:xfrm>
            <a:off x="2843808" y="4617132"/>
            <a:ext cx="432048" cy="756395"/>
          </a:xfrm>
          <a:prstGeom prst="ellipse">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350"/>
          </a:p>
        </p:txBody>
      </p:sp>
    </p:spTree>
    <p:extLst>
      <p:ext uri="{BB962C8B-B14F-4D97-AF65-F5344CB8AC3E}">
        <p14:creationId xmlns:p14="http://schemas.microsoft.com/office/powerpoint/2010/main" val="2319782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人，人工知能共に鴨らしいとした画像</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78</a:t>
            </a:fld>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447418"/>
            <a:ext cx="6858000" cy="2739101"/>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453717"/>
            <a:ext cx="6858000" cy="2739101"/>
          </a:xfrm>
          <a:prstGeom prst="rect">
            <a:avLst/>
          </a:prstGeom>
        </p:spPr>
      </p:pic>
    </p:spTree>
    <p:extLst>
      <p:ext uri="{BB962C8B-B14F-4D97-AF65-F5344CB8AC3E}">
        <p14:creationId xmlns:p14="http://schemas.microsoft.com/office/powerpoint/2010/main" val="34242888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人，人工知能共に鴨らしいとした画像</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79</a:t>
            </a:fld>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447418"/>
            <a:ext cx="6858000" cy="2739101"/>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453717"/>
            <a:ext cx="6858000" cy="2739101"/>
          </a:xfrm>
          <a:prstGeom prst="rect">
            <a:avLst/>
          </a:prstGeom>
        </p:spPr>
      </p:pic>
      <p:sp>
        <p:nvSpPr>
          <p:cNvPr id="7" name="テキスト ボックス 6"/>
          <p:cNvSpPr txBox="1"/>
          <p:nvPr/>
        </p:nvSpPr>
        <p:spPr>
          <a:xfrm>
            <a:off x="2618437" y="5435416"/>
            <a:ext cx="3839513" cy="1015663"/>
          </a:xfrm>
          <a:prstGeom prst="rect">
            <a:avLst/>
          </a:prstGeom>
          <a:solidFill>
            <a:schemeClr val="bg1"/>
          </a:solidFill>
          <a:ln w="76200">
            <a:solidFill>
              <a:srgbClr val="FF0000"/>
            </a:solidFill>
          </a:ln>
        </p:spPr>
        <p:txBody>
          <a:bodyPr wrap="none" rtlCol="0">
            <a:spAutoFit/>
          </a:bodyPr>
          <a:lstStyle/>
          <a:p>
            <a:r>
              <a:rPr lang="ja-JP" altLang="en-US" sz="3000" dirty="0"/>
              <a:t>くちばしが下向き</a:t>
            </a:r>
            <a:endParaRPr lang="en-US" altLang="ja-JP" sz="3000" dirty="0"/>
          </a:p>
          <a:p>
            <a:r>
              <a:rPr lang="ja-JP" altLang="en-US" sz="3000" dirty="0"/>
              <a:t>目</a:t>
            </a:r>
            <a:r>
              <a:rPr lang="en-US" altLang="ja-JP" sz="3000" dirty="0"/>
              <a:t>~</a:t>
            </a:r>
            <a:r>
              <a:rPr lang="ja-JP" altLang="en-US" sz="3000" dirty="0"/>
              <a:t>胴に注視点が集中</a:t>
            </a:r>
          </a:p>
        </p:txBody>
      </p:sp>
    </p:spTree>
    <p:extLst>
      <p:ext uri="{BB962C8B-B14F-4D97-AF65-F5344CB8AC3E}">
        <p14:creationId xmlns:p14="http://schemas.microsoft.com/office/powerpoint/2010/main" val="1607288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577" y="1173810"/>
            <a:ext cx="5284846" cy="3416637"/>
          </a:xfrm>
          <a:prstGeom prst="rect">
            <a:avLst/>
          </a:prstGeom>
        </p:spPr>
      </p:pic>
      <p:sp>
        <p:nvSpPr>
          <p:cNvPr id="2" name="タイトル 1"/>
          <p:cNvSpPr>
            <a:spLocks noGrp="1"/>
          </p:cNvSpPr>
          <p:nvPr>
            <p:ph type="title"/>
          </p:nvPr>
        </p:nvSpPr>
        <p:spPr/>
        <p:txBody>
          <a:bodyPr/>
          <a:lstStyle/>
          <a:p>
            <a:r>
              <a:rPr kumimoji="1" lang="ja-JP" altLang="en-US" dirty="0"/>
              <a:t>多義図形</a:t>
            </a:r>
          </a:p>
        </p:txBody>
      </p:sp>
      <p:sp>
        <p:nvSpPr>
          <p:cNvPr id="3" name="コンテンツ プレースホルダー 2"/>
          <p:cNvSpPr>
            <a:spLocks noGrp="1"/>
          </p:cNvSpPr>
          <p:nvPr>
            <p:ph idx="1"/>
          </p:nvPr>
        </p:nvSpPr>
        <p:spPr>
          <a:xfrm>
            <a:off x="736553" y="4705104"/>
            <a:ext cx="7778797" cy="1953703"/>
          </a:xfrm>
        </p:spPr>
        <p:txBody>
          <a:bodyPr>
            <a:normAutofit/>
          </a:bodyPr>
          <a:lstStyle/>
          <a:p>
            <a:r>
              <a:rPr lang="ja-JP" altLang="en-US" sz="3200" dirty="0"/>
              <a:t>人間の視覚系によって </a:t>
            </a:r>
            <a:r>
              <a:rPr lang="en-US" altLang="ja-JP" sz="3200" b="1" u="sng" dirty="0"/>
              <a:t>2 </a:t>
            </a:r>
            <a:r>
              <a:rPr lang="ja-JP" altLang="en-US" sz="3200" b="1" u="sng" dirty="0"/>
              <a:t>通り以上</a:t>
            </a:r>
            <a:r>
              <a:rPr lang="ja-JP" altLang="en-US" sz="3200" dirty="0"/>
              <a:t>に解釈される図形</a:t>
            </a:r>
            <a:endParaRPr lang="en-US" altLang="ja-JP" sz="3200" dirty="0"/>
          </a:p>
          <a:p>
            <a:r>
              <a:rPr lang="ja-JP" altLang="en-US" sz="3200" b="1" u="sng" dirty="0"/>
              <a:t>注視点・選択的注意</a:t>
            </a:r>
            <a:r>
              <a:rPr lang="ja-JP" altLang="en-US" sz="3200" dirty="0"/>
              <a:t>による影響</a:t>
            </a:r>
            <a:endParaRPr lang="en-US" altLang="ja-JP" sz="3200" dirty="0"/>
          </a:p>
          <a:p>
            <a:endParaRPr lang="ja-JP" altLang="en-US" sz="3200" dirty="0"/>
          </a:p>
        </p:txBody>
      </p:sp>
      <p:sp>
        <p:nvSpPr>
          <p:cNvPr id="6" name="正方形/長方形 5"/>
          <p:cNvSpPr/>
          <p:nvPr/>
        </p:nvSpPr>
        <p:spPr>
          <a:xfrm>
            <a:off x="628650" y="6467560"/>
            <a:ext cx="7388941" cy="253916"/>
          </a:xfrm>
          <a:prstGeom prst="rect">
            <a:avLst/>
          </a:prstGeom>
        </p:spPr>
        <p:txBody>
          <a:bodyPr wrap="square">
            <a:spAutoFit/>
          </a:bodyPr>
          <a:lstStyle/>
          <a:p>
            <a:r>
              <a:rPr lang="ja-JP" altLang="en-US" sz="900" dirty="0">
                <a:latin typeface="IPAexMincho"/>
              </a:rPr>
              <a:t>岸本充史</a:t>
            </a:r>
            <a:r>
              <a:rPr lang="en-US" altLang="ja-JP" sz="1050" dirty="0">
                <a:latin typeface="CMR10"/>
              </a:rPr>
              <a:t>, </a:t>
            </a:r>
            <a:r>
              <a:rPr lang="ja-JP" altLang="en-US" sz="900" dirty="0">
                <a:latin typeface="IPAexMincho"/>
              </a:rPr>
              <a:t>川端信男</a:t>
            </a:r>
            <a:r>
              <a:rPr lang="en-US" altLang="ja-JP" sz="1050" dirty="0">
                <a:latin typeface="CMR10"/>
              </a:rPr>
              <a:t>. </a:t>
            </a:r>
            <a:r>
              <a:rPr lang="ja-JP" altLang="en-US" sz="900" dirty="0">
                <a:latin typeface="IPAexMincho"/>
              </a:rPr>
              <a:t>局所的・大域的情報選択モデルによる多義図形の非あいまい化</a:t>
            </a:r>
            <a:r>
              <a:rPr lang="en-US" altLang="ja-JP" sz="1050" dirty="0">
                <a:latin typeface="CMR10"/>
              </a:rPr>
              <a:t>. </a:t>
            </a:r>
            <a:r>
              <a:rPr lang="ja-JP" altLang="en-US" sz="900" dirty="0">
                <a:latin typeface="IPAexMincho"/>
              </a:rPr>
              <a:t>テレビジョン学会誌</a:t>
            </a:r>
            <a:r>
              <a:rPr lang="en-US" altLang="ja-JP" sz="1050" dirty="0">
                <a:latin typeface="CMR10"/>
              </a:rPr>
              <a:t>, Vol. 50, No. 5, pp. 594–598, 1996.</a:t>
            </a:r>
            <a:endParaRPr lang="ja-JP" altLang="en-US" sz="900" dirty="0"/>
          </a:p>
        </p:txBody>
      </p:sp>
      <p:sp>
        <p:nvSpPr>
          <p:cNvPr id="7" name="スライド番号プレースホルダー 3">
            <a:extLst>
              <a:ext uri="{FF2B5EF4-FFF2-40B4-BE49-F238E27FC236}">
                <a16:creationId xmlns:a16="http://schemas.microsoft.com/office/drawing/2014/main" id="{CA2C6EAA-4505-474D-9C17-CC8A8703C3C7}"/>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8</a:t>
            </a:fld>
            <a:endParaRPr kumimoji="1" lang="ja-JP" altLang="en-US" dirty="0"/>
          </a:p>
        </p:txBody>
      </p:sp>
    </p:spTree>
    <p:extLst>
      <p:ext uri="{BB962C8B-B14F-4D97-AF65-F5344CB8AC3E}">
        <p14:creationId xmlns:p14="http://schemas.microsoft.com/office/powerpoint/2010/main" val="3015972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CNN</a:t>
            </a:r>
            <a:r>
              <a:rPr lang="ja-JP" altLang="en-US" dirty="0"/>
              <a:t>の判断根拠の推移</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80</a:t>
            </a:fld>
            <a:endParaRPr kumimoji="1" lang="ja-JP" altLang="en-US" dirty="0"/>
          </a:p>
        </p:txBody>
      </p:sp>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70" y="2348880"/>
            <a:ext cx="2430000" cy="2430000"/>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060" y="2348880"/>
            <a:ext cx="2430000" cy="2430000"/>
          </a:xfrm>
          <a:prstGeom prst="rect">
            <a:avLst/>
          </a:prstGeom>
        </p:spPr>
      </p:pic>
      <p:sp>
        <p:nvSpPr>
          <p:cNvPr id="20" name="テキスト ボックス 19"/>
          <p:cNvSpPr txBox="1"/>
          <p:nvPr/>
        </p:nvSpPr>
        <p:spPr>
          <a:xfrm>
            <a:off x="1632331" y="4887162"/>
            <a:ext cx="2646878" cy="461665"/>
          </a:xfrm>
          <a:prstGeom prst="rect">
            <a:avLst/>
          </a:prstGeom>
          <a:noFill/>
        </p:spPr>
        <p:txBody>
          <a:bodyPr wrap="none" rtlCol="0">
            <a:spAutoFit/>
          </a:bodyPr>
          <a:lstStyle/>
          <a:p>
            <a:r>
              <a:rPr lang="ja-JP" altLang="en-US" sz="2400" dirty="0"/>
              <a:t>鴨らしさの注視点</a:t>
            </a:r>
          </a:p>
        </p:txBody>
      </p:sp>
      <p:sp>
        <p:nvSpPr>
          <p:cNvPr id="21" name="テキスト ボックス 20"/>
          <p:cNvSpPr txBox="1"/>
          <p:nvPr/>
        </p:nvSpPr>
        <p:spPr>
          <a:xfrm>
            <a:off x="5142721" y="4887162"/>
            <a:ext cx="2646878" cy="461665"/>
          </a:xfrm>
          <a:prstGeom prst="rect">
            <a:avLst/>
          </a:prstGeom>
          <a:noFill/>
        </p:spPr>
        <p:txBody>
          <a:bodyPr wrap="none" rtlCol="0">
            <a:spAutoFit/>
          </a:bodyPr>
          <a:lstStyle/>
          <a:p>
            <a:r>
              <a:rPr lang="ja-JP" altLang="en-US" sz="2400" dirty="0"/>
              <a:t>兎らしさの注視点</a:t>
            </a:r>
          </a:p>
        </p:txBody>
      </p:sp>
      <p:sp>
        <p:nvSpPr>
          <p:cNvPr id="10" name="正方形/長方形 9">
            <a:extLst>
              <a:ext uri="{FF2B5EF4-FFF2-40B4-BE49-F238E27FC236}">
                <a16:creationId xmlns:a16="http://schemas.microsoft.com/office/drawing/2014/main" id="{230DF624-577C-4672-ABCF-72317EE80DFF}"/>
              </a:ext>
            </a:extLst>
          </p:cNvPr>
          <p:cNvSpPr/>
          <p:nvPr/>
        </p:nvSpPr>
        <p:spPr>
          <a:xfrm>
            <a:off x="1568801" y="5761434"/>
            <a:ext cx="7575199" cy="253916"/>
          </a:xfrm>
          <a:prstGeom prst="rect">
            <a:avLst/>
          </a:prstGeom>
        </p:spPr>
        <p:txBody>
          <a:bodyPr wrap="square">
            <a:spAutoFit/>
          </a:bodyPr>
          <a:lstStyle/>
          <a:p>
            <a:r>
              <a:rPr lang="ja-JP" altLang="en-US" sz="900" dirty="0">
                <a:latin typeface="IPAexMincho"/>
              </a:rPr>
              <a:t>岸本充史</a:t>
            </a:r>
            <a:r>
              <a:rPr lang="en-US" altLang="ja-JP" sz="1050" dirty="0">
                <a:latin typeface="CMR10"/>
              </a:rPr>
              <a:t>, </a:t>
            </a:r>
            <a:r>
              <a:rPr lang="ja-JP" altLang="en-US" sz="900" dirty="0">
                <a:latin typeface="IPAexMincho"/>
              </a:rPr>
              <a:t>川端信男</a:t>
            </a:r>
            <a:r>
              <a:rPr lang="en-US" altLang="ja-JP" sz="1050" dirty="0">
                <a:latin typeface="CMR10"/>
              </a:rPr>
              <a:t>. </a:t>
            </a:r>
            <a:r>
              <a:rPr lang="ja-JP" altLang="en-US" sz="900" dirty="0">
                <a:latin typeface="IPAexMincho"/>
              </a:rPr>
              <a:t>局所的・大域的情報選択モデルによる多義図形の非あいまい化</a:t>
            </a:r>
            <a:r>
              <a:rPr lang="en-US" altLang="ja-JP" sz="1050" dirty="0">
                <a:latin typeface="CMR10"/>
              </a:rPr>
              <a:t>. </a:t>
            </a:r>
            <a:r>
              <a:rPr lang="ja-JP" altLang="en-US" sz="900" dirty="0">
                <a:latin typeface="IPAexMincho"/>
              </a:rPr>
              <a:t>テレビジョン学会誌</a:t>
            </a:r>
            <a:r>
              <a:rPr lang="en-US" altLang="ja-JP" sz="1050" dirty="0">
                <a:latin typeface="CMR10"/>
              </a:rPr>
              <a:t>, Vol. 50, No. 5, pp. 594–598, 1996.</a:t>
            </a:r>
            <a:endParaRPr lang="ja-JP" altLang="en-US" sz="900" dirty="0"/>
          </a:p>
        </p:txBody>
      </p:sp>
    </p:spTree>
    <p:extLst>
      <p:ext uri="{BB962C8B-B14F-4D97-AF65-F5344CB8AC3E}">
        <p14:creationId xmlns:p14="http://schemas.microsoft.com/office/powerpoint/2010/main" val="9065007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先行</a:t>
            </a:r>
            <a:r>
              <a:rPr kumimoji="1" lang="ja-JP" altLang="en-US" dirty="0"/>
              <a:t>研究との</a:t>
            </a:r>
            <a:r>
              <a:rPr lang="ja-JP" altLang="en-US" dirty="0"/>
              <a:t>判断根拠</a:t>
            </a:r>
            <a:r>
              <a:rPr kumimoji="1" lang="ja-JP" altLang="en-US" dirty="0"/>
              <a:t>比較</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81</a:t>
            </a:fld>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2402886"/>
            <a:ext cx="4644516" cy="3002665"/>
          </a:xfrm>
          <a:prstGeom prst="rect">
            <a:avLst/>
          </a:prstGeom>
        </p:spPr>
      </p:pic>
      <p:sp>
        <p:nvSpPr>
          <p:cNvPr id="6" name="テキスト ボックス 5"/>
          <p:cNvSpPr txBox="1"/>
          <p:nvPr/>
        </p:nvSpPr>
        <p:spPr>
          <a:xfrm>
            <a:off x="2897815" y="2556788"/>
            <a:ext cx="1101619" cy="923330"/>
          </a:xfrm>
          <a:prstGeom prst="rect">
            <a:avLst/>
          </a:prstGeom>
          <a:noFill/>
        </p:spPr>
        <p:txBody>
          <a:bodyPr wrap="square" rtlCol="0">
            <a:spAutoFit/>
          </a:bodyPr>
          <a:lstStyle/>
          <a:p>
            <a:pPr algn="ctr"/>
            <a:r>
              <a:rPr lang="ja-JP" altLang="en-US" sz="2700" b="1" dirty="0">
                <a:solidFill>
                  <a:srgbClr val="0070C0"/>
                </a:solidFill>
              </a:rPr>
              <a:t>鴨</a:t>
            </a:r>
            <a:endParaRPr lang="en-US" altLang="ja-JP" sz="2700" b="1" dirty="0">
              <a:solidFill>
                <a:srgbClr val="0070C0"/>
              </a:solidFill>
            </a:endParaRPr>
          </a:p>
          <a:p>
            <a:pPr algn="ctr"/>
            <a:r>
              <a:rPr lang="ja-JP" altLang="en-US" sz="2700" b="1" dirty="0">
                <a:solidFill>
                  <a:srgbClr val="0070C0"/>
                </a:solidFill>
              </a:rPr>
              <a:t>↓</a:t>
            </a:r>
            <a:endParaRPr lang="en-US" altLang="ja-JP" sz="2700" b="1" dirty="0">
              <a:solidFill>
                <a:srgbClr val="0070C0"/>
              </a:solidFill>
            </a:endParaRPr>
          </a:p>
        </p:txBody>
      </p:sp>
      <p:sp>
        <p:nvSpPr>
          <p:cNvPr id="7" name="テキスト ボックス 6"/>
          <p:cNvSpPr txBox="1"/>
          <p:nvPr/>
        </p:nvSpPr>
        <p:spPr>
          <a:xfrm>
            <a:off x="5824968" y="2402885"/>
            <a:ext cx="956013" cy="923330"/>
          </a:xfrm>
          <a:prstGeom prst="rect">
            <a:avLst/>
          </a:prstGeom>
          <a:noFill/>
        </p:spPr>
        <p:txBody>
          <a:bodyPr wrap="square" rtlCol="0">
            <a:spAutoFit/>
          </a:bodyPr>
          <a:lstStyle/>
          <a:p>
            <a:pPr algn="ctr"/>
            <a:r>
              <a:rPr lang="ja-JP" altLang="en-US" sz="2700" b="1" dirty="0">
                <a:solidFill>
                  <a:srgbClr val="0070C0"/>
                </a:solidFill>
              </a:rPr>
              <a:t>兎</a:t>
            </a:r>
            <a:endParaRPr lang="en-US" altLang="ja-JP" sz="2700" b="1" dirty="0">
              <a:solidFill>
                <a:srgbClr val="0070C0"/>
              </a:solidFill>
            </a:endParaRPr>
          </a:p>
          <a:p>
            <a:pPr algn="ctr"/>
            <a:r>
              <a:rPr lang="ja-JP" altLang="en-US" sz="2700" b="1" dirty="0">
                <a:solidFill>
                  <a:srgbClr val="0070C0"/>
                </a:solidFill>
              </a:rPr>
              <a:t>↓</a:t>
            </a:r>
            <a:endParaRPr lang="en-US" altLang="ja-JP" sz="2700" b="1" dirty="0">
              <a:solidFill>
                <a:srgbClr val="0070C0"/>
              </a:solidFill>
            </a:endParaRPr>
          </a:p>
        </p:txBody>
      </p:sp>
      <p:sp>
        <p:nvSpPr>
          <p:cNvPr id="8" name="テキスト ボックス 7"/>
          <p:cNvSpPr txBox="1"/>
          <p:nvPr/>
        </p:nvSpPr>
        <p:spPr>
          <a:xfrm>
            <a:off x="3724653" y="3753036"/>
            <a:ext cx="959747" cy="923330"/>
          </a:xfrm>
          <a:prstGeom prst="rect">
            <a:avLst/>
          </a:prstGeom>
          <a:noFill/>
        </p:spPr>
        <p:txBody>
          <a:bodyPr wrap="square" rtlCol="0">
            <a:spAutoFit/>
          </a:bodyPr>
          <a:lstStyle/>
          <a:p>
            <a:pPr algn="ctr"/>
            <a:r>
              <a:rPr lang="ja-JP" altLang="en-US" sz="2700" b="1" dirty="0">
                <a:solidFill>
                  <a:srgbClr val="FF0000"/>
                </a:solidFill>
              </a:rPr>
              <a:t>↑</a:t>
            </a:r>
            <a:endParaRPr lang="en-US" altLang="ja-JP" sz="2700" b="1" dirty="0">
              <a:solidFill>
                <a:srgbClr val="FF0000"/>
              </a:solidFill>
            </a:endParaRPr>
          </a:p>
          <a:p>
            <a:pPr algn="ctr"/>
            <a:r>
              <a:rPr lang="ja-JP" altLang="en-US" sz="2700" b="1" dirty="0">
                <a:solidFill>
                  <a:srgbClr val="FF0000"/>
                </a:solidFill>
              </a:rPr>
              <a:t>兎</a:t>
            </a:r>
            <a:endParaRPr lang="en-US" altLang="ja-JP" sz="2700" b="1" dirty="0">
              <a:solidFill>
                <a:srgbClr val="FF0000"/>
              </a:solidFill>
            </a:endParaRPr>
          </a:p>
        </p:txBody>
      </p:sp>
      <p:sp>
        <p:nvSpPr>
          <p:cNvPr id="9" name="テキスト ボックス 8"/>
          <p:cNvSpPr txBox="1"/>
          <p:nvPr/>
        </p:nvSpPr>
        <p:spPr>
          <a:xfrm>
            <a:off x="5073815" y="3645024"/>
            <a:ext cx="1106596" cy="923330"/>
          </a:xfrm>
          <a:prstGeom prst="rect">
            <a:avLst/>
          </a:prstGeom>
          <a:noFill/>
        </p:spPr>
        <p:txBody>
          <a:bodyPr wrap="square" rtlCol="0">
            <a:spAutoFit/>
          </a:bodyPr>
          <a:lstStyle/>
          <a:p>
            <a:pPr algn="ctr"/>
            <a:r>
              <a:rPr lang="ja-JP" altLang="en-US" sz="2700" b="1" dirty="0">
                <a:solidFill>
                  <a:srgbClr val="FF0000"/>
                </a:solidFill>
              </a:rPr>
              <a:t>↑</a:t>
            </a:r>
            <a:endParaRPr lang="en-US" altLang="ja-JP" sz="2700" b="1" dirty="0">
              <a:solidFill>
                <a:srgbClr val="FF0000"/>
              </a:solidFill>
            </a:endParaRPr>
          </a:p>
          <a:p>
            <a:pPr algn="ctr"/>
            <a:r>
              <a:rPr lang="ja-JP" altLang="en-US" sz="2700" b="1" dirty="0">
                <a:solidFill>
                  <a:srgbClr val="FF0000"/>
                </a:solidFill>
              </a:rPr>
              <a:t>鴨</a:t>
            </a:r>
            <a:endParaRPr lang="en-US" altLang="ja-JP" sz="2700" b="1" dirty="0">
              <a:solidFill>
                <a:srgbClr val="FF0000"/>
              </a:solidFill>
            </a:endParaRPr>
          </a:p>
        </p:txBody>
      </p:sp>
      <p:sp>
        <p:nvSpPr>
          <p:cNvPr id="10" name="テキスト ボックス 9"/>
          <p:cNvSpPr txBox="1"/>
          <p:nvPr/>
        </p:nvSpPr>
        <p:spPr>
          <a:xfrm>
            <a:off x="1417030" y="2072041"/>
            <a:ext cx="2307623" cy="507831"/>
          </a:xfrm>
          <a:prstGeom prst="rect">
            <a:avLst/>
          </a:prstGeom>
          <a:noFill/>
        </p:spPr>
        <p:txBody>
          <a:bodyPr wrap="square" rtlCol="0">
            <a:spAutoFit/>
          </a:bodyPr>
          <a:lstStyle/>
          <a:p>
            <a:pPr algn="ctr"/>
            <a:r>
              <a:rPr lang="ja-JP" altLang="en-US" sz="2700" b="1" dirty="0">
                <a:solidFill>
                  <a:srgbClr val="0070C0"/>
                </a:solidFill>
              </a:rPr>
              <a:t>人間</a:t>
            </a:r>
            <a:r>
              <a:rPr lang="en-US" altLang="ja-JP" sz="2700" b="1" dirty="0">
                <a:solidFill>
                  <a:srgbClr val="0070C0"/>
                </a:solidFill>
              </a:rPr>
              <a:t>(</a:t>
            </a:r>
            <a:r>
              <a:rPr lang="ja-JP" altLang="en-US" sz="2700" b="1" dirty="0">
                <a:solidFill>
                  <a:srgbClr val="0070C0"/>
                </a:solidFill>
              </a:rPr>
              <a:t>注視点</a:t>
            </a:r>
            <a:r>
              <a:rPr lang="en-US" altLang="ja-JP" sz="2700" b="1" dirty="0">
                <a:solidFill>
                  <a:srgbClr val="0070C0"/>
                </a:solidFill>
              </a:rPr>
              <a:t>)</a:t>
            </a:r>
          </a:p>
        </p:txBody>
      </p:sp>
      <p:sp>
        <p:nvSpPr>
          <p:cNvPr id="11" name="テキスト ボックス 10"/>
          <p:cNvSpPr txBox="1"/>
          <p:nvPr/>
        </p:nvSpPr>
        <p:spPr>
          <a:xfrm>
            <a:off x="1568800" y="4483716"/>
            <a:ext cx="2634710" cy="507831"/>
          </a:xfrm>
          <a:prstGeom prst="rect">
            <a:avLst/>
          </a:prstGeom>
          <a:noFill/>
        </p:spPr>
        <p:txBody>
          <a:bodyPr wrap="square" rtlCol="0">
            <a:spAutoFit/>
          </a:bodyPr>
          <a:lstStyle/>
          <a:p>
            <a:r>
              <a:rPr lang="en-US" altLang="ja-JP" sz="2700" b="1" dirty="0">
                <a:solidFill>
                  <a:srgbClr val="FF0000"/>
                </a:solidFill>
              </a:rPr>
              <a:t>CNN (</a:t>
            </a:r>
            <a:r>
              <a:rPr lang="ja-JP" altLang="en-US" sz="2700" b="1" dirty="0">
                <a:solidFill>
                  <a:srgbClr val="FF0000"/>
                </a:solidFill>
              </a:rPr>
              <a:t>判断根拠</a:t>
            </a:r>
            <a:r>
              <a:rPr lang="en-US" altLang="ja-JP" sz="2700" b="1" dirty="0">
                <a:solidFill>
                  <a:srgbClr val="FF0000"/>
                </a:solidFill>
              </a:rPr>
              <a:t>)</a:t>
            </a:r>
          </a:p>
        </p:txBody>
      </p:sp>
      <p:sp>
        <p:nvSpPr>
          <p:cNvPr id="13" name="正方形/長方形 12"/>
          <p:cNvSpPr/>
          <p:nvPr/>
        </p:nvSpPr>
        <p:spPr>
          <a:xfrm>
            <a:off x="1568801" y="5761434"/>
            <a:ext cx="7575199" cy="253916"/>
          </a:xfrm>
          <a:prstGeom prst="rect">
            <a:avLst/>
          </a:prstGeom>
        </p:spPr>
        <p:txBody>
          <a:bodyPr wrap="square">
            <a:spAutoFit/>
          </a:bodyPr>
          <a:lstStyle/>
          <a:p>
            <a:r>
              <a:rPr lang="ja-JP" altLang="en-US" sz="900" dirty="0">
                <a:latin typeface="IPAexMincho"/>
              </a:rPr>
              <a:t>岸本充史</a:t>
            </a:r>
            <a:r>
              <a:rPr lang="en-US" altLang="ja-JP" sz="1050" dirty="0">
                <a:latin typeface="CMR10"/>
              </a:rPr>
              <a:t>, </a:t>
            </a:r>
            <a:r>
              <a:rPr lang="ja-JP" altLang="en-US" sz="900" dirty="0">
                <a:latin typeface="IPAexMincho"/>
              </a:rPr>
              <a:t>川端信男</a:t>
            </a:r>
            <a:r>
              <a:rPr lang="en-US" altLang="ja-JP" sz="1050" dirty="0">
                <a:latin typeface="CMR10"/>
              </a:rPr>
              <a:t>. </a:t>
            </a:r>
            <a:r>
              <a:rPr lang="ja-JP" altLang="en-US" sz="900" dirty="0">
                <a:latin typeface="IPAexMincho"/>
              </a:rPr>
              <a:t>局所的・大域的情報選択モデルによる多義図形の非あいまい化</a:t>
            </a:r>
            <a:r>
              <a:rPr lang="en-US" altLang="ja-JP" sz="1050" dirty="0">
                <a:latin typeface="CMR10"/>
              </a:rPr>
              <a:t>. </a:t>
            </a:r>
            <a:r>
              <a:rPr lang="ja-JP" altLang="en-US" sz="900" dirty="0">
                <a:latin typeface="IPAexMincho"/>
              </a:rPr>
              <a:t>テレビジョン学会誌</a:t>
            </a:r>
            <a:r>
              <a:rPr lang="en-US" altLang="ja-JP" sz="1050" dirty="0">
                <a:latin typeface="CMR10"/>
              </a:rPr>
              <a:t>, Vol. 50, No. 5, pp. 594–598, 1996.</a:t>
            </a:r>
            <a:endParaRPr lang="ja-JP" altLang="en-US" sz="900" dirty="0"/>
          </a:p>
        </p:txBody>
      </p:sp>
    </p:spTree>
    <p:extLst>
      <p:ext uri="{BB962C8B-B14F-4D97-AF65-F5344CB8AC3E}">
        <p14:creationId xmlns:p14="http://schemas.microsoft.com/office/powerpoint/2010/main" val="1733695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発表の流れ</a:t>
            </a:r>
            <a:endParaRPr kumimoji="1" lang="ja-JP" altLang="en-US" dirty="0"/>
          </a:p>
        </p:txBody>
      </p:sp>
      <p:sp>
        <p:nvSpPr>
          <p:cNvPr id="3" name="コンテンツ プレースホルダー 2"/>
          <p:cNvSpPr>
            <a:spLocks noGrp="1"/>
          </p:cNvSpPr>
          <p:nvPr>
            <p:ph idx="1"/>
          </p:nvPr>
        </p:nvSpPr>
        <p:spPr>
          <a:xfrm>
            <a:off x="628650" y="1541358"/>
            <a:ext cx="7467600" cy="4964325"/>
          </a:xfrm>
        </p:spPr>
        <p:txBody>
          <a:bodyPr>
            <a:normAutofit/>
          </a:bodyPr>
          <a:lstStyle/>
          <a:p>
            <a:pPr>
              <a:lnSpc>
                <a:spcPct val="150000"/>
              </a:lnSpc>
            </a:pPr>
            <a:r>
              <a:rPr lang="ja-JP" altLang="en-US" sz="3600" dirty="0"/>
              <a:t>はじめに</a:t>
            </a:r>
            <a:endParaRPr lang="en-US" altLang="ja-JP" sz="3600" dirty="0"/>
          </a:p>
          <a:p>
            <a:pPr>
              <a:lnSpc>
                <a:spcPct val="150000"/>
              </a:lnSpc>
            </a:pPr>
            <a:r>
              <a:rPr lang="ja-JP" altLang="en-US" sz="3600" dirty="0"/>
              <a:t>要素技術</a:t>
            </a:r>
            <a:endParaRPr lang="en-US" altLang="ja-JP" sz="3600" dirty="0"/>
          </a:p>
          <a:p>
            <a:pPr>
              <a:lnSpc>
                <a:spcPct val="150000"/>
              </a:lnSpc>
            </a:pPr>
            <a:r>
              <a:rPr lang="ja-JP" altLang="en-US" sz="3600" dirty="0"/>
              <a:t>提案手法</a:t>
            </a:r>
            <a:endParaRPr lang="en-US" altLang="ja-JP" sz="3600" dirty="0"/>
          </a:p>
          <a:p>
            <a:pPr>
              <a:lnSpc>
                <a:spcPct val="150000"/>
              </a:lnSpc>
            </a:pPr>
            <a:r>
              <a:rPr lang="ja-JP" altLang="en-US" sz="3600" dirty="0"/>
              <a:t>実験</a:t>
            </a:r>
            <a:endParaRPr lang="en-US" altLang="ja-JP" sz="3600" dirty="0"/>
          </a:p>
          <a:p>
            <a:pPr>
              <a:lnSpc>
                <a:spcPct val="150000"/>
              </a:lnSpc>
            </a:pPr>
            <a:r>
              <a:rPr lang="ja-JP" altLang="en-US" sz="3600" b="1" dirty="0">
                <a:solidFill>
                  <a:srgbClr val="FF0000"/>
                </a:solidFill>
              </a:rPr>
              <a:t>成果と今後の発展・展開</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82</a:t>
            </a:fld>
            <a:endParaRPr kumimoji="1" lang="ja-JP" altLang="en-US" dirty="0"/>
          </a:p>
        </p:txBody>
      </p:sp>
    </p:spTree>
    <p:extLst>
      <p:ext uri="{BB962C8B-B14F-4D97-AF65-F5344CB8AC3E}">
        <p14:creationId xmlns:p14="http://schemas.microsoft.com/office/powerpoint/2010/main" val="44371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コンテンツ プレースホルダー 2"/>
          <p:cNvSpPr>
            <a:spLocks noGrp="1"/>
          </p:cNvSpPr>
          <p:nvPr>
            <p:ph sz="quarter" idx="1"/>
          </p:nvPr>
        </p:nvSpPr>
        <p:spPr>
          <a:xfrm>
            <a:off x="354845" y="1619122"/>
            <a:ext cx="8529850" cy="4873752"/>
          </a:xfrm>
        </p:spPr>
        <p:txBody>
          <a:bodyPr>
            <a:noAutofit/>
          </a:bodyPr>
          <a:lstStyle/>
          <a:p>
            <a:r>
              <a:rPr lang="ja-JP" altLang="en-US" sz="3200" dirty="0"/>
              <a:t>多義図形と一義図形は</a:t>
            </a:r>
            <a:r>
              <a:rPr lang="en-US" altLang="ja-JP" sz="3200" dirty="0"/>
              <a:t>CNN</a:t>
            </a:r>
            <a:r>
              <a:rPr lang="ja-JP" altLang="en-US" sz="3200" dirty="0"/>
              <a:t>によって識別可能</a:t>
            </a:r>
            <a:endParaRPr lang="en-US" altLang="ja-JP" sz="3200" dirty="0"/>
          </a:p>
          <a:p>
            <a:r>
              <a:rPr lang="ja-JP" altLang="en-US" sz="3200" dirty="0"/>
              <a:t>回転により変化して見える多義図形は，人と </a:t>
            </a:r>
            <a:r>
              <a:rPr lang="en-US" altLang="ja-JP" sz="3200" dirty="0"/>
              <a:t>CNN</a:t>
            </a:r>
            <a:r>
              <a:rPr lang="ja-JP" altLang="en-US" sz="3200" dirty="0"/>
              <a:t> による認識間の強い相関がある</a:t>
            </a:r>
            <a:endParaRPr lang="en-US" altLang="ja-JP" sz="3200" dirty="0"/>
          </a:p>
          <a:p>
            <a:r>
              <a:rPr lang="en-US" altLang="ja-JP" sz="3200" dirty="0"/>
              <a:t>Grad-CAM </a:t>
            </a:r>
            <a:r>
              <a:rPr lang="ja-JP" altLang="en-US" sz="3200" dirty="0"/>
              <a:t>結果より、兎・鴨らしさを認識する際の判断根拠は、 </a:t>
            </a:r>
            <a:r>
              <a:rPr lang="en-US" altLang="ja-JP" sz="3200" dirty="0"/>
              <a:t>CNN </a:t>
            </a:r>
            <a:r>
              <a:rPr lang="ja-JP" altLang="en-US" sz="3200" dirty="0"/>
              <a:t>と人間とは異なる</a:t>
            </a:r>
            <a:endParaRPr lang="en-US" altLang="ja-JP" sz="3200" dirty="0"/>
          </a:p>
          <a:p>
            <a:r>
              <a:rPr lang="en-US" altLang="ja-JP" sz="3200" dirty="0"/>
              <a:t>CNN </a:t>
            </a:r>
            <a:r>
              <a:rPr lang="ja-JP" altLang="en-US" sz="3200" dirty="0"/>
              <a:t>で疑似的に注視点状態を作ると人間と似た認識の変化が現れる</a:t>
            </a:r>
          </a:p>
        </p:txBody>
      </p:sp>
      <p:sp>
        <p:nvSpPr>
          <p:cNvPr id="4" name="スライド番号プレースホルダー 3"/>
          <p:cNvSpPr>
            <a:spLocks noGrp="1"/>
          </p:cNvSpPr>
          <p:nvPr>
            <p:ph type="sldNum" sz="quarter" idx="15"/>
          </p:nvPr>
        </p:nvSpPr>
        <p:spPr>
          <a:xfrm>
            <a:off x="8570912" y="6319862"/>
            <a:ext cx="609600" cy="521208"/>
          </a:xfrm>
          <a:prstGeom prst="rect">
            <a:avLst/>
          </a:prstGeom>
        </p:spPr>
        <p:txBody>
          <a:bodyPr vert="horz" rtlCol="0" anchor="ctr"/>
          <a:lstStyle>
            <a:defPPr>
              <a:defRPr lang="ja-JP"/>
            </a:defPPr>
            <a:lvl1pPr marL="0" algn="ctr" defTabSz="914400" rtl="0" eaLnBrk="1" latinLnBrk="0" hangingPunct="1">
              <a:defRPr kumimoji="0" sz="2000" b="1"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EF083AB-4C32-4414-B5B9-B9CA6121D1B7}" type="slidenum">
              <a:rPr kumimoji="1" lang="ja-JP" altLang="en-US" smtClean="0"/>
              <a:pPr/>
              <a:t>83</a:t>
            </a:fld>
            <a:endParaRPr kumimoji="1" lang="ja-JP" altLang="en-US" dirty="0"/>
          </a:p>
        </p:txBody>
      </p:sp>
      <p:sp>
        <p:nvSpPr>
          <p:cNvPr id="5" name="スライド番号プレースホルダ 3">
            <a:extLst>
              <a:ext uri="{FF2B5EF4-FFF2-40B4-BE49-F238E27FC236}">
                <a16:creationId xmlns:a16="http://schemas.microsoft.com/office/drawing/2014/main" id="{31847600-3E14-4ABB-8A31-4A27E85CA2FE}"/>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83</a:t>
            </a:fld>
            <a:endParaRPr kumimoji="1" lang="ja-JP" altLang="en-US" dirty="0"/>
          </a:p>
        </p:txBody>
      </p:sp>
    </p:spTree>
    <p:extLst>
      <p:ext uri="{BB962C8B-B14F-4D97-AF65-F5344CB8AC3E}">
        <p14:creationId xmlns:p14="http://schemas.microsoft.com/office/powerpoint/2010/main" val="3073504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今後の課題</a:t>
            </a:r>
          </a:p>
        </p:txBody>
      </p:sp>
      <p:sp>
        <p:nvSpPr>
          <p:cNvPr id="3" name="コンテンツ プレースホルダー 2"/>
          <p:cNvSpPr>
            <a:spLocks noGrp="1"/>
          </p:cNvSpPr>
          <p:nvPr>
            <p:ph sz="quarter" idx="1"/>
          </p:nvPr>
        </p:nvSpPr>
        <p:spPr>
          <a:xfrm>
            <a:off x="457200" y="1600200"/>
            <a:ext cx="7467600" cy="4873752"/>
          </a:xfrm>
        </p:spPr>
        <p:txBody>
          <a:bodyPr>
            <a:normAutofit/>
          </a:bodyPr>
          <a:lstStyle/>
          <a:p>
            <a:r>
              <a:rPr lang="ja-JP" altLang="en-US" sz="3600" dirty="0"/>
              <a:t>画像を見せる時間や周囲の環境に配慮した本格的なアンケート実験，アイトラッキング技術の活用</a:t>
            </a:r>
          </a:p>
          <a:p>
            <a:r>
              <a:rPr lang="ja-JP" altLang="en-US" sz="3600" dirty="0"/>
              <a:t>他のだまし絵・錯視画像への応用</a:t>
            </a:r>
            <a:endParaRPr lang="en-US" altLang="ja-JP" sz="3600" dirty="0"/>
          </a:p>
          <a:p>
            <a:r>
              <a:rPr kumimoji="1" lang="ja-JP" altLang="en-US" sz="3600" dirty="0"/>
              <a:t>多義図形の生成</a:t>
            </a:r>
          </a:p>
        </p:txBody>
      </p:sp>
      <p:sp>
        <p:nvSpPr>
          <p:cNvPr id="4" name="スライド番号プレースホルダー 3"/>
          <p:cNvSpPr>
            <a:spLocks noGrp="1"/>
          </p:cNvSpPr>
          <p:nvPr>
            <p:ph type="sldNum" sz="quarter" idx="15"/>
          </p:nvPr>
        </p:nvSpPr>
        <p:spPr>
          <a:xfrm>
            <a:off x="8570912" y="6319862"/>
            <a:ext cx="609600" cy="521208"/>
          </a:xfrm>
          <a:prstGeom prst="rect">
            <a:avLst/>
          </a:prstGeom>
        </p:spPr>
        <p:txBody>
          <a:bodyPr vert="horz" rtlCol="0" anchor="ctr"/>
          <a:lstStyle>
            <a:defPPr>
              <a:defRPr lang="ja-JP"/>
            </a:defPPr>
            <a:lvl1pPr marL="0" algn="ctr" defTabSz="914400" rtl="0" eaLnBrk="1" latinLnBrk="0" hangingPunct="1">
              <a:defRPr kumimoji="0" sz="2000" b="1"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EF083AB-4C32-4414-B5B9-B9CA6121D1B7}" type="slidenum">
              <a:rPr kumimoji="1" lang="ja-JP" altLang="en-US" smtClean="0"/>
              <a:pPr/>
              <a:t>84</a:t>
            </a:fld>
            <a:endParaRPr kumimoji="1" lang="ja-JP" altLang="en-US" dirty="0"/>
          </a:p>
        </p:txBody>
      </p:sp>
      <p:sp>
        <p:nvSpPr>
          <p:cNvPr id="5" name="スライド番号プレースホルダ 3">
            <a:extLst>
              <a:ext uri="{FF2B5EF4-FFF2-40B4-BE49-F238E27FC236}">
                <a16:creationId xmlns:a16="http://schemas.microsoft.com/office/drawing/2014/main" id="{865F7BA1-1639-41C2-AD04-8BDE1E2583AD}"/>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84</a:t>
            </a:fld>
            <a:endParaRPr kumimoji="1" lang="ja-JP" altLang="en-US" dirty="0"/>
          </a:p>
        </p:txBody>
      </p:sp>
    </p:spTree>
    <p:extLst>
      <p:ext uri="{BB962C8B-B14F-4D97-AF65-F5344CB8AC3E}">
        <p14:creationId xmlns:p14="http://schemas.microsoft.com/office/powerpoint/2010/main" val="26902416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60821D2-20FA-4EFE-81ED-3F1849328140}"/>
              </a:ext>
            </a:extLst>
          </p:cNvPr>
          <p:cNvSpPr txBox="1"/>
          <p:nvPr/>
        </p:nvSpPr>
        <p:spPr>
          <a:xfrm>
            <a:off x="1248013" y="3105834"/>
            <a:ext cx="6647974" cy="646331"/>
          </a:xfrm>
          <a:prstGeom prst="rect">
            <a:avLst/>
          </a:prstGeom>
          <a:noFill/>
        </p:spPr>
        <p:txBody>
          <a:bodyPr wrap="none" rtlCol="0">
            <a:spAutoFit/>
          </a:bodyPr>
          <a:lstStyle/>
          <a:p>
            <a:r>
              <a:rPr kumimoji="1" lang="ja-JP" altLang="en-US" sz="3600" dirty="0"/>
              <a:t>ご清聴ありがとうございました</a:t>
            </a:r>
          </a:p>
        </p:txBody>
      </p:sp>
      <p:sp>
        <p:nvSpPr>
          <p:cNvPr id="7" name="スライド番号プレースホルダ 3">
            <a:extLst>
              <a:ext uri="{FF2B5EF4-FFF2-40B4-BE49-F238E27FC236}">
                <a16:creationId xmlns:a16="http://schemas.microsoft.com/office/drawing/2014/main" id="{AD0F3CB1-A3D1-4233-81F3-1FBA1B8E9F19}"/>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85</a:t>
            </a:fld>
            <a:endParaRPr kumimoji="1" lang="ja-JP" altLang="en-US" dirty="0"/>
          </a:p>
        </p:txBody>
      </p:sp>
    </p:spTree>
    <p:extLst>
      <p:ext uri="{BB962C8B-B14F-4D97-AF65-F5344CB8AC3E}">
        <p14:creationId xmlns:p14="http://schemas.microsoft.com/office/powerpoint/2010/main" val="2579052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先行</a:t>
            </a:r>
            <a:r>
              <a:rPr kumimoji="1" lang="ja-JP" altLang="en-US" dirty="0"/>
              <a:t>研究との注視点比較</a:t>
            </a:r>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86</a:t>
            </a:fld>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2402886"/>
            <a:ext cx="4644516" cy="3002665"/>
          </a:xfrm>
          <a:prstGeom prst="rect">
            <a:avLst/>
          </a:prstGeom>
        </p:spPr>
      </p:pic>
      <p:sp>
        <p:nvSpPr>
          <p:cNvPr id="6" name="テキスト ボックス 5"/>
          <p:cNvSpPr txBox="1"/>
          <p:nvPr/>
        </p:nvSpPr>
        <p:spPr>
          <a:xfrm>
            <a:off x="2897815" y="2556788"/>
            <a:ext cx="1101619" cy="923330"/>
          </a:xfrm>
          <a:prstGeom prst="rect">
            <a:avLst/>
          </a:prstGeom>
          <a:noFill/>
        </p:spPr>
        <p:txBody>
          <a:bodyPr wrap="square" rtlCol="0">
            <a:spAutoFit/>
          </a:bodyPr>
          <a:lstStyle/>
          <a:p>
            <a:pPr algn="ctr"/>
            <a:r>
              <a:rPr lang="ja-JP" altLang="en-US" sz="2700" b="1" dirty="0">
                <a:solidFill>
                  <a:srgbClr val="0070C0"/>
                </a:solidFill>
              </a:rPr>
              <a:t>鴨</a:t>
            </a:r>
            <a:endParaRPr lang="en-US" altLang="ja-JP" sz="2700" b="1" dirty="0">
              <a:solidFill>
                <a:srgbClr val="0070C0"/>
              </a:solidFill>
            </a:endParaRPr>
          </a:p>
          <a:p>
            <a:pPr algn="ctr"/>
            <a:r>
              <a:rPr lang="ja-JP" altLang="en-US" sz="2700" b="1" dirty="0">
                <a:solidFill>
                  <a:srgbClr val="0070C0"/>
                </a:solidFill>
              </a:rPr>
              <a:t>↓</a:t>
            </a:r>
            <a:endParaRPr lang="en-US" altLang="ja-JP" sz="2700" b="1" dirty="0">
              <a:solidFill>
                <a:srgbClr val="0070C0"/>
              </a:solidFill>
            </a:endParaRPr>
          </a:p>
        </p:txBody>
      </p:sp>
      <p:sp>
        <p:nvSpPr>
          <p:cNvPr id="7" name="テキスト ボックス 6"/>
          <p:cNvSpPr txBox="1"/>
          <p:nvPr/>
        </p:nvSpPr>
        <p:spPr>
          <a:xfrm>
            <a:off x="5824968" y="2402885"/>
            <a:ext cx="956013" cy="923330"/>
          </a:xfrm>
          <a:prstGeom prst="rect">
            <a:avLst/>
          </a:prstGeom>
          <a:noFill/>
        </p:spPr>
        <p:txBody>
          <a:bodyPr wrap="square" rtlCol="0">
            <a:spAutoFit/>
          </a:bodyPr>
          <a:lstStyle/>
          <a:p>
            <a:pPr algn="ctr"/>
            <a:r>
              <a:rPr lang="ja-JP" altLang="en-US" sz="2700" b="1" dirty="0">
                <a:solidFill>
                  <a:srgbClr val="0070C0"/>
                </a:solidFill>
              </a:rPr>
              <a:t>兎</a:t>
            </a:r>
            <a:endParaRPr lang="en-US" altLang="ja-JP" sz="2700" b="1" dirty="0">
              <a:solidFill>
                <a:srgbClr val="0070C0"/>
              </a:solidFill>
            </a:endParaRPr>
          </a:p>
          <a:p>
            <a:pPr algn="ctr"/>
            <a:r>
              <a:rPr lang="ja-JP" altLang="en-US" sz="2700" b="1" dirty="0">
                <a:solidFill>
                  <a:srgbClr val="0070C0"/>
                </a:solidFill>
              </a:rPr>
              <a:t>↓</a:t>
            </a:r>
            <a:endParaRPr lang="en-US" altLang="ja-JP" sz="2700" b="1" dirty="0">
              <a:solidFill>
                <a:srgbClr val="0070C0"/>
              </a:solidFill>
            </a:endParaRPr>
          </a:p>
        </p:txBody>
      </p:sp>
      <p:sp>
        <p:nvSpPr>
          <p:cNvPr id="8" name="テキスト ボックス 7"/>
          <p:cNvSpPr txBox="1"/>
          <p:nvPr/>
        </p:nvSpPr>
        <p:spPr>
          <a:xfrm>
            <a:off x="3724653" y="3753036"/>
            <a:ext cx="959747" cy="923330"/>
          </a:xfrm>
          <a:prstGeom prst="rect">
            <a:avLst/>
          </a:prstGeom>
          <a:noFill/>
        </p:spPr>
        <p:txBody>
          <a:bodyPr wrap="square" rtlCol="0">
            <a:spAutoFit/>
          </a:bodyPr>
          <a:lstStyle/>
          <a:p>
            <a:pPr algn="ctr"/>
            <a:r>
              <a:rPr lang="ja-JP" altLang="en-US" sz="2700" b="1" dirty="0">
                <a:solidFill>
                  <a:srgbClr val="FF0000"/>
                </a:solidFill>
              </a:rPr>
              <a:t>↑</a:t>
            </a:r>
            <a:endParaRPr lang="en-US" altLang="ja-JP" sz="2700" b="1" dirty="0">
              <a:solidFill>
                <a:srgbClr val="FF0000"/>
              </a:solidFill>
            </a:endParaRPr>
          </a:p>
          <a:p>
            <a:pPr algn="ctr"/>
            <a:r>
              <a:rPr lang="ja-JP" altLang="en-US" sz="2700" b="1" dirty="0">
                <a:solidFill>
                  <a:srgbClr val="FF0000"/>
                </a:solidFill>
              </a:rPr>
              <a:t>兎</a:t>
            </a:r>
            <a:endParaRPr lang="en-US" altLang="ja-JP" sz="2700" b="1" dirty="0">
              <a:solidFill>
                <a:srgbClr val="FF0000"/>
              </a:solidFill>
            </a:endParaRPr>
          </a:p>
        </p:txBody>
      </p:sp>
      <p:sp>
        <p:nvSpPr>
          <p:cNvPr id="9" name="テキスト ボックス 8"/>
          <p:cNvSpPr txBox="1"/>
          <p:nvPr/>
        </p:nvSpPr>
        <p:spPr>
          <a:xfrm>
            <a:off x="5073815" y="3645024"/>
            <a:ext cx="1106596" cy="923330"/>
          </a:xfrm>
          <a:prstGeom prst="rect">
            <a:avLst/>
          </a:prstGeom>
          <a:noFill/>
        </p:spPr>
        <p:txBody>
          <a:bodyPr wrap="square" rtlCol="0">
            <a:spAutoFit/>
          </a:bodyPr>
          <a:lstStyle/>
          <a:p>
            <a:pPr algn="ctr"/>
            <a:r>
              <a:rPr lang="ja-JP" altLang="en-US" sz="2700" b="1" dirty="0">
                <a:solidFill>
                  <a:srgbClr val="FF0000"/>
                </a:solidFill>
              </a:rPr>
              <a:t>↑</a:t>
            </a:r>
            <a:endParaRPr lang="en-US" altLang="ja-JP" sz="2700" b="1" dirty="0">
              <a:solidFill>
                <a:srgbClr val="FF0000"/>
              </a:solidFill>
            </a:endParaRPr>
          </a:p>
          <a:p>
            <a:pPr algn="ctr"/>
            <a:r>
              <a:rPr lang="ja-JP" altLang="en-US" sz="2700" b="1" dirty="0">
                <a:solidFill>
                  <a:srgbClr val="FF0000"/>
                </a:solidFill>
              </a:rPr>
              <a:t>鴨</a:t>
            </a:r>
            <a:endParaRPr lang="en-US" altLang="ja-JP" sz="2700" b="1" dirty="0">
              <a:solidFill>
                <a:srgbClr val="FF0000"/>
              </a:solidFill>
            </a:endParaRPr>
          </a:p>
        </p:txBody>
      </p:sp>
      <p:sp>
        <p:nvSpPr>
          <p:cNvPr id="10" name="テキスト ボックス 9"/>
          <p:cNvSpPr txBox="1"/>
          <p:nvPr/>
        </p:nvSpPr>
        <p:spPr>
          <a:xfrm>
            <a:off x="1417030" y="2072041"/>
            <a:ext cx="1101619" cy="507831"/>
          </a:xfrm>
          <a:prstGeom prst="rect">
            <a:avLst/>
          </a:prstGeom>
          <a:noFill/>
        </p:spPr>
        <p:txBody>
          <a:bodyPr wrap="square" rtlCol="0">
            <a:spAutoFit/>
          </a:bodyPr>
          <a:lstStyle/>
          <a:p>
            <a:pPr algn="ctr"/>
            <a:r>
              <a:rPr lang="ja-JP" altLang="en-US" sz="2700" b="1" dirty="0">
                <a:solidFill>
                  <a:srgbClr val="0070C0"/>
                </a:solidFill>
              </a:rPr>
              <a:t>ひと</a:t>
            </a:r>
            <a:endParaRPr lang="en-US" altLang="ja-JP" sz="2700" b="1" dirty="0">
              <a:solidFill>
                <a:srgbClr val="0070C0"/>
              </a:solidFill>
            </a:endParaRPr>
          </a:p>
        </p:txBody>
      </p:sp>
      <p:sp>
        <p:nvSpPr>
          <p:cNvPr id="13" name="テキスト ボックス 12"/>
          <p:cNvSpPr txBox="1"/>
          <p:nvPr/>
        </p:nvSpPr>
        <p:spPr>
          <a:xfrm>
            <a:off x="1568800" y="4483716"/>
            <a:ext cx="1653050" cy="507831"/>
          </a:xfrm>
          <a:prstGeom prst="rect">
            <a:avLst/>
          </a:prstGeom>
          <a:noFill/>
        </p:spPr>
        <p:txBody>
          <a:bodyPr wrap="square" rtlCol="0">
            <a:spAutoFit/>
          </a:bodyPr>
          <a:lstStyle/>
          <a:p>
            <a:r>
              <a:rPr lang="ja-JP" altLang="en-US" sz="2700" b="1" dirty="0">
                <a:solidFill>
                  <a:srgbClr val="FF0000"/>
                </a:solidFill>
              </a:rPr>
              <a:t>人工知能</a:t>
            </a:r>
            <a:endParaRPr lang="en-US" altLang="ja-JP" sz="2700" b="1" dirty="0">
              <a:solidFill>
                <a:srgbClr val="FF0000"/>
              </a:solidFill>
            </a:endParaRPr>
          </a:p>
        </p:txBody>
      </p:sp>
      <p:sp>
        <p:nvSpPr>
          <p:cNvPr id="11" name="角丸四角形 10"/>
          <p:cNvSpPr/>
          <p:nvPr/>
        </p:nvSpPr>
        <p:spPr>
          <a:xfrm>
            <a:off x="527957" y="2033956"/>
            <a:ext cx="8088086" cy="342707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4050" dirty="0"/>
              <a:t>人の注視点と</a:t>
            </a:r>
            <a:endParaRPr lang="en-US" altLang="ja-JP" sz="4050" dirty="0"/>
          </a:p>
          <a:p>
            <a:pPr algn="ctr"/>
            <a:r>
              <a:rPr lang="en-US" altLang="ja-JP" sz="4050" dirty="0"/>
              <a:t>CNN </a:t>
            </a:r>
            <a:r>
              <a:rPr lang="ja-JP" altLang="en-US" sz="4050" dirty="0"/>
              <a:t>の判断根拠は</a:t>
            </a:r>
            <a:endParaRPr lang="en-US" altLang="ja-JP" sz="4050" dirty="0"/>
          </a:p>
          <a:p>
            <a:pPr algn="ctr"/>
            <a:r>
              <a:rPr lang="ja-JP" altLang="en-US" sz="4050" dirty="0"/>
              <a:t>違う？</a:t>
            </a:r>
          </a:p>
        </p:txBody>
      </p:sp>
      <p:sp>
        <p:nvSpPr>
          <p:cNvPr id="15" name="正方形/長方形 14">
            <a:extLst>
              <a:ext uri="{FF2B5EF4-FFF2-40B4-BE49-F238E27FC236}">
                <a16:creationId xmlns:a16="http://schemas.microsoft.com/office/drawing/2014/main" id="{03C6752A-A007-4E0E-B2DF-8ABBEB36F794}"/>
              </a:ext>
            </a:extLst>
          </p:cNvPr>
          <p:cNvSpPr/>
          <p:nvPr/>
        </p:nvSpPr>
        <p:spPr>
          <a:xfrm>
            <a:off x="1568801" y="5761434"/>
            <a:ext cx="7575199" cy="253916"/>
          </a:xfrm>
          <a:prstGeom prst="rect">
            <a:avLst/>
          </a:prstGeom>
        </p:spPr>
        <p:txBody>
          <a:bodyPr wrap="square">
            <a:spAutoFit/>
          </a:bodyPr>
          <a:lstStyle/>
          <a:p>
            <a:r>
              <a:rPr lang="ja-JP" altLang="en-US" sz="900" dirty="0">
                <a:latin typeface="IPAexMincho"/>
              </a:rPr>
              <a:t>岸本充史</a:t>
            </a:r>
            <a:r>
              <a:rPr lang="en-US" altLang="ja-JP" sz="1050" dirty="0">
                <a:latin typeface="CMR10"/>
              </a:rPr>
              <a:t>, </a:t>
            </a:r>
            <a:r>
              <a:rPr lang="ja-JP" altLang="en-US" sz="900" dirty="0">
                <a:latin typeface="IPAexMincho"/>
              </a:rPr>
              <a:t>川端信男</a:t>
            </a:r>
            <a:r>
              <a:rPr lang="en-US" altLang="ja-JP" sz="1050" dirty="0">
                <a:latin typeface="CMR10"/>
              </a:rPr>
              <a:t>. </a:t>
            </a:r>
            <a:r>
              <a:rPr lang="ja-JP" altLang="en-US" sz="900" dirty="0">
                <a:latin typeface="IPAexMincho"/>
              </a:rPr>
              <a:t>局所的・大域的情報選択モデルによる多義図形の非あいまい化</a:t>
            </a:r>
            <a:r>
              <a:rPr lang="en-US" altLang="ja-JP" sz="1050" dirty="0">
                <a:latin typeface="CMR10"/>
              </a:rPr>
              <a:t>. </a:t>
            </a:r>
            <a:r>
              <a:rPr lang="ja-JP" altLang="en-US" sz="900" dirty="0">
                <a:latin typeface="IPAexMincho"/>
              </a:rPr>
              <a:t>テレビジョン学会誌</a:t>
            </a:r>
            <a:r>
              <a:rPr lang="en-US" altLang="ja-JP" sz="1050" dirty="0">
                <a:latin typeface="CMR10"/>
              </a:rPr>
              <a:t>, Vol. 50, No. 5, pp. 594–598, 1996.</a:t>
            </a:r>
            <a:endParaRPr lang="ja-JP" altLang="en-US" sz="900" dirty="0"/>
          </a:p>
        </p:txBody>
      </p:sp>
    </p:spTree>
    <p:extLst>
      <p:ext uri="{BB962C8B-B14F-4D97-AF65-F5344CB8AC3E}">
        <p14:creationId xmlns:p14="http://schemas.microsoft.com/office/powerpoint/2010/main" val="610065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ボックス 3"/>
          <p:cNvSpPr txBox="1"/>
          <p:nvPr/>
        </p:nvSpPr>
        <p:spPr>
          <a:xfrm>
            <a:off x="2743197" y="2849337"/>
            <a:ext cx="3877985" cy="1200329"/>
          </a:xfrm>
          <a:prstGeom prst="rect">
            <a:avLst/>
          </a:prstGeom>
          <a:noFill/>
        </p:spPr>
        <p:txBody>
          <a:bodyPr wrap="none" rtlCol="0">
            <a:spAutoFit/>
          </a:bodyPr>
          <a:lstStyle/>
          <a:p>
            <a:r>
              <a:rPr lang="ja-JP" altLang="en-US" sz="7200" dirty="0"/>
              <a:t>追加実験</a:t>
            </a:r>
          </a:p>
        </p:txBody>
      </p:sp>
      <p:sp>
        <p:nvSpPr>
          <p:cNvPr id="3" name="スライド番号プレースホルダー 3">
            <a:extLst>
              <a:ext uri="{FF2B5EF4-FFF2-40B4-BE49-F238E27FC236}">
                <a16:creationId xmlns:a16="http://schemas.microsoft.com/office/drawing/2014/main" id="{9AAC4CCA-8342-44DA-85EA-1E0C38F8C258}"/>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87</a:t>
            </a:fld>
            <a:endParaRPr kumimoji="1" lang="ja-JP" altLang="en-US" dirty="0"/>
          </a:p>
        </p:txBody>
      </p:sp>
    </p:spTree>
    <p:extLst>
      <p:ext uri="{BB962C8B-B14F-4D97-AF65-F5344CB8AC3E}">
        <p14:creationId xmlns:p14="http://schemas.microsoft.com/office/powerpoint/2010/main" val="30184931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人と </a:t>
            </a:r>
            <a:r>
              <a:rPr lang="en-US" altLang="ja-JP" dirty="0"/>
              <a:t>CNN</a:t>
            </a:r>
            <a:r>
              <a:rPr lang="ja-JP" altLang="en-US" dirty="0"/>
              <a:t> の視覚の違い①</a:t>
            </a:r>
            <a:endParaRPr kumimoji="1" lang="ja-JP" altLang="en-US"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0057" y="2028691"/>
            <a:ext cx="4513943" cy="3105000"/>
          </a:xfrm>
          <a:prstGeom prst="rect">
            <a:avLst/>
          </a:prstGeom>
        </p:spPr>
      </p:pic>
      <p:sp>
        <p:nvSpPr>
          <p:cNvPr id="6" name="テキスト ボックス 5"/>
          <p:cNvSpPr txBox="1"/>
          <p:nvPr/>
        </p:nvSpPr>
        <p:spPr>
          <a:xfrm>
            <a:off x="5637502" y="5211535"/>
            <a:ext cx="2278188" cy="507831"/>
          </a:xfrm>
          <a:prstGeom prst="rect">
            <a:avLst/>
          </a:prstGeom>
          <a:noFill/>
        </p:spPr>
        <p:txBody>
          <a:bodyPr wrap="none" rtlCol="0">
            <a:spAutoFit/>
          </a:bodyPr>
          <a:lstStyle/>
          <a:p>
            <a:r>
              <a:rPr lang="en-US" altLang="ja-JP" sz="2700" dirty="0"/>
              <a:t>CNN</a:t>
            </a:r>
            <a:r>
              <a:rPr lang="ja-JP" altLang="en-US" sz="2700" dirty="0"/>
              <a:t> の見え方</a:t>
            </a: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028691"/>
            <a:ext cx="4513943" cy="3105000"/>
          </a:xfrm>
          <a:prstGeom prst="rect">
            <a:avLst/>
          </a:prstGeom>
        </p:spPr>
      </p:pic>
      <p:sp>
        <p:nvSpPr>
          <p:cNvPr id="8" name="テキスト ボックス 7"/>
          <p:cNvSpPr txBox="1"/>
          <p:nvPr/>
        </p:nvSpPr>
        <p:spPr>
          <a:xfrm>
            <a:off x="323029" y="5211536"/>
            <a:ext cx="3913251" cy="507831"/>
          </a:xfrm>
          <a:prstGeom prst="rect">
            <a:avLst/>
          </a:prstGeom>
          <a:noFill/>
        </p:spPr>
        <p:txBody>
          <a:bodyPr wrap="none" rtlCol="0">
            <a:spAutoFit/>
          </a:bodyPr>
          <a:lstStyle/>
          <a:p>
            <a:r>
              <a:rPr lang="ja-JP" altLang="en-US" sz="2700" dirty="0"/>
              <a:t>人間の見え方</a:t>
            </a:r>
            <a:r>
              <a:rPr lang="en-US" altLang="ja-JP" sz="2700" dirty="0"/>
              <a:t>(</a:t>
            </a:r>
            <a:r>
              <a:rPr lang="ja-JP" altLang="en-US" sz="2700" dirty="0"/>
              <a:t>イメージ</a:t>
            </a:r>
            <a:r>
              <a:rPr lang="en-US" altLang="ja-JP" sz="2700" dirty="0"/>
              <a:t>)</a:t>
            </a:r>
            <a:endParaRPr lang="ja-JP" altLang="en-US" sz="2700" dirty="0"/>
          </a:p>
        </p:txBody>
      </p:sp>
      <p:sp>
        <p:nvSpPr>
          <p:cNvPr id="9" name="スライド番号プレースホルダー 3">
            <a:extLst>
              <a:ext uri="{FF2B5EF4-FFF2-40B4-BE49-F238E27FC236}">
                <a16:creationId xmlns:a16="http://schemas.microsoft.com/office/drawing/2014/main" id="{32C894E2-13D2-45B9-85DB-81A01B87980E}"/>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88</a:t>
            </a:fld>
            <a:endParaRPr kumimoji="1" lang="ja-JP" altLang="en-US" dirty="0"/>
          </a:p>
        </p:txBody>
      </p:sp>
    </p:spTree>
    <p:extLst>
      <p:ext uri="{BB962C8B-B14F-4D97-AF65-F5344CB8AC3E}">
        <p14:creationId xmlns:p14="http://schemas.microsoft.com/office/powerpoint/2010/main" val="24897122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人と </a:t>
            </a:r>
            <a:r>
              <a:rPr lang="en-US" altLang="ja-JP" dirty="0"/>
              <a:t>CNN</a:t>
            </a:r>
            <a:r>
              <a:rPr lang="ja-JP" altLang="en-US" dirty="0"/>
              <a:t> の視覚の違い①</a:t>
            </a:r>
            <a:endParaRPr kumimoji="1" lang="ja-JP" altLang="en-US" dirty="0"/>
          </a:p>
        </p:txBody>
      </p:sp>
      <p:sp>
        <p:nvSpPr>
          <p:cNvPr id="6" name="テキスト ボックス 5"/>
          <p:cNvSpPr txBox="1"/>
          <p:nvPr/>
        </p:nvSpPr>
        <p:spPr>
          <a:xfrm>
            <a:off x="4886697" y="5211535"/>
            <a:ext cx="3993401" cy="507831"/>
          </a:xfrm>
          <a:prstGeom prst="rect">
            <a:avLst/>
          </a:prstGeom>
          <a:noFill/>
        </p:spPr>
        <p:txBody>
          <a:bodyPr wrap="none" rtlCol="0">
            <a:spAutoFit/>
          </a:bodyPr>
          <a:lstStyle/>
          <a:p>
            <a:r>
              <a:rPr lang="ja-JP" altLang="en-US" sz="2700" dirty="0"/>
              <a:t>判断根拠に準じてマスク</a:t>
            </a:r>
            <a:endParaRPr lang="en-US" altLang="ja-JP" sz="27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028691"/>
            <a:ext cx="4513943" cy="3105000"/>
          </a:xfrm>
          <a:prstGeom prst="rect">
            <a:avLst/>
          </a:prstGeom>
        </p:spPr>
      </p:pic>
      <p:sp>
        <p:nvSpPr>
          <p:cNvPr id="8" name="テキスト ボックス 7"/>
          <p:cNvSpPr txBox="1"/>
          <p:nvPr/>
        </p:nvSpPr>
        <p:spPr>
          <a:xfrm>
            <a:off x="323029" y="5211536"/>
            <a:ext cx="3913251" cy="507831"/>
          </a:xfrm>
          <a:prstGeom prst="rect">
            <a:avLst/>
          </a:prstGeom>
          <a:noFill/>
        </p:spPr>
        <p:txBody>
          <a:bodyPr wrap="none" rtlCol="0">
            <a:spAutoFit/>
          </a:bodyPr>
          <a:lstStyle/>
          <a:p>
            <a:r>
              <a:rPr lang="ja-JP" altLang="en-US" sz="2700" dirty="0"/>
              <a:t>人間の見え方</a:t>
            </a:r>
            <a:r>
              <a:rPr lang="en-US" altLang="ja-JP" sz="2700" dirty="0"/>
              <a:t>(</a:t>
            </a:r>
            <a:r>
              <a:rPr lang="ja-JP" altLang="en-US" sz="2700" dirty="0"/>
              <a:t>イメージ</a:t>
            </a:r>
            <a:r>
              <a:rPr lang="en-US" altLang="ja-JP" sz="2700" dirty="0"/>
              <a:t>)</a:t>
            </a:r>
            <a:endParaRPr lang="ja-JP" altLang="en-US" sz="27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6427" y="2028691"/>
            <a:ext cx="4513943" cy="3105000"/>
          </a:xfrm>
          <a:prstGeom prst="rect">
            <a:avLst/>
          </a:prstGeom>
        </p:spPr>
      </p:pic>
      <p:sp>
        <p:nvSpPr>
          <p:cNvPr id="3" name="角丸四角形吹き出し 2"/>
          <p:cNvSpPr/>
          <p:nvPr/>
        </p:nvSpPr>
        <p:spPr>
          <a:xfrm>
            <a:off x="-2" y="1249136"/>
            <a:ext cx="4563000" cy="4593772"/>
          </a:xfrm>
          <a:prstGeom prst="wedgeRoundRectCallout">
            <a:avLst>
              <a:gd name="adj1" fmla="val 58972"/>
              <a:gd name="adj2" fmla="val 3861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4275" b="1" u="sng" dirty="0"/>
              <a:t>判断根拠に</a:t>
            </a:r>
            <a:endParaRPr lang="en-US" altLang="ja-JP" sz="4275" b="1" u="sng" dirty="0"/>
          </a:p>
          <a:p>
            <a:pPr algn="ctr"/>
            <a:r>
              <a:rPr lang="ja-JP" altLang="en-US" sz="4275" b="1" u="sng" dirty="0"/>
              <a:t>準じてマスク</a:t>
            </a:r>
            <a:r>
              <a:rPr lang="ja-JP" altLang="en-US" sz="2700" dirty="0"/>
              <a:t>をかける</a:t>
            </a:r>
            <a:endParaRPr lang="en-US" altLang="ja-JP" sz="2700" dirty="0"/>
          </a:p>
          <a:p>
            <a:pPr algn="ctr"/>
            <a:endParaRPr lang="en-US" altLang="ja-JP" sz="3300" dirty="0"/>
          </a:p>
          <a:p>
            <a:pPr algn="ctr"/>
            <a:r>
              <a:rPr lang="ja-JP" altLang="en-US" sz="2925" dirty="0"/>
              <a:t>→人に近い状態になる</a:t>
            </a:r>
            <a:r>
              <a:rPr lang="en-US" altLang="ja-JP" sz="2925" dirty="0"/>
              <a:t>?</a:t>
            </a:r>
            <a:endParaRPr lang="ja-JP" altLang="en-US" sz="2925" dirty="0"/>
          </a:p>
        </p:txBody>
      </p:sp>
      <p:sp>
        <p:nvSpPr>
          <p:cNvPr id="11" name="スライド番号プレースホルダー 3">
            <a:extLst>
              <a:ext uri="{FF2B5EF4-FFF2-40B4-BE49-F238E27FC236}">
                <a16:creationId xmlns:a16="http://schemas.microsoft.com/office/drawing/2014/main" id="{0C14EA5B-2C40-45A1-A6EF-054D045266C5}"/>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89</a:t>
            </a:fld>
            <a:endParaRPr kumimoji="1" lang="ja-JP" altLang="en-US" dirty="0"/>
          </a:p>
        </p:txBody>
      </p:sp>
    </p:spTree>
    <p:extLst>
      <p:ext uri="{BB962C8B-B14F-4D97-AF65-F5344CB8AC3E}">
        <p14:creationId xmlns:p14="http://schemas.microsoft.com/office/powerpoint/2010/main" val="2439329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577" y="1173810"/>
            <a:ext cx="5284846" cy="3416637"/>
          </a:xfrm>
          <a:prstGeom prst="rect">
            <a:avLst/>
          </a:prstGeom>
        </p:spPr>
      </p:pic>
      <p:sp>
        <p:nvSpPr>
          <p:cNvPr id="2" name="タイトル 1"/>
          <p:cNvSpPr>
            <a:spLocks noGrp="1"/>
          </p:cNvSpPr>
          <p:nvPr>
            <p:ph type="title"/>
          </p:nvPr>
        </p:nvSpPr>
        <p:spPr/>
        <p:txBody>
          <a:bodyPr/>
          <a:lstStyle/>
          <a:p>
            <a:r>
              <a:rPr kumimoji="1" lang="ja-JP" altLang="en-US" dirty="0"/>
              <a:t>多義図形</a:t>
            </a:r>
          </a:p>
        </p:txBody>
      </p:sp>
      <p:sp>
        <p:nvSpPr>
          <p:cNvPr id="3" name="コンテンツ プレースホルダー 2"/>
          <p:cNvSpPr>
            <a:spLocks noGrp="1"/>
          </p:cNvSpPr>
          <p:nvPr>
            <p:ph idx="1"/>
          </p:nvPr>
        </p:nvSpPr>
        <p:spPr>
          <a:xfrm>
            <a:off x="736553" y="4705104"/>
            <a:ext cx="7778797" cy="1953703"/>
          </a:xfrm>
        </p:spPr>
        <p:txBody>
          <a:bodyPr>
            <a:normAutofit/>
          </a:bodyPr>
          <a:lstStyle/>
          <a:p>
            <a:r>
              <a:rPr lang="ja-JP" altLang="en-US" sz="3200" dirty="0"/>
              <a:t>人間の視覚系によって </a:t>
            </a:r>
            <a:r>
              <a:rPr lang="en-US" altLang="ja-JP" sz="3200" b="1" u="sng" dirty="0"/>
              <a:t>2 </a:t>
            </a:r>
            <a:r>
              <a:rPr lang="ja-JP" altLang="en-US" sz="3200" b="1" u="sng" dirty="0"/>
              <a:t>通り以上</a:t>
            </a:r>
            <a:r>
              <a:rPr lang="ja-JP" altLang="en-US" sz="3200" dirty="0"/>
              <a:t>に解釈される図形</a:t>
            </a:r>
            <a:endParaRPr lang="en-US" altLang="ja-JP" sz="3200" dirty="0"/>
          </a:p>
          <a:p>
            <a:r>
              <a:rPr lang="ja-JP" altLang="en-US" sz="3200" b="1" u="sng" dirty="0"/>
              <a:t>注視点・選択的注意</a:t>
            </a:r>
            <a:r>
              <a:rPr lang="ja-JP" altLang="en-US" sz="3200" dirty="0"/>
              <a:t>による影響</a:t>
            </a:r>
            <a:endParaRPr lang="en-US" altLang="ja-JP" sz="3200" dirty="0"/>
          </a:p>
          <a:p>
            <a:endParaRPr lang="ja-JP" altLang="en-US" sz="3200" dirty="0"/>
          </a:p>
        </p:txBody>
      </p:sp>
      <p:sp>
        <p:nvSpPr>
          <p:cNvPr id="6" name="正方形/長方形 5"/>
          <p:cNvSpPr/>
          <p:nvPr/>
        </p:nvSpPr>
        <p:spPr>
          <a:xfrm>
            <a:off x="628650" y="6467560"/>
            <a:ext cx="7388941" cy="253916"/>
          </a:xfrm>
          <a:prstGeom prst="rect">
            <a:avLst/>
          </a:prstGeom>
        </p:spPr>
        <p:txBody>
          <a:bodyPr wrap="square">
            <a:spAutoFit/>
          </a:bodyPr>
          <a:lstStyle/>
          <a:p>
            <a:r>
              <a:rPr lang="ja-JP" altLang="en-US" sz="900" dirty="0">
                <a:latin typeface="IPAexMincho"/>
              </a:rPr>
              <a:t>岸本充史</a:t>
            </a:r>
            <a:r>
              <a:rPr lang="en-US" altLang="ja-JP" sz="1050" dirty="0">
                <a:latin typeface="CMR10"/>
              </a:rPr>
              <a:t>, </a:t>
            </a:r>
            <a:r>
              <a:rPr lang="ja-JP" altLang="en-US" sz="900" dirty="0">
                <a:latin typeface="IPAexMincho"/>
              </a:rPr>
              <a:t>川端信男</a:t>
            </a:r>
            <a:r>
              <a:rPr lang="en-US" altLang="ja-JP" sz="1050" dirty="0">
                <a:latin typeface="CMR10"/>
              </a:rPr>
              <a:t>. </a:t>
            </a:r>
            <a:r>
              <a:rPr lang="ja-JP" altLang="en-US" sz="900" dirty="0">
                <a:latin typeface="IPAexMincho"/>
              </a:rPr>
              <a:t>局所的・大域的情報選択モデルによる多義図形の非あいまい化</a:t>
            </a:r>
            <a:r>
              <a:rPr lang="en-US" altLang="ja-JP" sz="1050" dirty="0">
                <a:latin typeface="CMR10"/>
              </a:rPr>
              <a:t>. </a:t>
            </a:r>
            <a:r>
              <a:rPr lang="ja-JP" altLang="en-US" sz="900" dirty="0">
                <a:latin typeface="IPAexMincho"/>
              </a:rPr>
              <a:t>テレビジョン学会誌</a:t>
            </a:r>
            <a:r>
              <a:rPr lang="en-US" altLang="ja-JP" sz="1050" dirty="0">
                <a:latin typeface="CMR10"/>
              </a:rPr>
              <a:t>, Vol. 50, No. 5, pp. 594–598, 1996.</a:t>
            </a:r>
            <a:endParaRPr lang="ja-JP" altLang="en-US" sz="900" dirty="0"/>
          </a:p>
        </p:txBody>
      </p:sp>
      <p:sp>
        <p:nvSpPr>
          <p:cNvPr id="7" name="スライド番号プレースホルダー 3">
            <a:extLst>
              <a:ext uri="{FF2B5EF4-FFF2-40B4-BE49-F238E27FC236}">
                <a16:creationId xmlns:a16="http://schemas.microsoft.com/office/drawing/2014/main" id="{CA2C6EAA-4505-474D-9C17-CC8A8703C3C7}"/>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9</a:t>
            </a:fld>
            <a:endParaRPr kumimoji="1" lang="ja-JP" altLang="en-US" dirty="0"/>
          </a:p>
        </p:txBody>
      </p:sp>
      <p:sp>
        <p:nvSpPr>
          <p:cNvPr id="4" name="楕円 3">
            <a:extLst>
              <a:ext uri="{FF2B5EF4-FFF2-40B4-BE49-F238E27FC236}">
                <a16:creationId xmlns:a16="http://schemas.microsoft.com/office/drawing/2014/main" id="{A5821A6D-EC47-40DC-B2B5-B6A8688EDFFA}"/>
              </a:ext>
            </a:extLst>
          </p:cNvPr>
          <p:cNvSpPr/>
          <p:nvPr/>
        </p:nvSpPr>
        <p:spPr>
          <a:xfrm>
            <a:off x="2961563" y="2161916"/>
            <a:ext cx="777923" cy="77792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84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a:t>人と </a:t>
            </a:r>
            <a:r>
              <a:rPr lang="en-US" altLang="ja-JP" dirty="0"/>
              <a:t>CNN</a:t>
            </a:r>
            <a:r>
              <a:rPr lang="ja-JP" altLang="en-US" dirty="0"/>
              <a:t> の視覚の違い②</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90</a:t>
            </a:fld>
            <a:endParaRPr kumimoji="1" lang="ja-JP" altLang="en-US" dirty="0"/>
          </a:p>
        </p:txBody>
      </p:sp>
      <p:grpSp>
        <p:nvGrpSpPr>
          <p:cNvPr id="18" name="グループ化 17"/>
          <p:cNvGrpSpPr/>
          <p:nvPr/>
        </p:nvGrpSpPr>
        <p:grpSpPr>
          <a:xfrm>
            <a:off x="94793" y="2620206"/>
            <a:ext cx="4470467" cy="2890143"/>
            <a:chOff x="126391" y="2198933"/>
            <a:chExt cx="6192688" cy="4003554"/>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91" y="2198934"/>
              <a:ext cx="6192688" cy="4003553"/>
            </a:xfrm>
            <a:prstGeom prst="rect">
              <a:avLst/>
            </a:prstGeom>
          </p:spPr>
        </p:pic>
        <p:sp>
          <p:nvSpPr>
            <p:cNvPr id="11" name="テキスト ボックス 10"/>
            <p:cNvSpPr txBox="1"/>
            <p:nvPr/>
          </p:nvSpPr>
          <p:spPr>
            <a:xfrm>
              <a:off x="1062496" y="2404138"/>
              <a:ext cx="1468826" cy="1279038"/>
            </a:xfrm>
            <a:prstGeom prst="rect">
              <a:avLst/>
            </a:prstGeom>
            <a:noFill/>
          </p:spPr>
          <p:txBody>
            <a:bodyPr wrap="square" rtlCol="0">
              <a:spAutoFit/>
            </a:bodyPr>
            <a:lstStyle/>
            <a:p>
              <a:pPr algn="ctr"/>
              <a:r>
                <a:rPr lang="ja-JP" altLang="en-US" sz="2700" b="1" dirty="0">
                  <a:solidFill>
                    <a:srgbClr val="0070C0"/>
                  </a:solidFill>
                </a:rPr>
                <a:t>鴨</a:t>
              </a:r>
              <a:endParaRPr lang="en-US" altLang="ja-JP" sz="2700" b="1" dirty="0">
                <a:solidFill>
                  <a:srgbClr val="0070C0"/>
                </a:solidFill>
              </a:endParaRPr>
            </a:p>
            <a:p>
              <a:pPr algn="ctr"/>
              <a:r>
                <a:rPr lang="ja-JP" altLang="en-US" sz="2700" b="1" dirty="0">
                  <a:solidFill>
                    <a:srgbClr val="0070C0"/>
                  </a:solidFill>
                </a:rPr>
                <a:t>↓</a:t>
              </a:r>
              <a:endParaRPr lang="en-US" altLang="ja-JP" sz="2700" b="1" dirty="0">
                <a:solidFill>
                  <a:srgbClr val="0070C0"/>
                </a:solidFill>
              </a:endParaRPr>
            </a:p>
          </p:txBody>
        </p:sp>
        <p:sp>
          <p:nvSpPr>
            <p:cNvPr id="12" name="テキスト ボックス 11"/>
            <p:cNvSpPr txBox="1"/>
            <p:nvPr/>
          </p:nvSpPr>
          <p:spPr>
            <a:xfrm>
              <a:off x="4965367" y="2198933"/>
              <a:ext cx="1274684" cy="1279038"/>
            </a:xfrm>
            <a:prstGeom prst="rect">
              <a:avLst/>
            </a:prstGeom>
            <a:noFill/>
          </p:spPr>
          <p:txBody>
            <a:bodyPr wrap="square" rtlCol="0">
              <a:spAutoFit/>
            </a:bodyPr>
            <a:lstStyle/>
            <a:p>
              <a:pPr algn="ctr"/>
              <a:r>
                <a:rPr lang="ja-JP" altLang="en-US" sz="2700" b="1" dirty="0">
                  <a:solidFill>
                    <a:srgbClr val="0070C0"/>
                  </a:solidFill>
                </a:rPr>
                <a:t>兎</a:t>
              </a:r>
              <a:endParaRPr lang="en-US" altLang="ja-JP" sz="2700" b="1" dirty="0">
                <a:solidFill>
                  <a:srgbClr val="0070C0"/>
                </a:solidFill>
              </a:endParaRPr>
            </a:p>
            <a:p>
              <a:pPr algn="ctr"/>
              <a:r>
                <a:rPr lang="ja-JP" altLang="en-US" sz="2700" b="1" dirty="0">
                  <a:solidFill>
                    <a:srgbClr val="0070C0"/>
                  </a:solidFill>
                </a:rPr>
                <a:t>↓</a:t>
              </a:r>
              <a:endParaRPr lang="en-US" altLang="ja-JP" sz="2700" b="1" dirty="0">
                <a:solidFill>
                  <a:srgbClr val="0070C0"/>
                </a:solidFill>
              </a:endParaRPr>
            </a:p>
          </p:txBody>
        </p:sp>
      </p:grpSp>
      <p:sp>
        <p:nvSpPr>
          <p:cNvPr id="15" name="テキスト ボックス 14"/>
          <p:cNvSpPr txBox="1"/>
          <p:nvPr/>
        </p:nvSpPr>
        <p:spPr>
          <a:xfrm>
            <a:off x="356507" y="2125266"/>
            <a:ext cx="1140459" cy="553998"/>
          </a:xfrm>
          <a:prstGeom prst="rect">
            <a:avLst/>
          </a:prstGeom>
          <a:noFill/>
        </p:spPr>
        <p:txBody>
          <a:bodyPr wrap="square" rtlCol="0">
            <a:spAutoFit/>
          </a:bodyPr>
          <a:lstStyle/>
          <a:p>
            <a:pPr algn="ctr"/>
            <a:r>
              <a:rPr lang="ja-JP" altLang="en-US" sz="3000" b="1" dirty="0">
                <a:solidFill>
                  <a:srgbClr val="0070C0"/>
                </a:solidFill>
              </a:rPr>
              <a:t>ひと</a:t>
            </a:r>
            <a:endParaRPr lang="en-US" altLang="ja-JP" sz="3000" b="1" dirty="0">
              <a:solidFill>
                <a:srgbClr val="0070C0"/>
              </a:solidFill>
            </a:endParaRPr>
          </a:p>
        </p:txBody>
      </p:sp>
      <p:sp>
        <p:nvSpPr>
          <p:cNvPr id="16" name="テキスト ボックス 15"/>
          <p:cNvSpPr txBox="1"/>
          <p:nvPr/>
        </p:nvSpPr>
        <p:spPr>
          <a:xfrm>
            <a:off x="4611052" y="2125265"/>
            <a:ext cx="1711331" cy="553998"/>
          </a:xfrm>
          <a:prstGeom prst="rect">
            <a:avLst/>
          </a:prstGeom>
          <a:noFill/>
        </p:spPr>
        <p:txBody>
          <a:bodyPr wrap="square" rtlCol="0">
            <a:spAutoFit/>
          </a:bodyPr>
          <a:lstStyle/>
          <a:p>
            <a:r>
              <a:rPr lang="en-US" altLang="ja-JP" sz="3000" b="1" dirty="0">
                <a:solidFill>
                  <a:srgbClr val="FF0000"/>
                </a:solidFill>
              </a:rPr>
              <a:t>CNN</a:t>
            </a:r>
          </a:p>
        </p:txBody>
      </p:sp>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052" y="2620207"/>
            <a:ext cx="4470467" cy="2890142"/>
          </a:xfrm>
          <a:prstGeom prst="rect">
            <a:avLst/>
          </a:prstGeom>
        </p:spPr>
      </p:pic>
      <p:graphicFrame>
        <p:nvGraphicFramePr>
          <p:cNvPr id="17" name="表 16"/>
          <p:cNvGraphicFramePr>
            <a:graphicFrameLocks noGrp="1"/>
          </p:cNvGraphicFramePr>
          <p:nvPr/>
        </p:nvGraphicFramePr>
        <p:xfrm>
          <a:off x="4695888" y="4911929"/>
          <a:ext cx="2754000" cy="868680"/>
        </p:xfrm>
        <a:graphic>
          <a:graphicData uri="http://schemas.openxmlformats.org/drawingml/2006/table">
            <a:tbl>
              <a:tblPr firstRow="1" bandRow="1"/>
              <a:tblGrid>
                <a:gridCol w="1377000">
                  <a:extLst>
                    <a:ext uri="{9D8B030D-6E8A-4147-A177-3AD203B41FA5}">
                      <a16:colId xmlns:a16="http://schemas.microsoft.com/office/drawing/2014/main" val="1196347767"/>
                    </a:ext>
                  </a:extLst>
                </a:gridCol>
                <a:gridCol w="1377000">
                  <a:extLst>
                    <a:ext uri="{9D8B030D-6E8A-4147-A177-3AD203B41FA5}">
                      <a16:colId xmlns:a16="http://schemas.microsoft.com/office/drawing/2014/main" val="1062273931"/>
                    </a:ext>
                  </a:extLst>
                </a:gridCol>
              </a:tblGrid>
              <a:tr h="434340">
                <a:tc>
                  <a:txBody>
                    <a:bodyPr/>
                    <a:lstStyle/>
                    <a:p>
                      <a:pPr algn="ctr"/>
                      <a:r>
                        <a:rPr kumimoji="1" lang="ja-JP" altLang="en-US" sz="2400" dirty="0"/>
                        <a:t>鴨らしさ</a:t>
                      </a:r>
                      <a:endParaRPr kumimoji="1" lang="ja-JP" altLang="en-US" sz="2400" b="0" dirty="0"/>
                    </a:p>
                  </a:txBody>
                  <a:tcPr marL="68580" marR="68580" marT="34290" marB="34290" anchor="ctr">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solidFill>
                      <a:schemeClr val="bg1"/>
                    </a:solidFill>
                  </a:tcPr>
                </a:tc>
                <a:tc>
                  <a:txBody>
                    <a:bodyPr/>
                    <a:lstStyle/>
                    <a:p>
                      <a:pPr algn="ctr"/>
                      <a:r>
                        <a:rPr lang="ja-JP" altLang="en-US" sz="2400" dirty="0"/>
                        <a:t>0.5542</a:t>
                      </a:r>
                      <a:endParaRPr kumimoji="1" lang="ja-JP" altLang="en-US" sz="2400" b="0" dirty="0"/>
                    </a:p>
                  </a:txBody>
                  <a:tcPr marL="68580" marR="68580" marT="34290" marB="34290" anchor="ctr">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9539110"/>
                  </a:ext>
                </a:extLst>
              </a:tr>
              <a:tr h="434340">
                <a:tc>
                  <a:txBody>
                    <a:bodyPr/>
                    <a:lstStyle/>
                    <a:p>
                      <a:pPr algn="ctr"/>
                      <a:r>
                        <a:rPr kumimoji="1" lang="ja-JP" altLang="en-US" sz="2400" dirty="0"/>
                        <a:t>兎らしさ</a:t>
                      </a:r>
                      <a:endParaRPr kumimoji="1" lang="ja-JP" altLang="en-US" sz="2400" b="0" dirty="0"/>
                    </a:p>
                  </a:txBody>
                  <a:tcPr marL="68580" marR="68580" marT="34290" marB="34290" anchor="ctr">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solidFill>
                      <a:schemeClr val="bg1"/>
                    </a:solidFill>
                  </a:tcPr>
                </a:tc>
                <a:tc>
                  <a:txBody>
                    <a:bodyPr/>
                    <a:lstStyle/>
                    <a:p>
                      <a:pPr algn="ctr"/>
                      <a:r>
                        <a:rPr lang="ja-JP" altLang="en-US" sz="2400" dirty="0"/>
                        <a:t>0.445</a:t>
                      </a:r>
                      <a:r>
                        <a:rPr lang="en-US" altLang="ja-JP" sz="2400" dirty="0"/>
                        <a:t>8</a:t>
                      </a:r>
                      <a:endParaRPr kumimoji="1" lang="ja-JP" altLang="en-US" sz="2400" b="0" dirty="0"/>
                    </a:p>
                  </a:txBody>
                  <a:tcPr marL="68580" marR="68580" marT="34290" marB="34290" anchor="ctr">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134491433"/>
                  </a:ext>
                </a:extLst>
              </a:tr>
            </a:tbl>
          </a:graphicData>
        </a:graphic>
      </p:graphicFrame>
      <p:sp>
        <p:nvSpPr>
          <p:cNvPr id="13" name="正方形/長方形 12"/>
          <p:cNvSpPr/>
          <p:nvPr/>
        </p:nvSpPr>
        <p:spPr>
          <a:xfrm>
            <a:off x="1688692" y="5761090"/>
            <a:ext cx="7388941" cy="253916"/>
          </a:xfrm>
          <a:prstGeom prst="rect">
            <a:avLst/>
          </a:prstGeom>
        </p:spPr>
        <p:txBody>
          <a:bodyPr wrap="square">
            <a:spAutoFit/>
          </a:bodyPr>
          <a:lstStyle/>
          <a:p>
            <a:r>
              <a:rPr lang="ja-JP" altLang="en-US" sz="900" dirty="0">
                <a:latin typeface="IPAexMincho"/>
              </a:rPr>
              <a:t>岸本充史</a:t>
            </a:r>
            <a:r>
              <a:rPr lang="en-US" altLang="ja-JP" sz="1050" dirty="0">
                <a:latin typeface="CMR10"/>
              </a:rPr>
              <a:t>, </a:t>
            </a:r>
            <a:r>
              <a:rPr lang="ja-JP" altLang="en-US" sz="900" dirty="0">
                <a:latin typeface="IPAexMincho"/>
              </a:rPr>
              <a:t>川端信男</a:t>
            </a:r>
            <a:r>
              <a:rPr lang="en-US" altLang="ja-JP" sz="1050" dirty="0">
                <a:latin typeface="CMR10"/>
              </a:rPr>
              <a:t>. </a:t>
            </a:r>
            <a:r>
              <a:rPr lang="ja-JP" altLang="en-US" sz="900" dirty="0">
                <a:latin typeface="IPAexMincho"/>
              </a:rPr>
              <a:t>局所的・大域的情報選択モデルによる多義図形の非あいまい化</a:t>
            </a:r>
            <a:r>
              <a:rPr lang="en-US" altLang="ja-JP" sz="1050" dirty="0">
                <a:latin typeface="CMR10"/>
              </a:rPr>
              <a:t>. </a:t>
            </a:r>
            <a:r>
              <a:rPr lang="ja-JP" altLang="en-US" sz="900" dirty="0">
                <a:latin typeface="IPAexMincho"/>
              </a:rPr>
              <a:t>テレビジョン学会誌</a:t>
            </a:r>
            <a:r>
              <a:rPr lang="en-US" altLang="ja-JP" sz="1050" dirty="0">
                <a:latin typeface="CMR10"/>
              </a:rPr>
              <a:t>, Vol. 50, No. 5, pp. 594–598, 1996.</a:t>
            </a:r>
            <a:endParaRPr lang="ja-JP" altLang="en-US" sz="900" dirty="0"/>
          </a:p>
        </p:txBody>
      </p:sp>
    </p:spTree>
    <p:extLst>
      <p:ext uri="{BB962C8B-B14F-4D97-AF65-F5344CB8AC3E}">
        <p14:creationId xmlns:p14="http://schemas.microsoft.com/office/powerpoint/2010/main" val="12198588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a:t>人と </a:t>
            </a:r>
            <a:r>
              <a:rPr lang="en-US" altLang="ja-JP" dirty="0"/>
              <a:t>CNN</a:t>
            </a:r>
            <a:r>
              <a:rPr lang="ja-JP" altLang="en-US" dirty="0"/>
              <a:t> の視覚の違い②</a:t>
            </a:r>
            <a:endParaRPr kumimoji="1" lang="ja-JP" altLang="en-US"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91</a:t>
            </a:fld>
            <a:endParaRPr kumimoji="1" lang="ja-JP" altLang="en-US" dirty="0"/>
          </a:p>
        </p:txBody>
      </p:sp>
      <p:grpSp>
        <p:nvGrpSpPr>
          <p:cNvPr id="18" name="グループ化 17"/>
          <p:cNvGrpSpPr/>
          <p:nvPr/>
        </p:nvGrpSpPr>
        <p:grpSpPr>
          <a:xfrm>
            <a:off x="94793" y="2620206"/>
            <a:ext cx="4470467" cy="2890143"/>
            <a:chOff x="126391" y="2198933"/>
            <a:chExt cx="6192688" cy="4003554"/>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91" y="2198934"/>
              <a:ext cx="6192688" cy="4003553"/>
            </a:xfrm>
            <a:prstGeom prst="rect">
              <a:avLst/>
            </a:prstGeom>
          </p:spPr>
        </p:pic>
        <p:sp>
          <p:nvSpPr>
            <p:cNvPr id="11" name="テキスト ボックス 10"/>
            <p:cNvSpPr txBox="1"/>
            <p:nvPr/>
          </p:nvSpPr>
          <p:spPr>
            <a:xfrm>
              <a:off x="1062496" y="2404138"/>
              <a:ext cx="1468826" cy="1279038"/>
            </a:xfrm>
            <a:prstGeom prst="rect">
              <a:avLst/>
            </a:prstGeom>
            <a:noFill/>
          </p:spPr>
          <p:txBody>
            <a:bodyPr wrap="square" rtlCol="0">
              <a:spAutoFit/>
            </a:bodyPr>
            <a:lstStyle/>
            <a:p>
              <a:pPr algn="ctr"/>
              <a:r>
                <a:rPr lang="ja-JP" altLang="en-US" sz="2700" b="1" dirty="0">
                  <a:solidFill>
                    <a:srgbClr val="0070C0"/>
                  </a:solidFill>
                </a:rPr>
                <a:t>鴨</a:t>
              </a:r>
              <a:endParaRPr lang="en-US" altLang="ja-JP" sz="2700" b="1" dirty="0">
                <a:solidFill>
                  <a:srgbClr val="0070C0"/>
                </a:solidFill>
              </a:endParaRPr>
            </a:p>
            <a:p>
              <a:pPr algn="ctr"/>
              <a:r>
                <a:rPr lang="ja-JP" altLang="en-US" sz="2700" b="1" dirty="0">
                  <a:solidFill>
                    <a:srgbClr val="0070C0"/>
                  </a:solidFill>
                </a:rPr>
                <a:t>↓</a:t>
              </a:r>
              <a:endParaRPr lang="en-US" altLang="ja-JP" sz="2700" b="1" dirty="0">
                <a:solidFill>
                  <a:srgbClr val="0070C0"/>
                </a:solidFill>
              </a:endParaRPr>
            </a:p>
          </p:txBody>
        </p:sp>
        <p:sp>
          <p:nvSpPr>
            <p:cNvPr id="12" name="テキスト ボックス 11"/>
            <p:cNvSpPr txBox="1"/>
            <p:nvPr/>
          </p:nvSpPr>
          <p:spPr>
            <a:xfrm>
              <a:off x="4965367" y="2198933"/>
              <a:ext cx="1274684" cy="1279038"/>
            </a:xfrm>
            <a:prstGeom prst="rect">
              <a:avLst/>
            </a:prstGeom>
            <a:noFill/>
          </p:spPr>
          <p:txBody>
            <a:bodyPr wrap="square" rtlCol="0">
              <a:spAutoFit/>
            </a:bodyPr>
            <a:lstStyle/>
            <a:p>
              <a:pPr algn="ctr"/>
              <a:r>
                <a:rPr lang="ja-JP" altLang="en-US" sz="2700" b="1" dirty="0">
                  <a:solidFill>
                    <a:srgbClr val="0070C0"/>
                  </a:solidFill>
                </a:rPr>
                <a:t>兎</a:t>
              </a:r>
              <a:endParaRPr lang="en-US" altLang="ja-JP" sz="2700" b="1" dirty="0">
                <a:solidFill>
                  <a:srgbClr val="0070C0"/>
                </a:solidFill>
              </a:endParaRPr>
            </a:p>
            <a:p>
              <a:pPr algn="ctr"/>
              <a:r>
                <a:rPr lang="ja-JP" altLang="en-US" sz="2700" b="1" dirty="0">
                  <a:solidFill>
                    <a:srgbClr val="0070C0"/>
                  </a:solidFill>
                </a:rPr>
                <a:t>↓</a:t>
              </a:r>
              <a:endParaRPr lang="en-US" altLang="ja-JP" sz="2700" b="1" dirty="0">
                <a:solidFill>
                  <a:srgbClr val="0070C0"/>
                </a:solidFill>
              </a:endParaRPr>
            </a:p>
          </p:txBody>
        </p:sp>
      </p:grpSp>
      <p:sp>
        <p:nvSpPr>
          <p:cNvPr id="15" name="テキスト ボックス 14"/>
          <p:cNvSpPr txBox="1"/>
          <p:nvPr/>
        </p:nvSpPr>
        <p:spPr>
          <a:xfrm>
            <a:off x="356507" y="2125266"/>
            <a:ext cx="1140459" cy="553998"/>
          </a:xfrm>
          <a:prstGeom prst="rect">
            <a:avLst/>
          </a:prstGeom>
          <a:noFill/>
        </p:spPr>
        <p:txBody>
          <a:bodyPr wrap="square" rtlCol="0">
            <a:spAutoFit/>
          </a:bodyPr>
          <a:lstStyle/>
          <a:p>
            <a:pPr algn="ctr"/>
            <a:r>
              <a:rPr lang="ja-JP" altLang="en-US" sz="3000" b="1" dirty="0">
                <a:solidFill>
                  <a:srgbClr val="0070C0"/>
                </a:solidFill>
              </a:rPr>
              <a:t>ひと</a:t>
            </a:r>
            <a:endParaRPr lang="en-US" altLang="ja-JP" sz="3000" b="1" dirty="0">
              <a:solidFill>
                <a:srgbClr val="0070C0"/>
              </a:solidFill>
            </a:endParaRPr>
          </a:p>
        </p:txBody>
      </p:sp>
      <p:sp>
        <p:nvSpPr>
          <p:cNvPr id="16" name="テキスト ボックス 15"/>
          <p:cNvSpPr txBox="1"/>
          <p:nvPr/>
        </p:nvSpPr>
        <p:spPr>
          <a:xfrm>
            <a:off x="4611052" y="2125265"/>
            <a:ext cx="1711331" cy="553998"/>
          </a:xfrm>
          <a:prstGeom prst="rect">
            <a:avLst/>
          </a:prstGeom>
          <a:noFill/>
        </p:spPr>
        <p:txBody>
          <a:bodyPr wrap="square" rtlCol="0">
            <a:spAutoFit/>
          </a:bodyPr>
          <a:lstStyle/>
          <a:p>
            <a:r>
              <a:rPr lang="ja-JP" altLang="en-US" sz="3000" b="1" dirty="0">
                <a:solidFill>
                  <a:srgbClr val="FF0000"/>
                </a:solidFill>
              </a:rPr>
              <a:t>人工知能</a:t>
            </a:r>
            <a:endParaRPr lang="en-US" altLang="ja-JP" sz="3000" b="1" dirty="0">
              <a:solidFill>
                <a:srgbClr val="FF0000"/>
              </a:solidFill>
            </a:endParaRPr>
          </a:p>
        </p:txBody>
      </p:sp>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052" y="2620207"/>
            <a:ext cx="4470467" cy="2890142"/>
          </a:xfrm>
          <a:prstGeom prst="rect">
            <a:avLst/>
          </a:prstGeom>
        </p:spPr>
      </p:pic>
      <p:graphicFrame>
        <p:nvGraphicFramePr>
          <p:cNvPr id="17" name="表 16"/>
          <p:cNvGraphicFramePr>
            <a:graphicFrameLocks noGrp="1"/>
          </p:cNvGraphicFramePr>
          <p:nvPr/>
        </p:nvGraphicFramePr>
        <p:xfrm>
          <a:off x="4695888" y="4911929"/>
          <a:ext cx="2754000" cy="868680"/>
        </p:xfrm>
        <a:graphic>
          <a:graphicData uri="http://schemas.openxmlformats.org/drawingml/2006/table">
            <a:tbl>
              <a:tblPr firstRow="1" bandRow="1"/>
              <a:tblGrid>
                <a:gridCol w="1377000">
                  <a:extLst>
                    <a:ext uri="{9D8B030D-6E8A-4147-A177-3AD203B41FA5}">
                      <a16:colId xmlns:a16="http://schemas.microsoft.com/office/drawing/2014/main" val="1196347767"/>
                    </a:ext>
                  </a:extLst>
                </a:gridCol>
                <a:gridCol w="1377000">
                  <a:extLst>
                    <a:ext uri="{9D8B030D-6E8A-4147-A177-3AD203B41FA5}">
                      <a16:colId xmlns:a16="http://schemas.microsoft.com/office/drawing/2014/main" val="1062273931"/>
                    </a:ext>
                  </a:extLst>
                </a:gridCol>
              </a:tblGrid>
              <a:tr h="434340">
                <a:tc>
                  <a:txBody>
                    <a:bodyPr/>
                    <a:lstStyle/>
                    <a:p>
                      <a:pPr algn="ctr"/>
                      <a:r>
                        <a:rPr kumimoji="1" lang="ja-JP" altLang="en-US" sz="2400" dirty="0"/>
                        <a:t>鴨らしさ</a:t>
                      </a:r>
                      <a:endParaRPr kumimoji="1" lang="ja-JP" altLang="en-US" sz="2400" b="0" dirty="0"/>
                    </a:p>
                  </a:txBody>
                  <a:tcPr marL="68580" marR="68580" marT="34290" marB="34290" anchor="ctr">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solidFill>
                      <a:schemeClr val="bg1"/>
                    </a:solidFill>
                  </a:tcPr>
                </a:tc>
                <a:tc>
                  <a:txBody>
                    <a:bodyPr/>
                    <a:lstStyle/>
                    <a:p>
                      <a:pPr algn="ctr"/>
                      <a:r>
                        <a:rPr lang="ja-JP" altLang="en-US" sz="2400" dirty="0"/>
                        <a:t>0.5542</a:t>
                      </a:r>
                      <a:endParaRPr kumimoji="1" lang="ja-JP" altLang="en-US" sz="2400" b="0" dirty="0"/>
                    </a:p>
                  </a:txBody>
                  <a:tcPr marL="68580" marR="68580" marT="34290" marB="34290" anchor="ctr">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9539110"/>
                  </a:ext>
                </a:extLst>
              </a:tr>
              <a:tr h="434340">
                <a:tc>
                  <a:txBody>
                    <a:bodyPr/>
                    <a:lstStyle/>
                    <a:p>
                      <a:pPr algn="ctr"/>
                      <a:r>
                        <a:rPr kumimoji="1" lang="ja-JP" altLang="en-US" sz="2400" dirty="0"/>
                        <a:t>兎らしさ</a:t>
                      </a:r>
                      <a:endParaRPr kumimoji="1" lang="ja-JP" altLang="en-US" sz="2400" b="0" dirty="0"/>
                    </a:p>
                  </a:txBody>
                  <a:tcPr marL="68580" marR="68580" marT="34290" marB="34290" anchor="ctr">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solidFill>
                      <a:schemeClr val="bg1"/>
                    </a:solidFill>
                  </a:tcPr>
                </a:tc>
                <a:tc>
                  <a:txBody>
                    <a:bodyPr/>
                    <a:lstStyle/>
                    <a:p>
                      <a:pPr algn="ctr"/>
                      <a:r>
                        <a:rPr lang="ja-JP" altLang="en-US" sz="2400" dirty="0"/>
                        <a:t>0.445</a:t>
                      </a:r>
                      <a:r>
                        <a:rPr lang="en-US" altLang="ja-JP" sz="2400" dirty="0"/>
                        <a:t>8</a:t>
                      </a:r>
                      <a:endParaRPr kumimoji="1" lang="ja-JP" altLang="en-US" sz="2400" b="0" dirty="0"/>
                    </a:p>
                  </a:txBody>
                  <a:tcPr marL="68580" marR="68580" marT="34290" marB="34290" anchor="ctr">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134491433"/>
                  </a:ext>
                </a:extLst>
              </a:tr>
            </a:tbl>
          </a:graphicData>
        </a:graphic>
      </p:graphicFrame>
      <p:sp>
        <p:nvSpPr>
          <p:cNvPr id="2" name="角丸四角形 1"/>
          <p:cNvSpPr/>
          <p:nvPr/>
        </p:nvSpPr>
        <p:spPr>
          <a:xfrm>
            <a:off x="206828" y="1869622"/>
            <a:ext cx="8763000" cy="402873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4500" dirty="0"/>
              <a:t>マスクのかけ方で</a:t>
            </a:r>
            <a:endParaRPr lang="en-US" altLang="ja-JP" sz="4500" dirty="0"/>
          </a:p>
          <a:p>
            <a:pPr algn="ctr"/>
            <a:r>
              <a:rPr lang="en-US" altLang="ja-JP" sz="4500" dirty="0"/>
              <a:t>CNN</a:t>
            </a:r>
            <a:r>
              <a:rPr lang="ja-JP" altLang="en-US" sz="4500" dirty="0"/>
              <a:t> の認識結果が変われば</a:t>
            </a:r>
            <a:endParaRPr lang="en-US" altLang="ja-JP" sz="4500" dirty="0"/>
          </a:p>
          <a:p>
            <a:pPr algn="ctr"/>
            <a:r>
              <a:rPr lang="ja-JP" altLang="en-US" sz="4500" dirty="0"/>
              <a:t>人間の注視点と</a:t>
            </a:r>
            <a:r>
              <a:rPr lang="en-US" altLang="ja-JP" sz="4500" dirty="0"/>
              <a:t>CNN</a:t>
            </a:r>
            <a:r>
              <a:rPr lang="ja-JP" altLang="en-US" sz="4500" dirty="0"/>
              <a:t>の判断根拠は比較できるのでは？</a:t>
            </a:r>
          </a:p>
        </p:txBody>
      </p:sp>
    </p:spTree>
    <p:extLst>
      <p:ext uri="{BB962C8B-B14F-4D97-AF65-F5344CB8AC3E}">
        <p14:creationId xmlns:p14="http://schemas.microsoft.com/office/powerpoint/2010/main" val="14057941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マスク解析</a:t>
            </a:r>
          </a:p>
        </p:txBody>
      </p:sp>
      <p:sp>
        <p:nvSpPr>
          <p:cNvPr id="3" name="コンテンツ プレースホルダー 2"/>
          <p:cNvSpPr>
            <a:spLocks noGrp="1"/>
          </p:cNvSpPr>
          <p:nvPr>
            <p:ph sz="quarter" idx="1"/>
          </p:nvPr>
        </p:nvSpPr>
        <p:spPr>
          <a:xfrm>
            <a:off x="628650" y="1825625"/>
            <a:ext cx="7723780" cy="4351338"/>
          </a:xfrm>
        </p:spPr>
        <p:txBody>
          <a:bodyPr>
            <a:normAutofit/>
          </a:bodyPr>
          <a:lstStyle/>
          <a:p>
            <a:r>
              <a:rPr lang="ja-JP" altLang="en-US" sz="3600" dirty="0"/>
              <a:t>兎と鴨の一義イラスト画像を学習した </a:t>
            </a:r>
            <a:r>
              <a:rPr lang="en-US" altLang="ja-JP" sz="3600" dirty="0"/>
              <a:t>2 </a:t>
            </a:r>
            <a:r>
              <a:rPr lang="ja-JP" altLang="en-US" sz="3600" dirty="0"/>
              <a:t>クラス識別モデル</a:t>
            </a:r>
            <a:endParaRPr lang="en-US" altLang="ja-JP" sz="3600" dirty="0"/>
          </a:p>
          <a:p>
            <a:r>
              <a:rPr lang="ja-JP" altLang="en-US" sz="3600" dirty="0"/>
              <a:t>兎らしさ、鴨らしさがどちらも</a:t>
            </a:r>
            <a:r>
              <a:rPr lang="en-US" altLang="ja-JP" sz="3600" dirty="0"/>
              <a:t>0.4-0.6</a:t>
            </a:r>
            <a:r>
              <a:rPr lang="ja-JP" altLang="en-US" sz="3600" dirty="0"/>
              <a:t>である </a:t>
            </a:r>
            <a:r>
              <a:rPr lang="en-US" altLang="ja-JP" sz="3600" dirty="0"/>
              <a:t>test </a:t>
            </a:r>
            <a:r>
              <a:rPr lang="ja-JP" altLang="en-US" sz="3600" dirty="0"/>
              <a:t>画像を抽出（</a:t>
            </a:r>
            <a:r>
              <a:rPr lang="en-US" altLang="ja-JP" sz="3600" dirty="0"/>
              <a:t>25 </a:t>
            </a:r>
            <a:r>
              <a:rPr lang="ja-JP" altLang="en-US" sz="3600" dirty="0"/>
              <a:t>枚）</a:t>
            </a:r>
            <a:endParaRPr lang="en-US" altLang="ja-JP" sz="3600" dirty="0"/>
          </a:p>
          <a:p>
            <a:r>
              <a:rPr lang="ja-JP" altLang="en-US" sz="3600" dirty="0"/>
              <a:t>各画像に対し、兎の判断根拠、鴨の判断根拠を</a:t>
            </a:r>
            <a:r>
              <a:rPr lang="en-US" altLang="ja-JP" sz="3600" dirty="0"/>
              <a:t> Grad-CAM </a:t>
            </a:r>
            <a:r>
              <a:rPr lang="ja-JP" altLang="en-US" sz="3600" dirty="0"/>
              <a:t>で確認し、</a:t>
            </a:r>
            <a:r>
              <a:rPr lang="en-US" altLang="ja-JP" sz="3600" dirty="0"/>
              <a:t>CAM</a:t>
            </a:r>
            <a:r>
              <a:rPr lang="ja-JP" altLang="en-US" sz="3600" dirty="0"/>
              <a:t> 値に応じてマスクをかけて </a:t>
            </a:r>
            <a:r>
              <a:rPr lang="en-US" altLang="ja-JP" sz="3600" dirty="0"/>
              <a:t>test</a:t>
            </a:r>
            <a:r>
              <a:rPr lang="ja-JP" altLang="en-US" sz="3600" dirty="0"/>
              <a:t> し直す</a:t>
            </a:r>
            <a:endParaRPr lang="en-US" altLang="ja-JP" sz="3600" dirty="0"/>
          </a:p>
          <a:p>
            <a:endParaRPr kumimoji="1" lang="ja-JP" altLang="en-US" sz="3600" dirty="0"/>
          </a:p>
        </p:txBody>
      </p:sp>
      <p:sp>
        <p:nvSpPr>
          <p:cNvPr id="4" name="スライド番号プレースホルダー 3"/>
          <p:cNvSpPr>
            <a:spLocks noGrp="1"/>
          </p:cNvSpPr>
          <p:nvPr>
            <p:ph type="sldNum" sz="quarter" idx="15"/>
          </p:nvPr>
        </p:nvSpPr>
        <p:spPr>
          <a:xfrm>
            <a:off x="8570912" y="6319862"/>
            <a:ext cx="609600" cy="521208"/>
          </a:xfrm>
          <a:prstGeom prst="rect">
            <a:avLst/>
          </a:prstGeom>
        </p:spPr>
        <p:txBody>
          <a:bodyPr vert="horz" rtlCol="0" anchor="ctr"/>
          <a:lstStyle>
            <a:defPPr>
              <a:defRPr lang="ja-JP"/>
            </a:defPPr>
            <a:lvl1pPr marL="0" algn="ctr" defTabSz="914400" rtl="0" eaLnBrk="1" latinLnBrk="0" hangingPunct="1">
              <a:defRPr kumimoji="0" sz="2000" b="1"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EF083AB-4C32-4414-B5B9-B9CA6121D1B7}" type="slidenum">
              <a:rPr kumimoji="1" lang="ja-JP" altLang="en-US" smtClean="0"/>
              <a:pPr/>
              <a:t>92</a:t>
            </a:fld>
            <a:endParaRPr kumimoji="1" lang="ja-JP" altLang="en-US" dirty="0"/>
          </a:p>
        </p:txBody>
      </p:sp>
      <p:sp>
        <p:nvSpPr>
          <p:cNvPr id="5" name="スライド番号プレースホルダ 3">
            <a:extLst>
              <a:ext uri="{FF2B5EF4-FFF2-40B4-BE49-F238E27FC236}">
                <a16:creationId xmlns:a16="http://schemas.microsoft.com/office/drawing/2014/main" id="{65FA0A63-17EC-4CBD-B0BF-1E3806B361B6}"/>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92</a:t>
            </a:fld>
            <a:endParaRPr kumimoji="1" lang="ja-JP" altLang="en-US" dirty="0"/>
          </a:p>
        </p:txBody>
      </p:sp>
    </p:spTree>
    <p:extLst>
      <p:ext uri="{BB962C8B-B14F-4D97-AF65-F5344CB8AC3E}">
        <p14:creationId xmlns:p14="http://schemas.microsoft.com/office/powerpoint/2010/main" val="3576346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マスク解析</a:t>
            </a: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1600" y="2468727"/>
            <a:ext cx="1440000" cy="1440000"/>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826" y="2467808"/>
            <a:ext cx="1440000" cy="1440000"/>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8861" y="4194408"/>
            <a:ext cx="1440000" cy="144000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790" y="4190949"/>
            <a:ext cx="1440000" cy="1440000"/>
          </a:xfrm>
          <a:prstGeom prst="rect">
            <a:avLst/>
          </a:prstGeom>
        </p:spPr>
      </p:pic>
      <p:graphicFrame>
        <p:nvGraphicFramePr>
          <p:cNvPr id="14" name="表 13"/>
          <p:cNvGraphicFramePr>
            <a:graphicFrameLocks noGrp="1"/>
          </p:cNvGraphicFramePr>
          <p:nvPr/>
        </p:nvGraphicFramePr>
        <p:xfrm>
          <a:off x="1820229" y="5752499"/>
          <a:ext cx="4601294" cy="868680"/>
        </p:xfrm>
        <a:graphic>
          <a:graphicData uri="http://schemas.openxmlformats.org/drawingml/2006/table">
            <a:tbl>
              <a:tblPr firstRow="1" bandRow="1">
                <a:tableStyleId>{BC89EF96-8CEA-46FF-86C4-4CE0E7609802}</a:tableStyleId>
              </a:tblPr>
              <a:tblGrid>
                <a:gridCol w="1053538">
                  <a:extLst>
                    <a:ext uri="{9D8B030D-6E8A-4147-A177-3AD203B41FA5}">
                      <a16:colId xmlns:a16="http://schemas.microsoft.com/office/drawing/2014/main" val="3409710047"/>
                    </a:ext>
                  </a:extLst>
                </a:gridCol>
                <a:gridCol w="1766472">
                  <a:extLst>
                    <a:ext uri="{9D8B030D-6E8A-4147-A177-3AD203B41FA5}">
                      <a16:colId xmlns:a16="http://schemas.microsoft.com/office/drawing/2014/main" val="1683502891"/>
                    </a:ext>
                  </a:extLst>
                </a:gridCol>
                <a:gridCol w="1781284">
                  <a:extLst>
                    <a:ext uri="{9D8B030D-6E8A-4147-A177-3AD203B41FA5}">
                      <a16:colId xmlns:a16="http://schemas.microsoft.com/office/drawing/2014/main" val="1153983248"/>
                    </a:ext>
                  </a:extLst>
                </a:gridCol>
              </a:tblGrid>
              <a:tr h="342900">
                <a:tc>
                  <a:txBody>
                    <a:bodyPr/>
                    <a:lstStyle/>
                    <a:p>
                      <a:pPr algn="ctr"/>
                      <a:r>
                        <a:rPr kumimoji="1" lang="ja-JP" altLang="en-US" sz="1800" b="0" dirty="0">
                          <a:solidFill>
                            <a:schemeClr val="tx1"/>
                          </a:solidFill>
                        </a:rPr>
                        <a:t>鴨らしさ</a:t>
                      </a:r>
                    </a:p>
                  </a:txBody>
                  <a:tcPr marL="68580" marR="68580" marT="34290" marB="34290" anchor="ctr">
                    <a:solidFill>
                      <a:schemeClr val="bg1"/>
                    </a:solidFill>
                  </a:tcPr>
                </a:tc>
                <a:tc>
                  <a:txBody>
                    <a:bodyPr/>
                    <a:lstStyle/>
                    <a:p>
                      <a:pPr algn="ctr"/>
                      <a:r>
                        <a:rPr lang="ja-JP" altLang="en-US" sz="2400" b="1" u="sng" dirty="0">
                          <a:solidFill>
                            <a:schemeClr val="tx1"/>
                          </a:solidFill>
                        </a:rPr>
                        <a:t>0.999</a:t>
                      </a:r>
                      <a:r>
                        <a:rPr lang="en-US" altLang="ja-JP" sz="2400" b="1" u="sng" dirty="0">
                          <a:solidFill>
                            <a:schemeClr val="tx1"/>
                          </a:solidFill>
                        </a:rPr>
                        <a:t>3</a:t>
                      </a:r>
                      <a:endParaRPr kumimoji="1" lang="ja-JP" altLang="en-US" sz="2400" b="1" u="sng" dirty="0">
                        <a:solidFill>
                          <a:schemeClr val="tx1"/>
                        </a:solidFill>
                      </a:endParaRPr>
                    </a:p>
                  </a:txBody>
                  <a:tcPr marL="68580" marR="68580" marT="34290" marB="34290" anchor="ctr">
                    <a:solidFill>
                      <a:srgbClr val="FFD44B"/>
                    </a:solidFill>
                  </a:tcPr>
                </a:tc>
                <a:tc>
                  <a:txBody>
                    <a:bodyPr/>
                    <a:lstStyle/>
                    <a:p>
                      <a:pPr algn="ctr"/>
                      <a:r>
                        <a:rPr lang="ja-JP" altLang="en-US" sz="1800" b="0" dirty="0"/>
                        <a:t>0.295</a:t>
                      </a:r>
                      <a:r>
                        <a:rPr lang="en-US" altLang="ja-JP" sz="1800" b="0" dirty="0"/>
                        <a:t>5</a:t>
                      </a:r>
                      <a:endParaRPr kumimoji="1" lang="ja-JP" altLang="en-US" sz="1800" b="0" dirty="0">
                        <a:solidFill>
                          <a:schemeClr val="tx1"/>
                        </a:solidFill>
                      </a:endParaRPr>
                    </a:p>
                  </a:txBody>
                  <a:tcPr marL="68580" marR="68580" marT="34290" marB="34290" anchor="ctr">
                    <a:solidFill>
                      <a:schemeClr val="bg1"/>
                    </a:solidFill>
                  </a:tcPr>
                </a:tc>
                <a:extLst>
                  <a:ext uri="{0D108BD9-81ED-4DB2-BD59-A6C34878D82A}">
                    <a16:rowId xmlns:a16="http://schemas.microsoft.com/office/drawing/2014/main" val="1810431384"/>
                  </a:ext>
                </a:extLst>
              </a:tr>
              <a:tr h="342900">
                <a:tc>
                  <a:txBody>
                    <a:bodyPr/>
                    <a:lstStyle/>
                    <a:p>
                      <a:pPr algn="ctr"/>
                      <a:r>
                        <a:rPr kumimoji="1" lang="ja-JP" altLang="en-US" sz="1800" b="0" dirty="0">
                          <a:solidFill>
                            <a:schemeClr val="tx1"/>
                          </a:solidFill>
                        </a:rPr>
                        <a:t>兎らしさ</a:t>
                      </a:r>
                    </a:p>
                  </a:txBody>
                  <a:tcPr marL="68580" marR="68580" marT="34290" marB="34290" anchor="ctr">
                    <a:solidFill>
                      <a:schemeClr val="bg1"/>
                    </a:solidFill>
                  </a:tcPr>
                </a:tc>
                <a:tc>
                  <a:txBody>
                    <a:bodyPr/>
                    <a:lstStyle/>
                    <a:p>
                      <a:pPr algn="ctr"/>
                      <a:r>
                        <a:rPr lang="ja-JP" altLang="en-US" sz="1800" b="0" dirty="0"/>
                        <a:t>0.0007</a:t>
                      </a:r>
                    </a:p>
                  </a:txBody>
                  <a:tcPr marL="68580" marR="68580" marT="34290" marB="3429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400" b="1" u="sng" dirty="0">
                          <a:solidFill>
                            <a:schemeClr val="tx1"/>
                          </a:solidFill>
                        </a:rPr>
                        <a:t>0.7045</a:t>
                      </a:r>
                    </a:p>
                  </a:txBody>
                  <a:tcPr marL="68580" marR="68580" marT="34290" marB="34290" anchor="ctr">
                    <a:solidFill>
                      <a:srgbClr val="ECAEE8"/>
                    </a:solidFill>
                  </a:tcPr>
                </a:tc>
                <a:extLst>
                  <a:ext uri="{0D108BD9-81ED-4DB2-BD59-A6C34878D82A}">
                    <a16:rowId xmlns:a16="http://schemas.microsoft.com/office/drawing/2014/main" val="3888649246"/>
                  </a:ext>
                </a:extLst>
              </a:tr>
            </a:tbl>
          </a:graphicData>
        </a:graphic>
      </p:graphicFrame>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5271" y="174849"/>
            <a:ext cx="1440000" cy="1440000"/>
          </a:xfrm>
          <a:prstGeom prst="rect">
            <a:avLst/>
          </a:prstGeom>
        </p:spPr>
      </p:pic>
      <p:graphicFrame>
        <p:nvGraphicFramePr>
          <p:cNvPr id="16" name="表 15"/>
          <p:cNvGraphicFramePr>
            <a:graphicFrameLocks noGrp="1"/>
          </p:cNvGraphicFramePr>
          <p:nvPr/>
        </p:nvGraphicFramePr>
        <p:xfrm>
          <a:off x="2090826" y="1447276"/>
          <a:ext cx="4023000" cy="868680"/>
        </p:xfrm>
        <a:graphic>
          <a:graphicData uri="http://schemas.openxmlformats.org/drawingml/2006/table">
            <a:tbl>
              <a:tblPr firstRow="1" bandRow="1">
                <a:tableStyleId>{BC89EF96-8CEA-46FF-86C4-4CE0E7609802}</a:tableStyleId>
              </a:tblPr>
              <a:tblGrid>
                <a:gridCol w="1053000">
                  <a:extLst>
                    <a:ext uri="{9D8B030D-6E8A-4147-A177-3AD203B41FA5}">
                      <a16:colId xmlns:a16="http://schemas.microsoft.com/office/drawing/2014/main" val="3409710047"/>
                    </a:ext>
                  </a:extLst>
                </a:gridCol>
                <a:gridCol w="2970000">
                  <a:extLst>
                    <a:ext uri="{9D8B030D-6E8A-4147-A177-3AD203B41FA5}">
                      <a16:colId xmlns:a16="http://schemas.microsoft.com/office/drawing/2014/main" val="1683502891"/>
                    </a:ext>
                  </a:extLst>
                </a:gridCol>
              </a:tblGrid>
              <a:tr h="342900">
                <a:tc>
                  <a:txBody>
                    <a:bodyPr/>
                    <a:lstStyle/>
                    <a:p>
                      <a:pPr algn="ctr"/>
                      <a:r>
                        <a:rPr kumimoji="1" lang="ja-JP" altLang="en-US" sz="1800" b="0" dirty="0">
                          <a:solidFill>
                            <a:schemeClr val="tx1"/>
                          </a:solidFill>
                        </a:rPr>
                        <a:t>鴨らしさ</a:t>
                      </a:r>
                    </a:p>
                  </a:txBody>
                  <a:tcPr marL="68580" marR="68580" marT="34290" marB="34290" anchor="ctr">
                    <a:solidFill>
                      <a:schemeClr val="bg1"/>
                    </a:solidFill>
                  </a:tcPr>
                </a:tc>
                <a:tc>
                  <a:txBody>
                    <a:bodyPr/>
                    <a:lstStyle/>
                    <a:p>
                      <a:pPr algn="ctr"/>
                      <a:r>
                        <a:rPr lang="ja-JP" altLang="en-US" sz="2400" b="0" dirty="0"/>
                        <a:t>0.5542</a:t>
                      </a:r>
                      <a:endParaRPr kumimoji="1" lang="ja-JP" altLang="en-US" sz="2400" b="0" dirty="0"/>
                    </a:p>
                  </a:txBody>
                  <a:tcPr marL="68580" marR="68580" marT="34290" marB="34290" anchor="ctr">
                    <a:solidFill>
                      <a:schemeClr val="bg1"/>
                    </a:solidFill>
                  </a:tcPr>
                </a:tc>
                <a:extLst>
                  <a:ext uri="{0D108BD9-81ED-4DB2-BD59-A6C34878D82A}">
                    <a16:rowId xmlns:a16="http://schemas.microsoft.com/office/drawing/2014/main" val="1810431384"/>
                  </a:ext>
                </a:extLst>
              </a:tr>
              <a:tr h="342900">
                <a:tc>
                  <a:txBody>
                    <a:bodyPr/>
                    <a:lstStyle/>
                    <a:p>
                      <a:pPr algn="ctr"/>
                      <a:r>
                        <a:rPr kumimoji="1" lang="ja-JP" altLang="en-US" sz="1800" b="0" dirty="0">
                          <a:solidFill>
                            <a:schemeClr val="tx1"/>
                          </a:solidFill>
                        </a:rPr>
                        <a:t>兎らしさ</a:t>
                      </a:r>
                    </a:p>
                  </a:txBody>
                  <a:tcPr marL="68580" marR="68580" marT="34290" marB="34290" anchor="ctr">
                    <a:solidFill>
                      <a:schemeClr val="bg1"/>
                    </a:solidFill>
                  </a:tcPr>
                </a:tc>
                <a:tc>
                  <a:txBody>
                    <a:bodyPr/>
                    <a:lstStyle/>
                    <a:p>
                      <a:pPr algn="ctr"/>
                      <a:r>
                        <a:rPr lang="ja-JP" altLang="en-US" sz="2400" dirty="0"/>
                        <a:t>0.445</a:t>
                      </a:r>
                      <a:r>
                        <a:rPr lang="en-US" altLang="ja-JP" sz="2400" dirty="0"/>
                        <a:t>8</a:t>
                      </a:r>
                      <a:endParaRPr kumimoji="1" lang="ja-JP" altLang="en-US" sz="2400" b="0" dirty="0"/>
                    </a:p>
                  </a:txBody>
                  <a:tcPr marL="68580" marR="68580" marT="34290" marB="34290" anchor="ctr">
                    <a:solidFill>
                      <a:schemeClr val="bg1"/>
                    </a:solidFill>
                  </a:tcPr>
                </a:tc>
                <a:extLst>
                  <a:ext uri="{0D108BD9-81ED-4DB2-BD59-A6C34878D82A}">
                    <a16:rowId xmlns:a16="http://schemas.microsoft.com/office/drawing/2014/main" val="3888649246"/>
                  </a:ext>
                </a:extLst>
              </a:tr>
            </a:tbl>
          </a:graphicData>
        </a:graphic>
      </p:graphicFrame>
      <p:sp>
        <p:nvSpPr>
          <p:cNvPr id="19" name="テキスト ボックス 18"/>
          <p:cNvSpPr txBox="1"/>
          <p:nvPr/>
        </p:nvSpPr>
        <p:spPr>
          <a:xfrm>
            <a:off x="6226052" y="2966338"/>
            <a:ext cx="2877711" cy="415498"/>
          </a:xfrm>
          <a:prstGeom prst="rect">
            <a:avLst/>
          </a:prstGeom>
          <a:noFill/>
          <a:ln w="38100">
            <a:solidFill>
              <a:srgbClr val="DE00BE"/>
            </a:solidFill>
          </a:ln>
        </p:spPr>
        <p:txBody>
          <a:bodyPr wrap="none" rtlCol="0">
            <a:spAutoFit/>
          </a:bodyPr>
          <a:lstStyle/>
          <a:p>
            <a:pPr algn="ctr"/>
            <a:r>
              <a:rPr lang="ja-JP" altLang="en-US" sz="2100" dirty="0"/>
              <a:t>兎と解析する判断根拠</a:t>
            </a:r>
            <a:endParaRPr lang="en-US" altLang="ja-JP" sz="2100" dirty="0"/>
          </a:p>
        </p:txBody>
      </p:sp>
      <p:sp>
        <p:nvSpPr>
          <p:cNvPr id="20" name="テキスト ボックス 19"/>
          <p:cNvSpPr txBox="1"/>
          <p:nvPr/>
        </p:nvSpPr>
        <p:spPr>
          <a:xfrm>
            <a:off x="77095" y="2976840"/>
            <a:ext cx="2877711" cy="415498"/>
          </a:xfrm>
          <a:prstGeom prst="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lgn="ctr"/>
            <a:r>
              <a:rPr lang="ja-JP" altLang="en-US" sz="2100" dirty="0">
                <a:solidFill>
                  <a:schemeClr val="tx1"/>
                </a:solidFill>
              </a:rPr>
              <a:t>鴨と解析する判断根拠</a:t>
            </a:r>
            <a:endParaRPr lang="en-US" altLang="ja-JP" sz="2100" dirty="0">
              <a:solidFill>
                <a:schemeClr val="tx1"/>
              </a:solidFill>
            </a:endParaRPr>
          </a:p>
        </p:txBody>
      </p:sp>
      <p:sp>
        <p:nvSpPr>
          <p:cNvPr id="21" name="右矢印 20"/>
          <p:cNvSpPr/>
          <p:nvPr/>
        </p:nvSpPr>
        <p:spPr>
          <a:xfrm rot="5400000">
            <a:off x="3653285" y="3955315"/>
            <a:ext cx="330503" cy="216000"/>
          </a:xfrm>
          <a:prstGeom prst="rightArrow">
            <a:avLst/>
          </a:prstGeom>
          <a:solidFill>
            <a:srgbClr val="FFD44B"/>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1350"/>
          </a:p>
        </p:txBody>
      </p:sp>
      <p:sp>
        <p:nvSpPr>
          <p:cNvPr id="22" name="右矢印 21"/>
          <p:cNvSpPr/>
          <p:nvPr/>
        </p:nvSpPr>
        <p:spPr>
          <a:xfrm rot="5400000">
            <a:off x="5228574" y="3951131"/>
            <a:ext cx="330503" cy="216000"/>
          </a:xfrm>
          <a:prstGeom prst="rightArrow">
            <a:avLst/>
          </a:prstGeom>
          <a:solidFill>
            <a:srgbClr val="ECAEE8"/>
          </a:solidFill>
          <a:ln>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右矢印 22"/>
          <p:cNvSpPr/>
          <p:nvPr/>
        </p:nvSpPr>
        <p:spPr>
          <a:xfrm rot="7200000">
            <a:off x="3705975" y="2336331"/>
            <a:ext cx="487905" cy="227672"/>
          </a:xfrm>
          <a:prstGeom prst="rightArrow">
            <a:avLst/>
          </a:prstGeom>
          <a:solidFill>
            <a:srgbClr val="FFD44B"/>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1350"/>
          </a:p>
        </p:txBody>
      </p:sp>
      <p:sp>
        <p:nvSpPr>
          <p:cNvPr id="24" name="右矢印 23"/>
          <p:cNvSpPr/>
          <p:nvPr/>
        </p:nvSpPr>
        <p:spPr>
          <a:xfrm rot="3600000">
            <a:off x="5034901" y="2356231"/>
            <a:ext cx="482506" cy="237020"/>
          </a:xfrm>
          <a:prstGeom prst="rightArrow">
            <a:avLst/>
          </a:prstGeom>
          <a:solidFill>
            <a:srgbClr val="ECAEE8"/>
          </a:solidFill>
          <a:ln>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テキスト ボックス 24"/>
          <p:cNvSpPr txBox="1"/>
          <p:nvPr/>
        </p:nvSpPr>
        <p:spPr>
          <a:xfrm>
            <a:off x="77095" y="4541617"/>
            <a:ext cx="1800493" cy="738664"/>
          </a:xfrm>
          <a:prstGeom prst="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ja-JP" altLang="en-US" sz="2100" dirty="0">
                <a:solidFill>
                  <a:schemeClr val="tx1"/>
                </a:solidFill>
              </a:rPr>
              <a:t>鴨判断根拠に</a:t>
            </a:r>
            <a:endParaRPr lang="en-US" altLang="ja-JP" sz="2100" dirty="0">
              <a:solidFill>
                <a:schemeClr val="tx1"/>
              </a:solidFill>
            </a:endParaRPr>
          </a:p>
          <a:p>
            <a:r>
              <a:rPr lang="ja-JP" altLang="en-US" sz="2100" dirty="0">
                <a:solidFill>
                  <a:schemeClr val="tx1"/>
                </a:solidFill>
              </a:rPr>
              <a:t>準じてマスク</a:t>
            </a:r>
          </a:p>
        </p:txBody>
      </p:sp>
      <p:sp>
        <p:nvSpPr>
          <p:cNvPr id="27" name="テキスト ボックス 26"/>
          <p:cNvSpPr txBox="1"/>
          <p:nvPr/>
        </p:nvSpPr>
        <p:spPr>
          <a:xfrm>
            <a:off x="7266465" y="4549435"/>
            <a:ext cx="1800493" cy="738664"/>
          </a:xfrm>
          <a:prstGeom prst="rect">
            <a:avLst/>
          </a:prstGeom>
          <a:noFill/>
          <a:ln w="38100">
            <a:solidFill>
              <a:srgbClr val="DE00BE"/>
            </a:solidFill>
          </a:ln>
        </p:spPr>
        <p:txBody>
          <a:bodyPr wrap="none" rtlCol="0">
            <a:spAutoFit/>
          </a:bodyPr>
          <a:lstStyle/>
          <a:p>
            <a:r>
              <a:rPr lang="ja-JP" altLang="en-US" sz="2100" dirty="0"/>
              <a:t>兎判断根拠に</a:t>
            </a:r>
            <a:endParaRPr lang="en-US" altLang="ja-JP" sz="2100" dirty="0"/>
          </a:p>
          <a:p>
            <a:r>
              <a:rPr lang="ja-JP" altLang="en-US" sz="2100" dirty="0"/>
              <a:t>準じてマスク</a:t>
            </a:r>
          </a:p>
        </p:txBody>
      </p:sp>
      <p:sp>
        <p:nvSpPr>
          <p:cNvPr id="3" name="四角形吹き出し 2"/>
          <p:cNvSpPr/>
          <p:nvPr/>
        </p:nvSpPr>
        <p:spPr>
          <a:xfrm>
            <a:off x="77095" y="5752499"/>
            <a:ext cx="1647000" cy="851819"/>
          </a:xfrm>
          <a:prstGeom prst="wedgeRectCallout">
            <a:avLst>
              <a:gd name="adj1" fmla="val 125512"/>
              <a:gd name="adj2" fmla="val -125889"/>
            </a:avLst>
          </a:prstGeom>
          <a:solidFill>
            <a:srgbClr val="FFD44B"/>
          </a:solid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r>
              <a:rPr lang="ja-JP" altLang="en-US" sz="2700" b="1" u="sng" dirty="0">
                <a:solidFill>
                  <a:srgbClr val="FF0000"/>
                </a:solidFill>
              </a:rPr>
              <a:t>鴨</a:t>
            </a:r>
            <a:endParaRPr lang="en-US" altLang="ja-JP" sz="2100" b="1" u="sng" dirty="0">
              <a:solidFill>
                <a:srgbClr val="FF0000"/>
              </a:solidFill>
            </a:endParaRPr>
          </a:p>
        </p:txBody>
      </p:sp>
      <p:sp>
        <p:nvSpPr>
          <p:cNvPr id="4" name="四角形吹き出し 3"/>
          <p:cNvSpPr/>
          <p:nvPr/>
        </p:nvSpPr>
        <p:spPr>
          <a:xfrm>
            <a:off x="7419905" y="5770901"/>
            <a:ext cx="1647000" cy="854533"/>
          </a:xfrm>
          <a:prstGeom prst="wedgeRectCallout">
            <a:avLst>
              <a:gd name="adj1" fmla="val -119229"/>
              <a:gd name="adj2" fmla="val -120731"/>
            </a:avLst>
          </a:prstGeom>
          <a:solidFill>
            <a:srgbClr val="ECAEE8"/>
          </a:solidFill>
          <a:ln w="38100">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r>
              <a:rPr lang="ja-JP" altLang="en-US" sz="2700" b="1" u="sng" dirty="0">
                <a:solidFill>
                  <a:srgbClr val="FF0000"/>
                </a:solidFill>
              </a:rPr>
              <a:t>兎</a:t>
            </a:r>
            <a:endParaRPr lang="en-US" altLang="ja-JP" sz="2100" b="1" u="sng" dirty="0">
              <a:solidFill>
                <a:srgbClr val="FF0000"/>
              </a:solidFill>
            </a:endParaRPr>
          </a:p>
        </p:txBody>
      </p:sp>
      <p:sp>
        <p:nvSpPr>
          <p:cNvPr id="5" name="四角形吹き出し 4"/>
          <p:cNvSpPr/>
          <p:nvPr/>
        </p:nvSpPr>
        <p:spPr>
          <a:xfrm>
            <a:off x="5619869" y="518792"/>
            <a:ext cx="3035460" cy="811523"/>
          </a:xfrm>
          <a:prstGeom prst="wedgeRectCallout">
            <a:avLst>
              <a:gd name="adj1" fmla="val -61096"/>
              <a:gd name="adj2" fmla="val 5482"/>
            </a:avLst>
          </a:prstGeom>
          <a:solidFill>
            <a:srgbClr val="DBDBDB"/>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p>
          <a:p>
            <a:r>
              <a:rPr lang="ja-JP" altLang="en-US" sz="2700" b="1" u="sng" dirty="0">
                <a:solidFill>
                  <a:srgbClr val="FF0000"/>
                </a:solidFill>
              </a:rPr>
              <a:t>兎でも鴨でもない</a:t>
            </a:r>
            <a:endParaRPr lang="en-US" altLang="ja-JP" sz="2700" b="1" u="sng" dirty="0">
              <a:solidFill>
                <a:srgbClr val="FF0000"/>
              </a:solidFill>
            </a:endParaRPr>
          </a:p>
        </p:txBody>
      </p:sp>
      <p:sp>
        <p:nvSpPr>
          <p:cNvPr id="26" name="スライド番号プレースホルダー 3">
            <a:extLst>
              <a:ext uri="{FF2B5EF4-FFF2-40B4-BE49-F238E27FC236}">
                <a16:creationId xmlns:a16="http://schemas.microsoft.com/office/drawing/2014/main" id="{AE04F50C-0815-4C1E-B4A2-D70656A005A6}"/>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93</a:t>
            </a:fld>
            <a:endParaRPr kumimoji="1" lang="ja-JP" altLang="en-US" dirty="0"/>
          </a:p>
        </p:txBody>
      </p:sp>
    </p:spTree>
    <p:extLst>
      <p:ext uri="{BB962C8B-B14F-4D97-AF65-F5344CB8AC3E}">
        <p14:creationId xmlns:p14="http://schemas.microsoft.com/office/powerpoint/2010/main" val="39732287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マスク解析</a:t>
            </a: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1600" y="2468727"/>
            <a:ext cx="1440000" cy="1440000"/>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826" y="2467808"/>
            <a:ext cx="1440000" cy="1440000"/>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8861" y="4194408"/>
            <a:ext cx="1440000" cy="144000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790" y="4190949"/>
            <a:ext cx="1440000" cy="1440000"/>
          </a:xfrm>
          <a:prstGeom prst="rect">
            <a:avLst/>
          </a:prstGeom>
        </p:spPr>
      </p:pic>
      <p:graphicFrame>
        <p:nvGraphicFramePr>
          <p:cNvPr id="14" name="表 13"/>
          <p:cNvGraphicFramePr>
            <a:graphicFrameLocks noGrp="1"/>
          </p:cNvGraphicFramePr>
          <p:nvPr/>
        </p:nvGraphicFramePr>
        <p:xfrm>
          <a:off x="1820229" y="5752499"/>
          <a:ext cx="4601294" cy="868680"/>
        </p:xfrm>
        <a:graphic>
          <a:graphicData uri="http://schemas.openxmlformats.org/drawingml/2006/table">
            <a:tbl>
              <a:tblPr firstRow="1" bandRow="1">
                <a:tableStyleId>{BC89EF96-8CEA-46FF-86C4-4CE0E7609802}</a:tableStyleId>
              </a:tblPr>
              <a:tblGrid>
                <a:gridCol w="1053538">
                  <a:extLst>
                    <a:ext uri="{9D8B030D-6E8A-4147-A177-3AD203B41FA5}">
                      <a16:colId xmlns:a16="http://schemas.microsoft.com/office/drawing/2014/main" val="3409710047"/>
                    </a:ext>
                  </a:extLst>
                </a:gridCol>
                <a:gridCol w="1766472">
                  <a:extLst>
                    <a:ext uri="{9D8B030D-6E8A-4147-A177-3AD203B41FA5}">
                      <a16:colId xmlns:a16="http://schemas.microsoft.com/office/drawing/2014/main" val="1683502891"/>
                    </a:ext>
                  </a:extLst>
                </a:gridCol>
                <a:gridCol w="1781284">
                  <a:extLst>
                    <a:ext uri="{9D8B030D-6E8A-4147-A177-3AD203B41FA5}">
                      <a16:colId xmlns:a16="http://schemas.microsoft.com/office/drawing/2014/main" val="1153983248"/>
                    </a:ext>
                  </a:extLst>
                </a:gridCol>
              </a:tblGrid>
              <a:tr h="342900">
                <a:tc>
                  <a:txBody>
                    <a:bodyPr/>
                    <a:lstStyle/>
                    <a:p>
                      <a:pPr algn="ctr"/>
                      <a:r>
                        <a:rPr kumimoji="1" lang="ja-JP" altLang="en-US" sz="1800" b="0" dirty="0">
                          <a:solidFill>
                            <a:schemeClr val="tx1"/>
                          </a:solidFill>
                        </a:rPr>
                        <a:t>鴨らしさ</a:t>
                      </a:r>
                    </a:p>
                  </a:txBody>
                  <a:tcPr marL="68580" marR="68580" marT="34290" marB="34290" anchor="ctr">
                    <a:solidFill>
                      <a:schemeClr val="bg1"/>
                    </a:solidFill>
                  </a:tcPr>
                </a:tc>
                <a:tc>
                  <a:txBody>
                    <a:bodyPr/>
                    <a:lstStyle/>
                    <a:p>
                      <a:pPr algn="ctr"/>
                      <a:r>
                        <a:rPr lang="ja-JP" altLang="en-US" sz="2400" b="1" u="sng" dirty="0">
                          <a:solidFill>
                            <a:schemeClr val="tx1"/>
                          </a:solidFill>
                        </a:rPr>
                        <a:t>0.999</a:t>
                      </a:r>
                      <a:r>
                        <a:rPr lang="en-US" altLang="ja-JP" sz="2400" b="1" u="sng" dirty="0">
                          <a:solidFill>
                            <a:schemeClr val="tx1"/>
                          </a:solidFill>
                        </a:rPr>
                        <a:t>3</a:t>
                      </a:r>
                      <a:endParaRPr kumimoji="1" lang="ja-JP" altLang="en-US" sz="2400" b="1" u="sng" dirty="0">
                        <a:solidFill>
                          <a:schemeClr val="tx1"/>
                        </a:solidFill>
                      </a:endParaRPr>
                    </a:p>
                  </a:txBody>
                  <a:tcPr marL="68580" marR="68580" marT="34290" marB="34290" anchor="ctr">
                    <a:solidFill>
                      <a:srgbClr val="FFD44B"/>
                    </a:solidFill>
                  </a:tcPr>
                </a:tc>
                <a:tc>
                  <a:txBody>
                    <a:bodyPr/>
                    <a:lstStyle/>
                    <a:p>
                      <a:pPr algn="ctr"/>
                      <a:r>
                        <a:rPr lang="ja-JP" altLang="en-US" sz="1800" b="0" dirty="0"/>
                        <a:t>0.295</a:t>
                      </a:r>
                      <a:r>
                        <a:rPr lang="en-US" altLang="ja-JP" sz="1800" b="0" dirty="0"/>
                        <a:t>5</a:t>
                      </a:r>
                      <a:endParaRPr kumimoji="1" lang="ja-JP" altLang="en-US" sz="1800" b="0" dirty="0">
                        <a:solidFill>
                          <a:schemeClr val="tx1"/>
                        </a:solidFill>
                      </a:endParaRPr>
                    </a:p>
                  </a:txBody>
                  <a:tcPr marL="68580" marR="68580" marT="34290" marB="34290" anchor="ctr">
                    <a:solidFill>
                      <a:schemeClr val="bg1"/>
                    </a:solidFill>
                  </a:tcPr>
                </a:tc>
                <a:extLst>
                  <a:ext uri="{0D108BD9-81ED-4DB2-BD59-A6C34878D82A}">
                    <a16:rowId xmlns:a16="http://schemas.microsoft.com/office/drawing/2014/main" val="1810431384"/>
                  </a:ext>
                </a:extLst>
              </a:tr>
              <a:tr h="342900">
                <a:tc>
                  <a:txBody>
                    <a:bodyPr/>
                    <a:lstStyle/>
                    <a:p>
                      <a:pPr algn="ctr"/>
                      <a:r>
                        <a:rPr kumimoji="1" lang="ja-JP" altLang="en-US" sz="1800" b="0" dirty="0">
                          <a:solidFill>
                            <a:schemeClr val="tx1"/>
                          </a:solidFill>
                        </a:rPr>
                        <a:t>兎らしさ</a:t>
                      </a:r>
                    </a:p>
                  </a:txBody>
                  <a:tcPr marL="68580" marR="68580" marT="34290" marB="34290" anchor="ctr">
                    <a:solidFill>
                      <a:schemeClr val="bg1"/>
                    </a:solidFill>
                  </a:tcPr>
                </a:tc>
                <a:tc>
                  <a:txBody>
                    <a:bodyPr/>
                    <a:lstStyle/>
                    <a:p>
                      <a:pPr algn="ctr"/>
                      <a:r>
                        <a:rPr lang="ja-JP" altLang="en-US" sz="1800" b="0" dirty="0"/>
                        <a:t>0.0007</a:t>
                      </a:r>
                    </a:p>
                  </a:txBody>
                  <a:tcPr marL="68580" marR="68580" marT="34290" marB="3429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400" b="1" u="sng" dirty="0">
                          <a:solidFill>
                            <a:schemeClr val="tx1"/>
                          </a:solidFill>
                        </a:rPr>
                        <a:t>0.7045</a:t>
                      </a:r>
                    </a:p>
                  </a:txBody>
                  <a:tcPr marL="68580" marR="68580" marT="34290" marB="34290" anchor="ctr">
                    <a:solidFill>
                      <a:srgbClr val="ECAEE8"/>
                    </a:solidFill>
                  </a:tcPr>
                </a:tc>
                <a:extLst>
                  <a:ext uri="{0D108BD9-81ED-4DB2-BD59-A6C34878D82A}">
                    <a16:rowId xmlns:a16="http://schemas.microsoft.com/office/drawing/2014/main" val="3888649246"/>
                  </a:ext>
                </a:extLst>
              </a:tr>
            </a:tbl>
          </a:graphicData>
        </a:graphic>
      </p:graphicFrame>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5271" y="174849"/>
            <a:ext cx="1440000" cy="1440000"/>
          </a:xfrm>
          <a:prstGeom prst="rect">
            <a:avLst/>
          </a:prstGeom>
        </p:spPr>
      </p:pic>
      <p:graphicFrame>
        <p:nvGraphicFramePr>
          <p:cNvPr id="16" name="表 15"/>
          <p:cNvGraphicFramePr>
            <a:graphicFrameLocks noGrp="1"/>
          </p:cNvGraphicFramePr>
          <p:nvPr/>
        </p:nvGraphicFramePr>
        <p:xfrm>
          <a:off x="2090826" y="1447276"/>
          <a:ext cx="4023000" cy="868680"/>
        </p:xfrm>
        <a:graphic>
          <a:graphicData uri="http://schemas.openxmlformats.org/drawingml/2006/table">
            <a:tbl>
              <a:tblPr firstRow="1" bandRow="1">
                <a:tableStyleId>{BC89EF96-8CEA-46FF-86C4-4CE0E7609802}</a:tableStyleId>
              </a:tblPr>
              <a:tblGrid>
                <a:gridCol w="1053000">
                  <a:extLst>
                    <a:ext uri="{9D8B030D-6E8A-4147-A177-3AD203B41FA5}">
                      <a16:colId xmlns:a16="http://schemas.microsoft.com/office/drawing/2014/main" val="3409710047"/>
                    </a:ext>
                  </a:extLst>
                </a:gridCol>
                <a:gridCol w="2970000">
                  <a:extLst>
                    <a:ext uri="{9D8B030D-6E8A-4147-A177-3AD203B41FA5}">
                      <a16:colId xmlns:a16="http://schemas.microsoft.com/office/drawing/2014/main" val="1683502891"/>
                    </a:ext>
                  </a:extLst>
                </a:gridCol>
              </a:tblGrid>
              <a:tr h="342900">
                <a:tc>
                  <a:txBody>
                    <a:bodyPr/>
                    <a:lstStyle/>
                    <a:p>
                      <a:pPr algn="ctr"/>
                      <a:r>
                        <a:rPr kumimoji="1" lang="ja-JP" altLang="en-US" sz="1800" b="0" dirty="0">
                          <a:solidFill>
                            <a:schemeClr val="tx1"/>
                          </a:solidFill>
                        </a:rPr>
                        <a:t>鴨らしさ</a:t>
                      </a:r>
                    </a:p>
                  </a:txBody>
                  <a:tcPr marL="68580" marR="68580" marT="34290" marB="34290" anchor="ctr">
                    <a:solidFill>
                      <a:schemeClr val="bg1"/>
                    </a:solidFill>
                  </a:tcPr>
                </a:tc>
                <a:tc>
                  <a:txBody>
                    <a:bodyPr/>
                    <a:lstStyle/>
                    <a:p>
                      <a:pPr algn="ctr"/>
                      <a:r>
                        <a:rPr lang="ja-JP" altLang="en-US" sz="2400" b="0" dirty="0"/>
                        <a:t>0.5542</a:t>
                      </a:r>
                      <a:endParaRPr kumimoji="1" lang="ja-JP" altLang="en-US" sz="2400" b="0" dirty="0"/>
                    </a:p>
                  </a:txBody>
                  <a:tcPr marL="68580" marR="68580" marT="34290" marB="34290" anchor="ctr">
                    <a:solidFill>
                      <a:schemeClr val="bg1"/>
                    </a:solidFill>
                  </a:tcPr>
                </a:tc>
                <a:extLst>
                  <a:ext uri="{0D108BD9-81ED-4DB2-BD59-A6C34878D82A}">
                    <a16:rowId xmlns:a16="http://schemas.microsoft.com/office/drawing/2014/main" val="1810431384"/>
                  </a:ext>
                </a:extLst>
              </a:tr>
              <a:tr h="342900">
                <a:tc>
                  <a:txBody>
                    <a:bodyPr/>
                    <a:lstStyle/>
                    <a:p>
                      <a:pPr algn="ctr"/>
                      <a:r>
                        <a:rPr kumimoji="1" lang="ja-JP" altLang="en-US" sz="1800" b="0" dirty="0">
                          <a:solidFill>
                            <a:schemeClr val="tx1"/>
                          </a:solidFill>
                        </a:rPr>
                        <a:t>兎らしさ</a:t>
                      </a:r>
                    </a:p>
                  </a:txBody>
                  <a:tcPr marL="68580" marR="68580" marT="34290" marB="34290" anchor="ctr">
                    <a:solidFill>
                      <a:schemeClr val="bg1"/>
                    </a:solidFill>
                  </a:tcPr>
                </a:tc>
                <a:tc>
                  <a:txBody>
                    <a:bodyPr/>
                    <a:lstStyle/>
                    <a:p>
                      <a:pPr algn="ctr"/>
                      <a:r>
                        <a:rPr lang="ja-JP" altLang="en-US" sz="2400" dirty="0"/>
                        <a:t>0.445</a:t>
                      </a:r>
                      <a:r>
                        <a:rPr lang="en-US" altLang="ja-JP" sz="2400" dirty="0"/>
                        <a:t>8</a:t>
                      </a:r>
                      <a:endParaRPr kumimoji="1" lang="ja-JP" altLang="en-US" sz="2400" b="0" dirty="0"/>
                    </a:p>
                  </a:txBody>
                  <a:tcPr marL="68580" marR="68580" marT="34290" marB="34290" anchor="ctr">
                    <a:solidFill>
                      <a:schemeClr val="bg1"/>
                    </a:solidFill>
                  </a:tcPr>
                </a:tc>
                <a:extLst>
                  <a:ext uri="{0D108BD9-81ED-4DB2-BD59-A6C34878D82A}">
                    <a16:rowId xmlns:a16="http://schemas.microsoft.com/office/drawing/2014/main" val="3888649246"/>
                  </a:ext>
                </a:extLst>
              </a:tr>
            </a:tbl>
          </a:graphicData>
        </a:graphic>
      </p:graphicFrame>
      <p:sp>
        <p:nvSpPr>
          <p:cNvPr id="19" name="テキスト ボックス 18"/>
          <p:cNvSpPr txBox="1"/>
          <p:nvPr/>
        </p:nvSpPr>
        <p:spPr>
          <a:xfrm>
            <a:off x="6226052" y="2966338"/>
            <a:ext cx="2877711" cy="415498"/>
          </a:xfrm>
          <a:prstGeom prst="rect">
            <a:avLst/>
          </a:prstGeom>
          <a:noFill/>
          <a:ln w="38100">
            <a:solidFill>
              <a:srgbClr val="DE00BE"/>
            </a:solidFill>
          </a:ln>
        </p:spPr>
        <p:txBody>
          <a:bodyPr wrap="none" rtlCol="0">
            <a:spAutoFit/>
          </a:bodyPr>
          <a:lstStyle/>
          <a:p>
            <a:pPr algn="ctr"/>
            <a:r>
              <a:rPr lang="ja-JP" altLang="en-US" sz="2100" dirty="0"/>
              <a:t>兎と解析する判断根拠</a:t>
            </a:r>
            <a:endParaRPr lang="en-US" altLang="ja-JP" sz="2100" dirty="0"/>
          </a:p>
        </p:txBody>
      </p:sp>
      <p:sp>
        <p:nvSpPr>
          <p:cNvPr id="20" name="テキスト ボックス 19"/>
          <p:cNvSpPr txBox="1"/>
          <p:nvPr/>
        </p:nvSpPr>
        <p:spPr>
          <a:xfrm>
            <a:off x="77095" y="2976840"/>
            <a:ext cx="2877711" cy="415498"/>
          </a:xfrm>
          <a:prstGeom prst="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lgn="ctr"/>
            <a:r>
              <a:rPr lang="ja-JP" altLang="en-US" sz="2100" dirty="0">
                <a:solidFill>
                  <a:schemeClr val="tx1"/>
                </a:solidFill>
              </a:rPr>
              <a:t>鴨と解析する判断根拠</a:t>
            </a:r>
            <a:endParaRPr lang="en-US" altLang="ja-JP" sz="2100" dirty="0">
              <a:solidFill>
                <a:schemeClr val="tx1"/>
              </a:solidFill>
            </a:endParaRPr>
          </a:p>
        </p:txBody>
      </p:sp>
      <p:sp>
        <p:nvSpPr>
          <p:cNvPr id="21" name="右矢印 20"/>
          <p:cNvSpPr/>
          <p:nvPr/>
        </p:nvSpPr>
        <p:spPr>
          <a:xfrm rot="5400000">
            <a:off x="3653285" y="3955315"/>
            <a:ext cx="330503" cy="216000"/>
          </a:xfrm>
          <a:prstGeom prst="rightArrow">
            <a:avLst/>
          </a:prstGeom>
          <a:solidFill>
            <a:srgbClr val="FFD44B"/>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1350"/>
          </a:p>
        </p:txBody>
      </p:sp>
      <p:sp>
        <p:nvSpPr>
          <p:cNvPr id="22" name="右矢印 21"/>
          <p:cNvSpPr/>
          <p:nvPr/>
        </p:nvSpPr>
        <p:spPr>
          <a:xfrm rot="5400000">
            <a:off x="5228574" y="3951131"/>
            <a:ext cx="330503" cy="216000"/>
          </a:xfrm>
          <a:prstGeom prst="rightArrow">
            <a:avLst/>
          </a:prstGeom>
          <a:solidFill>
            <a:srgbClr val="ECAEE8"/>
          </a:solidFill>
          <a:ln>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右矢印 22"/>
          <p:cNvSpPr/>
          <p:nvPr/>
        </p:nvSpPr>
        <p:spPr>
          <a:xfrm rot="7200000">
            <a:off x="3705975" y="2336331"/>
            <a:ext cx="487905" cy="227672"/>
          </a:xfrm>
          <a:prstGeom prst="rightArrow">
            <a:avLst/>
          </a:prstGeom>
          <a:solidFill>
            <a:srgbClr val="FFD44B"/>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1350"/>
          </a:p>
        </p:txBody>
      </p:sp>
      <p:sp>
        <p:nvSpPr>
          <p:cNvPr id="24" name="右矢印 23"/>
          <p:cNvSpPr/>
          <p:nvPr/>
        </p:nvSpPr>
        <p:spPr>
          <a:xfrm rot="3600000">
            <a:off x="5034901" y="2356231"/>
            <a:ext cx="482506" cy="237020"/>
          </a:xfrm>
          <a:prstGeom prst="rightArrow">
            <a:avLst/>
          </a:prstGeom>
          <a:solidFill>
            <a:srgbClr val="ECAEE8"/>
          </a:solidFill>
          <a:ln>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テキスト ボックス 24"/>
          <p:cNvSpPr txBox="1"/>
          <p:nvPr/>
        </p:nvSpPr>
        <p:spPr>
          <a:xfrm>
            <a:off x="77095" y="4541617"/>
            <a:ext cx="1800493" cy="738664"/>
          </a:xfrm>
          <a:prstGeom prst="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ja-JP" altLang="en-US" sz="2100" dirty="0">
                <a:solidFill>
                  <a:schemeClr val="tx1"/>
                </a:solidFill>
              </a:rPr>
              <a:t>鴨判断根拠に</a:t>
            </a:r>
            <a:endParaRPr lang="en-US" altLang="ja-JP" sz="2100" dirty="0">
              <a:solidFill>
                <a:schemeClr val="tx1"/>
              </a:solidFill>
            </a:endParaRPr>
          </a:p>
          <a:p>
            <a:r>
              <a:rPr lang="ja-JP" altLang="en-US" sz="2100" dirty="0">
                <a:solidFill>
                  <a:schemeClr val="tx1"/>
                </a:solidFill>
              </a:rPr>
              <a:t>準じてマスク</a:t>
            </a:r>
          </a:p>
        </p:txBody>
      </p:sp>
      <p:sp>
        <p:nvSpPr>
          <p:cNvPr id="27" name="テキスト ボックス 26"/>
          <p:cNvSpPr txBox="1"/>
          <p:nvPr/>
        </p:nvSpPr>
        <p:spPr>
          <a:xfrm>
            <a:off x="7266465" y="4549435"/>
            <a:ext cx="1800493" cy="738664"/>
          </a:xfrm>
          <a:prstGeom prst="rect">
            <a:avLst/>
          </a:prstGeom>
          <a:noFill/>
          <a:ln w="38100">
            <a:solidFill>
              <a:srgbClr val="DE00BE"/>
            </a:solidFill>
          </a:ln>
        </p:spPr>
        <p:txBody>
          <a:bodyPr wrap="none" rtlCol="0">
            <a:spAutoFit/>
          </a:bodyPr>
          <a:lstStyle/>
          <a:p>
            <a:r>
              <a:rPr lang="ja-JP" altLang="en-US" sz="2100" dirty="0"/>
              <a:t>兎判断根拠に</a:t>
            </a:r>
            <a:endParaRPr lang="en-US" altLang="ja-JP" sz="2100" dirty="0"/>
          </a:p>
          <a:p>
            <a:r>
              <a:rPr lang="ja-JP" altLang="en-US" sz="2100" dirty="0"/>
              <a:t>準じてマスク</a:t>
            </a:r>
          </a:p>
        </p:txBody>
      </p:sp>
      <p:sp>
        <p:nvSpPr>
          <p:cNvPr id="3" name="四角形吹き出し 2"/>
          <p:cNvSpPr/>
          <p:nvPr/>
        </p:nvSpPr>
        <p:spPr>
          <a:xfrm>
            <a:off x="77095" y="5752499"/>
            <a:ext cx="1647000" cy="851819"/>
          </a:xfrm>
          <a:prstGeom prst="wedgeRectCallout">
            <a:avLst>
              <a:gd name="adj1" fmla="val 125512"/>
              <a:gd name="adj2" fmla="val -125889"/>
            </a:avLst>
          </a:prstGeom>
          <a:solidFill>
            <a:srgbClr val="FFD44B"/>
          </a:solid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r>
              <a:rPr lang="ja-JP" altLang="en-US" sz="2700" b="1" u="sng" dirty="0">
                <a:solidFill>
                  <a:srgbClr val="FF0000"/>
                </a:solidFill>
              </a:rPr>
              <a:t>鴨</a:t>
            </a:r>
            <a:endParaRPr lang="en-US" altLang="ja-JP" sz="2100" b="1" u="sng" dirty="0">
              <a:solidFill>
                <a:srgbClr val="FF0000"/>
              </a:solidFill>
            </a:endParaRPr>
          </a:p>
        </p:txBody>
      </p:sp>
      <p:sp>
        <p:nvSpPr>
          <p:cNvPr id="4" name="四角形吹き出し 3"/>
          <p:cNvSpPr/>
          <p:nvPr/>
        </p:nvSpPr>
        <p:spPr>
          <a:xfrm>
            <a:off x="7419905" y="5770901"/>
            <a:ext cx="1647000" cy="854533"/>
          </a:xfrm>
          <a:prstGeom prst="wedgeRectCallout">
            <a:avLst>
              <a:gd name="adj1" fmla="val -119229"/>
              <a:gd name="adj2" fmla="val -120731"/>
            </a:avLst>
          </a:prstGeom>
          <a:solidFill>
            <a:srgbClr val="ECAEE8"/>
          </a:solidFill>
          <a:ln w="38100">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r>
              <a:rPr lang="ja-JP" altLang="en-US" sz="2700" b="1" u="sng" dirty="0">
                <a:solidFill>
                  <a:srgbClr val="FF0000"/>
                </a:solidFill>
              </a:rPr>
              <a:t>兎</a:t>
            </a:r>
            <a:endParaRPr lang="en-US" altLang="ja-JP" sz="2100" b="1" u="sng" dirty="0">
              <a:solidFill>
                <a:srgbClr val="FF0000"/>
              </a:solidFill>
            </a:endParaRPr>
          </a:p>
        </p:txBody>
      </p:sp>
      <p:sp>
        <p:nvSpPr>
          <p:cNvPr id="5" name="四角形吹き出し 4"/>
          <p:cNvSpPr/>
          <p:nvPr/>
        </p:nvSpPr>
        <p:spPr>
          <a:xfrm>
            <a:off x="5619869" y="518792"/>
            <a:ext cx="3035460" cy="811523"/>
          </a:xfrm>
          <a:prstGeom prst="wedgeRectCallout">
            <a:avLst>
              <a:gd name="adj1" fmla="val -61096"/>
              <a:gd name="adj2" fmla="val 5482"/>
            </a:avLst>
          </a:prstGeom>
          <a:solidFill>
            <a:srgbClr val="DBDBDB"/>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p>
          <a:p>
            <a:r>
              <a:rPr lang="ja-JP" altLang="en-US" sz="2700" b="1" u="sng" dirty="0">
                <a:solidFill>
                  <a:srgbClr val="FF0000"/>
                </a:solidFill>
              </a:rPr>
              <a:t>兎でも鴨でもない</a:t>
            </a:r>
            <a:endParaRPr lang="en-US" altLang="ja-JP" sz="2700" b="1" u="sng" dirty="0">
              <a:solidFill>
                <a:srgbClr val="FF0000"/>
              </a:solidFill>
            </a:endParaRPr>
          </a:p>
        </p:txBody>
      </p:sp>
      <p:sp>
        <p:nvSpPr>
          <p:cNvPr id="26" name="スライド番号プレースホルダー 3">
            <a:extLst>
              <a:ext uri="{FF2B5EF4-FFF2-40B4-BE49-F238E27FC236}">
                <a16:creationId xmlns:a16="http://schemas.microsoft.com/office/drawing/2014/main" id="{AE04F50C-0815-4C1E-B4A2-D70656A005A6}"/>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94</a:t>
            </a:fld>
            <a:endParaRPr kumimoji="1" lang="ja-JP" altLang="en-US" dirty="0"/>
          </a:p>
        </p:txBody>
      </p:sp>
      <p:sp>
        <p:nvSpPr>
          <p:cNvPr id="6" name="正方形/長方形 5">
            <a:extLst>
              <a:ext uri="{FF2B5EF4-FFF2-40B4-BE49-F238E27FC236}">
                <a16:creationId xmlns:a16="http://schemas.microsoft.com/office/drawing/2014/main" id="{B9AADBC7-AB65-4944-8BD4-2241BA92CDD2}"/>
              </a:ext>
            </a:extLst>
          </p:cNvPr>
          <p:cNvSpPr/>
          <p:nvPr/>
        </p:nvSpPr>
        <p:spPr>
          <a:xfrm>
            <a:off x="-368490" y="2315956"/>
            <a:ext cx="10249469" cy="47399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65654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マスク解析</a:t>
            </a: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1600" y="2468727"/>
            <a:ext cx="1440000" cy="1440000"/>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826" y="2467808"/>
            <a:ext cx="1440000" cy="1440000"/>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8861" y="4194408"/>
            <a:ext cx="1440000" cy="144000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790" y="4190949"/>
            <a:ext cx="1440000" cy="1440000"/>
          </a:xfrm>
          <a:prstGeom prst="rect">
            <a:avLst/>
          </a:prstGeom>
        </p:spPr>
      </p:pic>
      <p:graphicFrame>
        <p:nvGraphicFramePr>
          <p:cNvPr id="14" name="表 13"/>
          <p:cNvGraphicFramePr>
            <a:graphicFrameLocks noGrp="1"/>
          </p:cNvGraphicFramePr>
          <p:nvPr/>
        </p:nvGraphicFramePr>
        <p:xfrm>
          <a:off x="1820229" y="5752499"/>
          <a:ext cx="4601294" cy="868680"/>
        </p:xfrm>
        <a:graphic>
          <a:graphicData uri="http://schemas.openxmlformats.org/drawingml/2006/table">
            <a:tbl>
              <a:tblPr firstRow="1" bandRow="1">
                <a:tableStyleId>{BC89EF96-8CEA-46FF-86C4-4CE0E7609802}</a:tableStyleId>
              </a:tblPr>
              <a:tblGrid>
                <a:gridCol w="1053538">
                  <a:extLst>
                    <a:ext uri="{9D8B030D-6E8A-4147-A177-3AD203B41FA5}">
                      <a16:colId xmlns:a16="http://schemas.microsoft.com/office/drawing/2014/main" val="3409710047"/>
                    </a:ext>
                  </a:extLst>
                </a:gridCol>
                <a:gridCol w="1766472">
                  <a:extLst>
                    <a:ext uri="{9D8B030D-6E8A-4147-A177-3AD203B41FA5}">
                      <a16:colId xmlns:a16="http://schemas.microsoft.com/office/drawing/2014/main" val="1683502891"/>
                    </a:ext>
                  </a:extLst>
                </a:gridCol>
                <a:gridCol w="1781284">
                  <a:extLst>
                    <a:ext uri="{9D8B030D-6E8A-4147-A177-3AD203B41FA5}">
                      <a16:colId xmlns:a16="http://schemas.microsoft.com/office/drawing/2014/main" val="1153983248"/>
                    </a:ext>
                  </a:extLst>
                </a:gridCol>
              </a:tblGrid>
              <a:tr h="342900">
                <a:tc>
                  <a:txBody>
                    <a:bodyPr/>
                    <a:lstStyle/>
                    <a:p>
                      <a:pPr algn="ctr"/>
                      <a:r>
                        <a:rPr kumimoji="1" lang="ja-JP" altLang="en-US" sz="1800" b="0" dirty="0">
                          <a:solidFill>
                            <a:schemeClr val="tx1"/>
                          </a:solidFill>
                        </a:rPr>
                        <a:t>鴨らしさ</a:t>
                      </a:r>
                    </a:p>
                  </a:txBody>
                  <a:tcPr marL="68580" marR="68580" marT="34290" marB="34290" anchor="ctr">
                    <a:solidFill>
                      <a:schemeClr val="bg1"/>
                    </a:solidFill>
                  </a:tcPr>
                </a:tc>
                <a:tc>
                  <a:txBody>
                    <a:bodyPr/>
                    <a:lstStyle/>
                    <a:p>
                      <a:pPr algn="ctr"/>
                      <a:r>
                        <a:rPr lang="ja-JP" altLang="en-US" sz="2400" b="1" u="sng" dirty="0">
                          <a:solidFill>
                            <a:schemeClr val="tx1"/>
                          </a:solidFill>
                        </a:rPr>
                        <a:t>0.999</a:t>
                      </a:r>
                      <a:r>
                        <a:rPr lang="en-US" altLang="ja-JP" sz="2400" b="1" u="sng" dirty="0">
                          <a:solidFill>
                            <a:schemeClr val="tx1"/>
                          </a:solidFill>
                        </a:rPr>
                        <a:t>3</a:t>
                      </a:r>
                      <a:endParaRPr kumimoji="1" lang="ja-JP" altLang="en-US" sz="2400" b="1" u="sng" dirty="0">
                        <a:solidFill>
                          <a:schemeClr val="tx1"/>
                        </a:solidFill>
                      </a:endParaRPr>
                    </a:p>
                  </a:txBody>
                  <a:tcPr marL="68580" marR="68580" marT="34290" marB="34290" anchor="ctr">
                    <a:solidFill>
                      <a:srgbClr val="FFD44B"/>
                    </a:solidFill>
                  </a:tcPr>
                </a:tc>
                <a:tc>
                  <a:txBody>
                    <a:bodyPr/>
                    <a:lstStyle/>
                    <a:p>
                      <a:pPr algn="ctr"/>
                      <a:r>
                        <a:rPr lang="ja-JP" altLang="en-US" sz="1800" b="0" dirty="0"/>
                        <a:t>0.295</a:t>
                      </a:r>
                      <a:r>
                        <a:rPr lang="en-US" altLang="ja-JP" sz="1800" b="0" dirty="0"/>
                        <a:t>5</a:t>
                      </a:r>
                      <a:endParaRPr kumimoji="1" lang="ja-JP" altLang="en-US" sz="1800" b="0" dirty="0">
                        <a:solidFill>
                          <a:schemeClr val="tx1"/>
                        </a:solidFill>
                      </a:endParaRPr>
                    </a:p>
                  </a:txBody>
                  <a:tcPr marL="68580" marR="68580" marT="34290" marB="34290" anchor="ctr">
                    <a:solidFill>
                      <a:schemeClr val="bg1"/>
                    </a:solidFill>
                  </a:tcPr>
                </a:tc>
                <a:extLst>
                  <a:ext uri="{0D108BD9-81ED-4DB2-BD59-A6C34878D82A}">
                    <a16:rowId xmlns:a16="http://schemas.microsoft.com/office/drawing/2014/main" val="1810431384"/>
                  </a:ext>
                </a:extLst>
              </a:tr>
              <a:tr h="342900">
                <a:tc>
                  <a:txBody>
                    <a:bodyPr/>
                    <a:lstStyle/>
                    <a:p>
                      <a:pPr algn="ctr"/>
                      <a:r>
                        <a:rPr kumimoji="1" lang="ja-JP" altLang="en-US" sz="1800" b="0" dirty="0">
                          <a:solidFill>
                            <a:schemeClr val="tx1"/>
                          </a:solidFill>
                        </a:rPr>
                        <a:t>兎らしさ</a:t>
                      </a:r>
                    </a:p>
                  </a:txBody>
                  <a:tcPr marL="68580" marR="68580" marT="34290" marB="34290" anchor="ctr">
                    <a:solidFill>
                      <a:schemeClr val="bg1"/>
                    </a:solidFill>
                  </a:tcPr>
                </a:tc>
                <a:tc>
                  <a:txBody>
                    <a:bodyPr/>
                    <a:lstStyle/>
                    <a:p>
                      <a:pPr algn="ctr"/>
                      <a:r>
                        <a:rPr lang="ja-JP" altLang="en-US" sz="1800" b="0" dirty="0"/>
                        <a:t>0.0007</a:t>
                      </a:r>
                    </a:p>
                  </a:txBody>
                  <a:tcPr marL="68580" marR="68580" marT="34290" marB="3429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400" b="1" u="sng" dirty="0">
                          <a:solidFill>
                            <a:schemeClr val="tx1"/>
                          </a:solidFill>
                        </a:rPr>
                        <a:t>0.7045</a:t>
                      </a:r>
                    </a:p>
                  </a:txBody>
                  <a:tcPr marL="68580" marR="68580" marT="34290" marB="34290" anchor="ctr">
                    <a:solidFill>
                      <a:srgbClr val="ECAEE8"/>
                    </a:solidFill>
                  </a:tcPr>
                </a:tc>
                <a:extLst>
                  <a:ext uri="{0D108BD9-81ED-4DB2-BD59-A6C34878D82A}">
                    <a16:rowId xmlns:a16="http://schemas.microsoft.com/office/drawing/2014/main" val="3888649246"/>
                  </a:ext>
                </a:extLst>
              </a:tr>
            </a:tbl>
          </a:graphicData>
        </a:graphic>
      </p:graphicFrame>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5271" y="174849"/>
            <a:ext cx="1440000" cy="1440000"/>
          </a:xfrm>
          <a:prstGeom prst="rect">
            <a:avLst/>
          </a:prstGeom>
        </p:spPr>
      </p:pic>
      <p:graphicFrame>
        <p:nvGraphicFramePr>
          <p:cNvPr id="16" name="表 15"/>
          <p:cNvGraphicFramePr>
            <a:graphicFrameLocks noGrp="1"/>
          </p:cNvGraphicFramePr>
          <p:nvPr/>
        </p:nvGraphicFramePr>
        <p:xfrm>
          <a:off x="2090826" y="1447276"/>
          <a:ext cx="4023000" cy="868680"/>
        </p:xfrm>
        <a:graphic>
          <a:graphicData uri="http://schemas.openxmlformats.org/drawingml/2006/table">
            <a:tbl>
              <a:tblPr firstRow="1" bandRow="1">
                <a:tableStyleId>{BC89EF96-8CEA-46FF-86C4-4CE0E7609802}</a:tableStyleId>
              </a:tblPr>
              <a:tblGrid>
                <a:gridCol w="1053000">
                  <a:extLst>
                    <a:ext uri="{9D8B030D-6E8A-4147-A177-3AD203B41FA5}">
                      <a16:colId xmlns:a16="http://schemas.microsoft.com/office/drawing/2014/main" val="3409710047"/>
                    </a:ext>
                  </a:extLst>
                </a:gridCol>
                <a:gridCol w="2970000">
                  <a:extLst>
                    <a:ext uri="{9D8B030D-6E8A-4147-A177-3AD203B41FA5}">
                      <a16:colId xmlns:a16="http://schemas.microsoft.com/office/drawing/2014/main" val="1683502891"/>
                    </a:ext>
                  </a:extLst>
                </a:gridCol>
              </a:tblGrid>
              <a:tr h="342900">
                <a:tc>
                  <a:txBody>
                    <a:bodyPr/>
                    <a:lstStyle/>
                    <a:p>
                      <a:pPr algn="ctr"/>
                      <a:r>
                        <a:rPr kumimoji="1" lang="ja-JP" altLang="en-US" sz="1800" b="0" dirty="0">
                          <a:solidFill>
                            <a:schemeClr val="tx1"/>
                          </a:solidFill>
                        </a:rPr>
                        <a:t>鴨らしさ</a:t>
                      </a:r>
                    </a:p>
                  </a:txBody>
                  <a:tcPr marL="68580" marR="68580" marT="34290" marB="34290" anchor="ctr">
                    <a:solidFill>
                      <a:schemeClr val="bg1"/>
                    </a:solidFill>
                  </a:tcPr>
                </a:tc>
                <a:tc>
                  <a:txBody>
                    <a:bodyPr/>
                    <a:lstStyle/>
                    <a:p>
                      <a:pPr algn="ctr"/>
                      <a:r>
                        <a:rPr lang="ja-JP" altLang="en-US" sz="2400" b="0" dirty="0"/>
                        <a:t>0.5542</a:t>
                      </a:r>
                      <a:endParaRPr kumimoji="1" lang="ja-JP" altLang="en-US" sz="2400" b="0" dirty="0"/>
                    </a:p>
                  </a:txBody>
                  <a:tcPr marL="68580" marR="68580" marT="34290" marB="34290" anchor="ctr">
                    <a:solidFill>
                      <a:schemeClr val="bg1"/>
                    </a:solidFill>
                  </a:tcPr>
                </a:tc>
                <a:extLst>
                  <a:ext uri="{0D108BD9-81ED-4DB2-BD59-A6C34878D82A}">
                    <a16:rowId xmlns:a16="http://schemas.microsoft.com/office/drawing/2014/main" val="1810431384"/>
                  </a:ext>
                </a:extLst>
              </a:tr>
              <a:tr h="342900">
                <a:tc>
                  <a:txBody>
                    <a:bodyPr/>
                    <a:lstStyle/>
                    <a:p>
                      <a:pPr algn="ctr"/>
                      <a:r>
                        <a:rPr kumimoji="1" lang="ja-JP" altLang="en-US" sz="1800" b="0" dirty="0">
                          <a:solidFill>
                            <a:schemeClr val="tx1"/>
                          </a:solidFill>
                        </a:rPr>
                        <a:t>兎らしさ</a:t>
                      </a:r>
                    </a:p>
                  </a:txBody>
                  <a:tcPr marL="68580" marR="68580" marT="34290" marB="34290" anchor="ctr">
                    <a:solidFill>
                      <a:schemeClr val="bg1"/>
                    </a:solidFill>
                  </a:tcPr>
                </a:tc>
                <a:tc>
                  <a:txBody>
                    <a:bodyPr/>
                    <a:lstStyle/>
                    <a:p>
                      <a:pPr algn="ctr"/>
                      <a:r>
                        <a:rPr lang="ja-JP" altLang="en-US" sz="2400" dirty="0"/>
                        <a:t>0.445</a:t>
                      </a:r>
                      <a:r>
                        <a:rPr lang="en-US" altLang="ja-JP" sz="2400" dirty="0"/>
                        <a:t>8</a:t>
                      </a:r>
                      <a:endParaRPr kumimoji="1" lang="ja-JP" altLang="en-US" sz="2400" b="0" dirty="0"/>
                    </a:p>
                  </a:txBody>
                  <a:tcPr marL="68580" marR="68580" marT="34290" marB="34290" anchor="ctr">
                    <a:solidFill>
                      <a:schemeClr val="bg1"/>
                    </a:solidFill>
                  </a:tcPr>
                </a:tc>
                <a:extLst>
                  <a:ext uri="{0D108BD9-81ED-4DB2-BD59-A6C34878D82A}">
                    <a16:rowId xmlns:a16="http://schemas.microsoft.com/office/drawing/2014/main" val="3888649246"/>
                  </a:ext>
                </a:extLst>
              </a:tr>
            </a:tbl>
          </a:graphicData>
        </a:graphic>
      </p:graphicFrame>
      <p:sp>
        <p:nvSpPr>
          <p:cNvPr id="19" name="テキスト ボックス 18"/>
          <p:cNvSpPr txBox="1"/>
          <p:nvPr/>
        </p:nvSpPr>
        <p:spPr>
          <a:xfrm>
            <a:off x="6226052" y="2966338"/>
            <a:ext cx="2877711" cy="415498"/>
          </a:xfrm>
          <a:prstGeom prst="rect">
            <a:avLst/>
          </a:prstGeom>
          <a:noFill/>
          <a:ln w="38100">
            <a:solidFill>
              <a:srgbClr val="DE00BE"/>
            </a:solidFill>
          </a:ln>
        </p:spPr>
        <p:txBody>
          <a:bodyPr wrap="none" rtlCol="0">
            <a:spAutoFit/>
          </a:bodyPr>
          <a:lstStyle/>
          <a:p>
            <a:pPr algn="ctr"/>
            <a:r>
              <a:rPr lang="ja-JP" altLang="en-US" sz="2100" dirty="0"/>
              <a:t>兎と解析する判断根拠</a:t>
            </a:r>
            <a:endParaRPr lang="en-US" altLang="ja-JP" sz="2100" dirty="0"/>
          </a:p>
        </p:txBody>
      </p:sp>
      <p:sp>
        <p:nvSpPr>
          <p:cNvPr id="20" name="テキスト ボックス 19"/>
          <p:cNvSpPr txBox="1"/>
          <p:nvPr/>
        </p:nvSpPr>
        <p:spPr>
          <a:xfrm>
            <a:off x="77095" y="2976840"/>
            <a:ext cx="2877711" cy="415498"/>
          </a:xfrm>
          <a:prstGeom prst="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lgn="ctr"/>
            <a:r>
              <a:rPr lang="ja-JP" altLang="en-US" sz="2100" dirty="0">
                <a:solidFill>
                  <a:schemeClr val="tx1"/>
                </a:solidFill>
              </a:rPr>
              <a:t>鴨と解析する判断根拠</a:t>
            </a:r>
            <a:endParaRPr lang="en-US" altLang="ja-JP" sz="2100" dirty="0">
              <a:solidFill>
                <a:schemeClr val="tx1"/>
              </a:solidFill>
            </a:endParaRPr>
          </a:p>
        </p:txBody>
      </p:sp>
      <p:sp>
        <p:nvSpPr>
          <p:cNvPr id="21" name="右矢印 20"/>
          <p:cNvSpPr/>
          <p:nvPr/>
        </p:nvSpPr>
        <p:spPr>
          <a:xfrm rot="5400000">
            <a:off x="3653285" y="3955315"/>
            <a:ext cx="330503" cy="216000"/>
          </a:xfrm>
          <a:prstGeom prst="rightArrow">
            <a:avLst/>
          </a:prstGeom>
          <a:solidFill>
            <a:srgbClr val="FFD44B"/>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1350"/>
          </a:p>
        </p:txBody>
      </p:sp>
      <p:sp>
        <p:nvSpPr>
          <p:cNvPr id="22" name="右矢印 21"/>
          <p:cNvSpPr/>
          <p:nvPr/>
        </p:nvSpPr>
        <p:spPr>
          <a:xfrm rot="5400000">
            <a:off x="5228574" y="3951131"/>
            <a:ext cx="330503" cy="216000"/>
          </a:xfrm>
          <a:prstGeom prst="rightArrow">
            <a:avLst/>
          </a:prstGeom>
          <a:solidFill>
            <a:srgbClr val="ECAEE8"/>
          </a:solidFill>
          <a:ln>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右矢印 22"/>
          <p:cNvSpPr/>
          <p:nvPr/>
        </p:nvSpPr>
        <p:spPr>
          <a:xfrm rot="7200000">
            <a:off x="3705975" y="2336331"/>
            <a:ext cx="487905" cy="227672"/>
          </a:xfrm>
          <a:prstGeom prst="rightArrow">
            <a:avLst/>
          </a:prstGeom>
          <a:solidFill>
            <a:srgbClr val="FFD44B"/>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1350"/>
          </a:p>
        </p:txBody>
      </p:sp>
      <p:sp>
        <p:nvSpPr>
          <p:cNvPr id="24" name="右矢印 23"/>
          <p:cNvSpPr/>
          <p:nvPr/>
        </p:nvSpPr>
        <p:spPr>
          <a:xfrm rot="3600000">
            <a:off x="5034901" y="2356231"/>
            <a:ext cx="482506" cy="237020"/>
          </a:xfrm>
          <a:prstGeom prst="rightArrow">
            <a:avLst/>
          </a:prstGeom>
          <a:solidFill>
            <a:srgbClr val="ECAEE8"/>
          </a:solidFill>
          <a:ln>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テキスト ボックス 24"/>
          <p:cNvSpPr txBox="1"/>
          <p:nvPr/>
        </p:nvSpPr>
        <p:spPr>
          <a:xfrm>
            <a:off x="77095" y="4541617"/>
            <a:ext cx="1800493" cy="738664"/>
          </a:xfrm>
          <a:prstGeom prst="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ja-JP" altLang="en-US" sz="2100" dirty="0">
                <a:solidFill>
                  <a:schemeClr val="tx1"/>
                </a:solidFill>
              </a:rPr>
              <a:t>鴨判断根拠に</a:t>
            </a:r>
            <a:endParaRPr lang="en-US" altLang="ja-JP" sz="2100" dirty="0">
              <a:solidFill>
                <a:schemeClr val="tx1"/>
              </a:solidFill>
            </a:endParaRPr>
          </a:p>
          <a:p>
            <a:r>
              <a:rPr lang="ja-JP" altLang="en-US" sz="2100" dirty="0">
                <a:solidFill>
                  <a:schemeClr val="tx1"/>
                </a:solidFill>
              </a:rPr>
              <a:t>準じてマスク</a:t>
            </a:r>
          </a:p>
        </p:txBody>
      </p:sp>
      <p:sp>
        <p:nvSpPr>
          <p:cNvPr id="27" name="テキスト ボックス 26"/>
          <p:cNvSpPr txBox="1"/>
          <p:nvPr/>
        </p:nvSpPr>
        <p:spPr>
          <a:xfrm>
            <a:off x="7266465" y="4549435"/>
            <a:ext cx="1800493" cy="738664"/>
          </a:xfrm>
          <a:prstGeom prst="rect">
            <a:avLst/>
          </a:prstGeom>
          <a:noFill/>
          <a:ln w="38100">
            <a:solidFill>
              <a:srgbClr val="DE00BE"/>
            </a:solidFill>
          </a:ln>
        </p:spPr>
        <p:txBody>
          <a:bodyPr wrap="none" rtlCol="0">
            <a:spAutoFit/>
          </a:bodyPr>
          <a:lstStyle/>
          <a:p>
            <a:r>
              <a:rPr lang="ja-JP" altLang="en-US" sz="2100" dirty="0"/>
              <a:t>兎判断根拠に</a:t>
            </a:r>
            <a:endParaRPr lang="en-US" altLang="ja-JP" sz="2100" dirty="0"/>
          </a:p>
          <a:p>
            <a:r>
              <a:rPr lang="ja-JP" altLang="en-US" sz="2100" dirty="0"/>
              <a:t>準じてマスク</a:t>
            </a:r>
          </a:p>
        </p:txBody>
      </p:sp>
      <p:sp>
        <p:nvSpPr>
          <p:cNvPr id="3" name="四角形吹き出し 2"/>
          <p:cNvSpPr/>
          <p:nvPr/>
        </p:nvSpPr>
        <p:spPr>
          <a:xfrm>
            <a:off x="77095" y="5752499"/>
            <a:ext cx="1647000" cy="851819"/>
          </a:xfrm>
          <a:prstGeom prst="wedgeRectCallout">
            <a:avLst>
              <a:gd name="adj1" fmla="val 125512"/>
              <a:gd name="adj2" fmla="val -125889"/>
            </a:avLst>
          </a:prstGeom>
          <a:solidFill>
            <a:srgbClr val="FFD44B"/>
          </a:solid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r>
              <a:rPr lang="ja-JP" altLang="en-US" sz="2700" b="1" u="sng" dirty="0">
                <a:solidFill>
                  <a:srgbClr val="FF0000"/>
                </a:solidFill>
              </a:rPr>
              <a:t>鴨</a:t>
            </a:r>
            <a:endParaRPr lang="en-US" altLang="ja-JP" sz="2100" b="1" u="sng" dirty="0">
              <a:solidFill>
                <a:srgbClr val="FF0000"/>
              </a:solidFill>
            </a:endParaRPr>
          </a:p>
        </p:txBody>
      </p:sp>
      <p:sp>
        <p:nvSpPr>
          <p:cNvPr id="4" name="四角形吹き出し 3"/>
          <p:cNvSpPr/>
          <p:nvPr/>
        </p:nvSpPr>
        <p:spPr>
          <a:xfrm>
            <a:off x="7419905" y="5770901"/>
            <a:ext cx="1647000" cy="854533"/>
          </a:xfrm>
          <a:prstGeom prst="wedgeRectCallout">
            <a:avLst>
              <a:gd name="adj1" fmla="val -119229"/>
              <a:gd name="adj2" fmla="val -120731"/>
            </a:avLst>
          </a:prstGeom>
          <a:solidFill>
            <a:srgbClr val="ECAEE8"/>
          </a:solidFill>
          <a:ln w="38100">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r>
              <a:rPr lang="ja-JP" altLang="en-US" sz="2700" b="1" u="sng" dirty="0">
                <a:solidFill>
                  <a:srgbClr val="FF0000"/>
                </a:solidFill>
              </a:rPr>
              <a:t>兎</a:t>
            </a:r>
            <a:endParaRPr lang="en-US" altLang="ja-JP" sz="2100" b="1" u="sng" dirty="0">
              <a:solidFill>
                <a:srgbClr val="FF0000"/>
              </a:solidFill>
            </a:endParaRPr>
          </a:p>
        </p:txBody>
      </p:sp>
      <p:sp>
        <p:nvSpPr>
          <p:cNvPr id="5" name="四角形吹き出し 4"/>
          <p:cNvSpPr/>
          <p:nvPr/>
        </p:nvSpPr>
        <p:spPr>
          <a:xfrm>
            <a:off x="5619869" y="518792"/>
            <a:ext cx="3035460" cy="811523"/>
          </a:xfrm>
          <a:prstGeom prst="wedgeRectCallout">
            <a:avLst>
              <a:gd name="adj1" fmla="val -61096"/>
              <a:gd name="adj2" fmla="val 5482"/>
            </a:avLst>
          </a:prstGeom>
          <a:solidFill>
            <a:srgbClr val="DBDBDB"/>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p>
          <a:p>
            <a:r>
              <a:rPr lang="ja-JP" altLang="en-US" sz="2700" b="1" u="sng" dirty="0">
                <a:solidFill>
                  <a:srgbClr val="FF0000"/>
                </a:solidFill>
              </a:rPr>
              <a:t>兎でも鴨でもない</a:t>
            </a:r>
            <a:endParaRPr lang="en-US" altLang="ja-JP" sz="2700" b="1" u="sng" dirty="0">
              <a:solidFill>
                <a:srgbClr val="FF0000"/>
              </a:solidFill>
            </a:endParaRPr>
          </a:p>
        </p:txBody>
      </p:sp>
      <p:sp>
        <p:nvSpPr>
          <p:cNvPr id="26" name="スライド番号プレースホルダー 3">
            <a:extLst>
              <a:ext uri="{FF2B5EF4-FFF2-40B4-BE49-F238E27FC236}">
                <a16:creationId xmlns:a16="http://schemas.microsoft.com/office/drawing/2014/main" id="{AE04F50C-0815-4C1E-B4A2-D70656A005A6}"/>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95</a:t>
            </a:fld>
            <a:endParaRPr kumimoji="1" lang="ja-JP" altLang="en-US" dirty="0"/>
          </a:p>
        </p:txBody>
      </p:sp>
      <p:sp>
        <p:nvSpPr>
          <p:cNvPr id="28" name="正方形/長方形 27">
            <a:extLst>
              <a:ext uri="{FF2B5EF4-FFF2-40B4-BE49-F238E27FC236}">
                <a16:creationId xmlns:a16="http://schemas.microsoft.com/office/drawing/2014/main" id="{109ADE11-70AF-468F-8E48-BCD47A66D407}"/>
              </a:ext>
            </a:extLst>
          </p:cNvPr>
          <p:cNvSpPr/>
          <p:nvPr/>
        </p:nvSpPr>
        <p:spPr>
          <a:xfrm>
            <a:off x="-563135" y="3907808"/>
            <a:ext cx="10249469" cy="47399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D1BC5E19-6E8C-4498-A42A-B428DDD2D2DC}"/>
              </a:ext>
            </a:extLst>
          </p:cNvPr>
          <p:cNvSpPr/>
          <p:nvPr/>
        </p:nvSpPr>
        <p:spPr>
          <a:xfrm>
            <a:off x="-191775" y="220426"/>
            <a:ext cx="10249469" cy="2219778"/>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86405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マスク解析</a:t>
            </a: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1600" y="2468727"/>
            <a:ext cx="1440000" cy="1440000"/>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826" y="2467808"/>
            <a:ext cx="1440000" cy="1440000"/>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8861" y="4194408"/>
            <a:ext cx="1440000" cy="144000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790" y="4190949"/>
            <a:ext cx="1440000" cy="1440000"/>
          </a:xfrm>
          <a:prstGeom prst="rect">
            <a:avLst/>
          </a:prstGeom>
        </p:spPr>
      </p:pic>
      <p:graphicFrame>
        <p:nvGraphicFramePr>
          <p:cNvPr id="14" name="表 13"/>
          <p:cNvGraphicFramePr>
            <a:graphicFrameLocks noGrp="1"/>
          </p:cNvGraphicFramePr>
          <p:nvPr/>
        </p:nvGraphicFramePr>
        <p:xfrm>
          <a:off x="1820229" y="5752499"/>
          <a:ext cx="4601294" cy="868680"/>
        </p:xfrm>
        <a:graphic>
          <a:graphicData uri="http://schemas.openxmlformats.org/drawingml/2006/table">
            <a:tbl>
              <a:tblPr firstRow="1" bandRow="1">
                <a:tableStyleId>{BC89EF96-8CEA-46FF-86C4-4CE0E7609802}</a:tableStyleId>
              </a:tblPr>
              <a:tblGrid>
                <a:gridCol w="1053538">
                  <a:extLst>
                    <a:ext uri="{9D8B030D-6E8A-4147-A177-3AD203B41FA5}">
                      <a16:colId xmlns:a16="http://schemas.microsoft.com/office/drawing/2014/main" val="3409710047"/>
                    </a:ext>
                  </a:extLst>
                </a:gridCol>
                <a:gridCol w="1766472">
                  <a:extLst>
                    <a:ext uri="{9D8B030D-6E8A-4147-A177-3AD203B41FA5}">
                      <a16:colId xmlns:a16="http://schemas.microsoft.com/office/drawing/2014/main" val="1683502891"/>
                    </a:ext>
                  </a:extLst>
                </a:gridCol>
                <a:gridCol w="1781284">
                  <a:extLst>
                    <a:ext uri="{9D8B030D-6E8A-4147-A177-3AD203B41FA5}">
                      <a16:colId xmlns:a16="http://schemas.microsoft.com/office/drawing/2014/main" val="1153983248"/>
                    </a:ext>
                  </a:extLst>
                </a:gridCol>
              </a:tblGrid>
              <a:tr h="342900">
                <a:tc>
                  <a:txBody>
                    <a:bodyPr/>
                    <a:lstStyle/>
                    <a:p>
                      <a:pPr algn="ctr"/>
                      <a:r>
                        <a:rPr kumimoji="1" lang="ja-JP" altLang="en-US" sz="1800" b="0" dirty="0">
                          <a:solidFill>
                            <a:schemeClr val="tx1"/>
                          </a:solidFill>
                        </a:rPr>
                        <a:t>鴨らしさ</a:t>
                      </a:r>
                    </a:p>
                  </a:txBody>
                  <a:tcPr marL="68580" marR="68580" marT="34290" marB="34290" anchor="ctr">
                    <a:solidFill>
                      <a:schemeClr val="bg1"/>
                    </a:solidFill>
                  </a:tcPr>
                </a:tc>
                <a:tc>
                  <a:txBody>
                    <a:bodyPr/>
                    <a:lstStyle/>
                    <a:p>
                      <a:pPr algn="ctr"/>
                      <a:r>
                        <a:rPr lang="ja-JP" altLang="en-US" sz="2400" b="1" u="sng" dirty="0">
                          <a:solidFill>
                            <a:schemeClr val="tx1"/>
                          </a:solidFill>
                        </a:rPr>
                        <a:t>0.999</a:t>
                      </a:r>
                      <a:r>
                        <a:rPr lang="en-US" altLang="ja-JP" sz="2400" b="1" u="sng" dirty="0">
                          <a:solidFill>
                            <a:schemeClr val="tx1"/>
                          </a:solidFill>
                        </a:rPr>
                        <a:t>3</a:t>
                      </a:r>
                      <a:endParaRPr kumimoji="1" lang="ja-JP" altLang="en-US" sz="2400" b="1" u="sng" dirty="0">
                        <a:solidFill>
                          <a:schemeClr val="tx1"/>
                        </a:solidFill>
                      </a:endParaRPr>
                    </a:p>
                  </a:txBody>
                  <a:tcPr marL="68580" marR="68580" marT="34290" marB="34290" anchor="ctr">
                    <a:solidFill>
                      <a:srgbClr val="FFD44B"/>
                    </a:solidFill>
                  </a:tcPr>
                </a:tc>
                <a:tc>
                  <a:txBody>
                    <a:bodyPr/>
                    <a:lstStyle/>
                    <a:p>
                      <a:pPr algn="ctr"/>
                      <a:r>
                        <a:rPr lang="ja-JP" altLang="en-US" sz="1800" b="0" dirty="0"/>
                        <a:t>0.295</a:t>
                      </a:r>
                      <a:r>
                        <a:rPr lang="en-US" altLang="ja-JP" sz="1800" b="0" dirty="0"/>
                        <a:t>5</a:t>
                      </a:r>
                      <a:endParaRPr kumimoji="1" lang="ja-JP" altLang="en-US" sz="1800" b="0" dirty="0">
                        <a:solidFill>
                          <a:schemeClr val="tx1"/>
                        </a:solidFill>
                      </a:endParaRPr>
                    </a:p>
                  </a:txBody>
                  <a:tcPr marL="68580" marR="68580" marT="34290" marB="34290" anchor="ctr">
                    <a:solidFill>
                      <a:schemeClr val="bg1"/>
                    </a:solidFill>
                  </a:tcPr>
                </a:tc>
                <a:extLst>
                  <a:ext uri="{0D108BD9-81ED-4DB2-BD59-A6C34878D82A}">
                    <a16:rowId xmlns:a16="http://schemas.microsoft.com/office/drawing/2014/main" val="1810431384"/>
                  </a:ext>
                </a:extLst>
              </a:tr>
              <a:tr h="342900">
                <a:tc>
                  <a:txBody>
                    <a:bodyPr/>
                    <a:lstStyle/>
                    <a:p>
                      <a:pPr algn="ctr"/>
                      <a:r>
                        <a:rPr kumimoji="1" lang="ja-JP" altLang="en-US" sz="1800" b="0" dirty="0">
                          <a:solidFill>
                            <a:schemeClr val="tx1"/>
                          </a:solidFill>
                        </a:rPr>
                        <a:t>兎らしさ</a:t>
                      </a:r>
                    </a:p>
                  </a:txBody>
                  <a:tcPr marL="68580" marR="68580" marT="34290" marB="34290" anchor="ctr">
                    <a:solidFill>
                      <a:schemeClr val="bg1"/>
                    </a:solidFill>
                  </a:tcPr>
                </a:tc>
                <a:tc>
                  <a:txBody>
                    <a:bodyPr/>
                    <a:lstStyle/>
                    <a:p>
                      <a:pPr algn="ctr"/>
                      <a:r>
                        <a:rPr lang="ja-JP" altLang="en-US" sz="1800" b="0" dirty="0"/>
                        <a:t>0.0007</a:t>
                      </a:r>
                    </a:p>
                  </a:txBody>
                  <a:tcPr marL="68580" marR="68580" marT="34290" marB="3429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400" b="1" u="sng" dirty="0">
                          <a:solidFill>
                            <a:schemeClr val="tx1"/>
                          </a:solidFill>
                        </a:rPr>
                        <a:t>0.7045</a:t>
                      </a:r>
                    </a:p>
                  </a:txBody>
                  <a:tcPr marL="68580" marR="68580" marT="34290" marB="34290" anchor="ctr">
                    <a:solidFill>
                      <a:srgbClr val="ECAEE8"/>
                    </a:solidFill>
                  </a:tcPr>
                </a:tc>
                <a:extLst>
                  <a:ext uri="{0D108BD9-81ED-4DB2-BD59-A6C34878D82A}">
                    <a16:rowId xmlns:a16="http://schemas.microsoft.com/office/drawing/2014/main" val="3888649246"/>
                  </a:ext>
                </a:extLst>
              </a:tr>
            </a:tbl>
          </a:graphicData>
        </a:graphic>
      </p:graphicFrame>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5271" y="174849"/>
            <a:ext cx="1440000" cy="1440000"/>
          </a:xfrm>
          <a:prstGeom prst="rect">
            <a:avLst/>
          </a:prstGeom>
        </p:spPr>
      </p:pic>
      <p:graphicFrame>
        <p:nvGraphicFramePr>
          <p:cNvPr id="16" name="表 15"/>
          <p:cNvGraphicFramePr>
            <a:graphicFrameLocks noGrp="1"/>
          </p:cNvGraphicFramePr>
          <p:nvPr/>
        </p:nvGraphicFramePr>
        <p:xfrm>
          <a:off x="2090826" y="1447276"/>
          <a:ext cx="4023000" cy="868680"/>
        </p:xfrm>
        <a:graphic>
          <a:graphicData uri="http://schemas.openxmlformats.org/drawingml/2006/table">
            <a:tbl>
              <a:tblPr firstRow="1" bandRow="1">
                <a:tableStyleId>{BC89EF96-8CEA-46FF-86C4-4CE0E7609802}</a:tableStyleId>
              </a:tblPr>
              <a:tblGrid>
                <a:gridCol w="1053000">
                  <a:extLst>
                    <a:ext uri="{9D8B030D-6E8A-4147-A177-3AD203B41FA5}">
                      <a16:colId xmlns:a16="http://schemas.microsoft.com/office/drawing/2014/main" val="3409710047"/>
                    </a:ext>
                  </a:extLst>
                </a:gridCol>
                <a:gridCol w="2970000">
                  <a:extLst>
                    <a:ext uri="{9D8B030D-6E8A-4147-A177-3AD203B41FA5}">
                      <a16:colId xmlns:a16="http://schemas.microsoft.com/office/drawing/2014/main" val="1683502891"/>
                    </a:ext>
                  </a:extLst>
                </a:gridCol>
              </a:tblGrid>
              <a:tr h="342900">
                <a:tc>
                  <a:txBody>
                    <a:bodyPr/>
                    <a:lstStyle/>
                    <a:p>
                      <a:pPr algn="ctr"/>
                      <a:r>
                        <a:rPr kumimoji="1" lang="ja-JP" altLang="en-US" sz="1800" b="0" dirty="0">
                          <a:solidFill>
                            <a:schemeClr val="tx1"/>
                          </a:solidFill>
                        </a:rPr>
                        <a:t>鴨らしさ</a:t>
                      </a:r>
                    </a:p>
                  </a:txBody>
                  <a:tcPr marL="68580" marR="68580" marT="34290" marB="34290" anchor="ctr">
                    <a:solidFill>
                      <a:schemeClr val="bg1"/>
                    </a:solidFill>
                  </a:tcPr>
                </a:tc>
                <a:tc>
                  <a:txBody>
                    <a:bodyPr/>
                    <a:lstStyle/>
                    <a:p>
                      <a:pPr algn="ctr"/>
                      <a:r>
                        <a:rPr lang="ja-JP" altLang="en-US" sz="2400" b="0" dirty="0"/>
                        <a:t>0.5542</a:t>
                      </a:r>
                      <a:endParaRPr kumimoji="1" lang="ja-JP" altLang="en-US" sz="2400" b="0" dirty="0"/>
                    </a:p>
                  </a:txBody>
                  <a:tcPr marL="68580" marR="68580" marT="34290" marB="34290" anchor="ctr">
                    <a:solidFill>
                      <a:schemeClr val="bg1"/>
                    </a:solidFill>
                  </a:tcPr>
                </a:tc>
                <a:extLst>
                  <a:ext uri="{0D108BD9-81ED-4DB2-BD59-A6C34878D82A}">
                    <a16:rowId xmlns:a16="http://schemas.microsoft.com/office/drawing/2014/main" val="1810431384"/>
                  </a:ext>
                </a:extLst>
              </a:tr>
              <a:tr h="342900">
                <a:tc>
                  <a:txBody>
                    <a:bodyPr/>
                    <a:lstStyle/>
                    <a:p>
                      <a:pPr algn="ctr"/>
                      <a:r>
                        <a:rPr kumimoji="1" lang="ja-JP" altLang="en-US" sz="1800" b="0" dirty="0">
                          <a:solidFill>
                            <a:schemeClr val="tx1"/>
                          </a:solidFill>
                        </a:rPr>
                        <a:t>兎らしさ</a:t>
                      </a:r>
                    </a:p>
                  </a:txBody>
                  <a:tcPr marL="68580" marR="68580" marT="34290" marB="34290" anchor="ctr">
                    <a:solidFill>
                      <a:schemeClr val="bg1"/>
                    </a:solidFill>
                  </a:tcPr>
                </a:tc>
                <a:tc>
                  <a:txBody>
                    <a:bodyPr/>
                    <a:lstStyle/>
                    <a:p>
                      <a:pPr algn="ctr"/>
                      <a:r>
                        <a:rPr lang="ja-JP" altLang="en-US" sz="2400" dirty="0"/>
                        <a:t>0.445</a:t>
                      </a:r>
                      <a:r>
                        <a:rPr lang="en-US" altLang="ja-JP" sz="2400" dirty="0"/>
                        <a:t>8</a:t>
                      </a:r>
                      <a:endParaRPr kumimoji="1" lang="ja-JP" altLang="en-US" sz="2400" b="0" dirty="0"/>
                    </a:p>
                  </a:txBody>
                  <a:tcPr marL="68580" marR="68580" marT="34290" marB="34290" anchor="ctr">
                    <a:solidFill>
                      <a:schemeClr val="bg1"/>
                    </a:solidFill>
                  </a:tcPr>
                </a:tc>
                <a:extLst>
                  <a:ext uri="{0D108BD9-81ED-4DB2-BD59-A6C34878D82A}">
                    <a16:rowId xmlns:a16="http://schemas.microsoft.com/office/drawing/2014/main" val="3888649246"/>
                  </a:ext>
                </a:extLst>
              </a:tr>
            </a:tbl>
          </a:graphicData>
        </a:graphic>
      </p:graphicFrame>
      <p:sp>
        <p:nvSpPr>
          <p:cNvPr id="19" name="テキスト ボックス 18"/>
          <p:cNvSpPr txBox="1"/>
          <p:nvPr/>
        </p:nvSpPr>
        <p:spPr>
          <a:xfrm>
            <a:off x="6226052" y="2966338"/>
            <a:ext cx="2877711" cy="415498"/>
          </a:xfrm>
          <a:prstGeom prst="rect">
            <a:avLst/>
          </a:prstGeom>
          <a:noFill/>
          <a:ln w="38100">
            <a:solidFill>
              <a:srgbClr val="DE00BE"/>
            </a:solidFill>
          </a:ln>
        </p:spPr>
        <p:txBody>
          <a:bodyPr wrap="none" rtlCol="0">
            <a:spAutoFit/>
          </a:bodyPr>
          <a:lstStyle/>
          <a:p>
            <a:pPr algn="ctr"/>
            <a:r>
              <a:rPr lang="ja-JP" altLang="en-US" sz="2100" dirty="0"/>
              <a:t>兎と解析する判断根拠</a:t>
            </a:r>
            <a:endParaRPr lang="en-US" altLang="ja-JP" sz="2100" dirty="0"/>
          </a:p>
        </p:txBody>
      </p:sp>
      <p:sp>
        <p:nvSpPr>
          <p:cNvPr id="20" name="テキスト ボックス 19"/>
          <p:cNvSpPr txBox="1"/>
          <p:nvPr/>
        </p:nvSpPr>
        <p:spPr>
          <a:xfrm>
            <a:off x="77095" y="2976840"/>
            <a:ext cx="2877711" cy="415498"/>
          </a:xfrm>
          <a:prstGeom prst="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lgn="ctr"/>
            <a:r>
              <a:rPr lang="ja-JP" altLang="en-US" sz="2100" dirty="0">
                <a:solidFill>
                  <a:schemeClr val="tx1"/>
                </a:solidFill>
              </a:rPr>
              <a:t>鴨と解析する判断根拠</a:t>
            </a:r>
            <a:endParaRPr lang="en-US" altLang="ja-JP" sz="2100" dirty="0">
              <a:solidFill>
                <a:schemeClr val="tx1"/>
              </a:solidFill>
            </a:endParaRPr>
          </a:p>
        </p:txBody>
      </p:sp>
      <p:sp>
        <p:nvSpPr>
          <p:cNvPr id="21" name="右矢印 20"/>
          <p:cNvSpPr/>
          <p:nvPr/>
        </p:nvSpPr>
        <p:spPr>
          <a:xfrm rot="5400000">
            <a:off x="3653285" y="3955315"/>
            <a:ext cx="330503" cy="216000"/>
          </a:xfrm>
          <a:prstGeom prst="rightArrow">
            <a:avLst/>
          </a:prstGeom>
          <a:solidFill>
            <a:srgbClr val="FFD44B"/>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1350"/>
          </a:p>
        </p:txBody>
      </p:sp>
      <p:sp>
        <p:nvSpPr>
          <p:cNvPr id="22" name="右矢印 21"/>
          <p:cNvSpPr/>
          <p:nvPr/>
        </p:nvSpPr>
        <p:spPr>
          <a:xfrm rot="5400000">
            <a:off x="5228574" y="3951131"/>
            <a:ext cx="330503" cy="216000"/>
          </a:xfrm>
          <a:prstGeom prst="rightArrow">
            <a:avLst/>
          </a:prstGeom>
          <a:solidFill>
            <a:srgbClr val="ECAEE8"/>
          </a:solidFill>
          <a:ln>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右矢印 22"/>
          <p:cNvSpPr/>
          <p:nvPr/>
        </p:nvSpPr>
        <p:spPr>
          <a:xfrm rot="7200000">
            <a:off x="3705975" y="2336331"/>
            <a:ext cx="487905" cy="227672"/>
          </a:xfrm>
          <a:prstGeom prst="rightArrow">
            <a:avLst/>
          </a:prstGeom>
          <a:solidFill>
            <a:srgbClr val="FFD44B"/>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1350"/>
          </a:p>
        </p:txBody>
      </p:sp>
      <p:sp>
        <p:nvSpPr>
          <p:cNvPr id="24" name="右矢印 23"/>
          <p:cNvSpPr/>
          <p:nvPr/>
        </p:nvSpPr>
        <p:spPr>
          <a:xfrm rot="3600000">
            <a:off x="5034901" y="2356231"/>
            <a:ext cx="482506" cy="237020"/>
          </a:xfrm>
          <a:prstGeom prst="rightArrow">
            <a:avLst/>
          </a:prstGeom>
          <a:solidFill>
            <a:srgbClr val="ECAEE8"/>
          </a:solidFill>
          <a:ln>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テキスト ボックス 24"/>
          <p:cNvSpPr txBox="1"/>
          <p:nvPr/>
        </p:nvSpPr>
        <p:spPr>
          <a:xfrm>
            <a:off x="77095" y="4541617"/>
            <a:ext cx="1800493" cy="738664"/>
          </a:xfrm>
          <a:prstGeom prst="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ja-JP" altLang="en-US" sz="2100" dirty="0">
                <a:solidFill>
                  <a:schemeClr val="tx1"/>
                </a:solidFill>
              </a:rPr>
              <a:t>鴨判断根拠に</a:t>
            </a:r>
            <a:endParaRPr lang="en-US" altLang="ja-JP" sz="2100" dirty="0">
              <a:solidFill>
                <a:schemeClr val="tx1"/>
              </a:solidFill>
            </a:endParaRPr>
          </a:p>
          <a:p>
            <a:r>
              <a:rPr lang="ja-JP" altLang="en-US" sz="2100" dirty="0">
                <a:solidFill>
                  <a:schemeClr val="tx1"/>
                </a:solidFill>
              </a:rPr>
              <a:t>準じてマスク</a:t>
            </a:r>
          </a:p>
        </p:txBody>
      </p:sp>
      <p:sp>
        <p:nvSpPr>
          <p:cNvPr id="27" name="テキスト ボックス 26"/>
          <p:cNvSpPr txBox="1"/>
          <p:nvPr/>
        </p:nvSpPr>
        <p:spPr>
          <a:xfrm>
            <a:off x="7266465" y="4549435"/>
            <a:ext cx="1800493" cy="738664"/>
          </a:xfrm>
          <a:prstGeom prst="rect">
            <a:avLst/>
          </a:prstGeom>
          <a:noFill/>
          <a:ln w="38100">
            <a:solidFill>
              <a:srgbClr val="DE00BE"/>
            </a:solidFill>
          </a:ln>
        </p:spPr>
        <p:txBody>
          <a:bodyPr wrap="none" rtlCol="0">
            <a:spAutoFit/>
          </a:bodyPr>
          <a:lstStyle/>
          <a:p>
            <a:r>
              <a:rPr lang="ja-JP" altLang="en-US" sz="2100" dirty="0"/>
              <a:t>兎判断根拠に</a:t>
            </a:r>
            <a:endParaRPr lang="en-US" altLang="ja-JP" sz="2100" dirty="0"/>
          </a:p>
          <a:p>
            <a:r>
              <a:rPr lang="ja-JP" altLang="en-US" sz="2100" dirty="0"/>
              <a:t>準じてマスク</a:t>
            </a:r>
          </a:p>
        </p:txBody>
      </p:sp>
      <p:sp>
        <p:nvSpPr>
          <p:cNvPr id="3" name="四角形吹き出し 2"/>
          <p:cNvSpPr/>
          <p:nvPr/>
        </p:nvSpPr>
        <p:spPr>
          <a:xfrm>
            <a:off x="77095" y="5752499"/>
            <a:ext cx="1647000" cy="851819"/>
          </a:xfrm>
          <a:prstGeom prst="wedgeRectCallout">
            <a:avLst>
              <a:gd name="adj1" fmla="val 125512"/>
              <a:gd name="adj2" fmla="val -125889"/>
            </a:avLst>
          </a:prstGeom>
          <a:solidFill>
            <a:srgbClr val="FFD44B"/>
          </a:solid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r>
              <a:rPr lang="ja-JP" altLang="en-US" sz="2700" b="1" u="sng" dirty="0">
                <a:solidFill>
                  <a:srgbClr val="FF0000"/>
                </a:solidFill>
              </a:rPr>
              <a:t>鴨</a:t>
            </a:r>
            <a:endParaRPr lang="en-US" altLang="ja-JP" sz="2100" b="1" u="sng" dirty="0">
              <a:solidFill>
                <a:srgbClr val="FF0000"/>
              </a:solidFill>
            </a:endParaRPr>
          </a:p>
        </p:txBody>
      </p:sp>
      <p:sp>
        <p:nvSpPr>
          <p:cNvPr id="4" name="四角形吹き出し 3"/>
          <p:cNvSpPr/>
          <p:nvPr/>
        </p:nvSpPr>
        <p:spPr>
          <a:xfrm>
            <a:off x="7419905" y="5770901"/>
            <a:ext cx="1647000" cy="854533"/>
          </a:xfrm>
          <a:prstGeom prst="wedgeRectCallout">
            <a:avLst>
              <a:gd name="adj1" fmla="val -119229"/>
              <a:gd name="adj2" fmla="val -120731"/>
            </a:avLst>
          </a:prstGeom>
          <a:solidFill>
            <a:srgbClr val="ECAEE8"/>
          </a:solidFill>
          <a:ln w="38100">
            <a:solidFill>
              <a:srgbClr val="DE00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r>
              <a:rPr lang="ja-JP" altLang="en-US" sz="2700" b="1" u="sng" dirty="0">
                <a:solidFill>
                  <a:srgbClr val="FF0000"/>
                </a:solidFill>
              </a:rPr>
              <a:t>兎</a:t>
            </a:r>
            <a:endParaRPr lang="en-US" altLang="ja-JP" sz="2100" b="1" u="sng" dirty="0">
              <a:solidFill>
                <a:srgbClr val="FF0000"/>
              </a:solidFill>
            </a:endParaRPr>
          </a:p>
        </p:txBody>
      </p:sp>
      <p:sp>
        <p:nvSpPr>
          <p:cNvPr id="5" name="四角形吹き出し 4"/>
          <p:cNvSpPr/>
          <p:nvPr/>
        </p:nvSpPr>
        <p:spPr>
          <a:xfrm>
            <a:off x="5619869" y="518792"/>
            <a:ext cx="3035460" cy="811523"/>
          </a:xfrm>
          <a:prstGeom prst="wedgeRectCallout">
            <a:avLst>
              <a:gd name="adj1" fmla="val -61096"/>
              <a:gd name="adj2" fmla="val 5482"/>
            </a:avLst>
          </a:prstGeom>
          <a:solidFill>
            <a:srgbClr val="DBDBDB"/>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ja-JP" altLang="en-US" sz="2100" dirty="0">
                <a:solidFill>
                  <a:schemeClr val="tx1"/>
                </a:solidFill>
              </a:rPr>
              <a:t>識別結果</a:t>
            </a:r>
            <a:r>
              <a:rPr lang="en-US" altLang="ja-JP" sz="2100" dirty="0">
                <a:solidFill>
                  <a:schemeClr val="tx1"/>
                </a:solidFill>
              </a:rPr>
              <a:t>:</a:t>
            </a:r>
          </a:p>
          <a:p>
            <a:r>
              <a:rPr lang="ja-JP" altLang="en-US" sz="2700" b="1" u="sng" dirty="0">
                <a:solidFill>
                  <a:srgbClr val="FF0000"/>
                </a:solidFill>
              </a:rPr>
              <a:t>兎でも鴨でもない</a:t>
            </a:r>
            <a:endParaRPr lang="en-US" altLang="ja-JP" sz="2700" b="1" u="sng" dirty="0">
              <a:solidFill>
                <a:srgbClr val="FF0000"/>
              </a:solidFill>
            </a:endParaRPr>
          </a:p>
        </p:txBody>
      </p:sp>
      <p:sp>
        <p:nvSpPr>
          <p:cNvPr id="26" name="スライド番号プレースホルダー 3">
            <a:extLst>
              <a:ext uri="{FF2B5EF4-FFF2-40B4-BE49-F238E27FC236}">
                <a16:creationId xmlns:a16="http://schemas.microsoft.com/office/drawing/2014/main" id="{AE04F50C-0815-4C1E-B4A2-D70656A005A6}"/>
              </a:ext>
            </a:extLst>
          </p:cNvPr>
          <p:cNvSpPr>
            <a:spLocks noGrp="1"/>
          </p:cNvSpPr>
          <p:nvPr>
            <p:ph type="sldNum" sz="quarter" idx="12"/>
          </p:nvPr>
        </p:nvSpPr>
        <p:spPr>
          <a:xfrm>
            <a:off x="6457950" y="6356351"/>
            <a:ext cx="2057400" cy="365125"/>
          </a:xfrm>
        </p:spPr>
        <p:txBody>
          <a:bodyPr/>
          <a:lstStyle/>
          <a:p>
            <a:fld id="{BEF083AB-4C32-4414-B5B9-B9CA6121D1B7}" type="slidenum">
              <a:rPr kumimoji="1" lang="ja-JP" altLang="en-US" smtClean="0"/>
              <a:pPr/>
              <a:t>96</a:t>
            </a:fld>
            <a:endParaRPr kumimoji="1" lang="ja-JP" altLang="en-US" dirty="0"/>
          </a:p>
        </p:txBody>
      </p:sp>
      <p:sp>
        <p:nvSpPr>
          <p:cNvPr id="28" name="正方形/長方形 27">
            <a:extLst>
              <a:ext uri="{FF2B5EF4-FFF2-40B4-BE49-F238E27FC236}">
                <a16:creationId xmlns:a16="http://schemas.microsoft.com/office/drawing/2014/main" id="{AEC5DB49-371F-4B2C-81FD-1F5D38500C1E}"/>
              </a:ext>
            </a:extLst>
          </p:cNvPr>
          <p:cNvSpPr/>
          <p:nvPr/>
        </p:nvSpPr>
        <p:spPr>
          <a:xfrm>
            <a:off x="-450909" y="-548988"/>
            <a:ext cx="10249469" cy="47399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7117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97</a:t>
            </a:fld>
            <a:endParaRPr kumimoji="1" lang="ja-JP" altLang="en-US"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988" y="7208475"/>
            <a:ext cx="945000" cy="945000"/>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2309" y="7198499"/>
            <a:ext cx="945000" cy="945000"/>
          </a:xfrm>
          <a:prstGeom prst="rect">
            <a:avLst/>
          </a:prstGeom>
        </p:spPr>
      </p:pic>
      <p:pic>
        <p:nvPicPr>
          <p:cNvPr id="22" name="図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075" y="7202875"/>
            <a:ext cx="945000" cy="945000"/>
          </a:xfrm>
          <a:prstGeom prst="rect">
            <a:avLst/>
          </a:prstGeom>
        </p:spPr>
      </p:pic>
      <p:pic>
        <p:nvPicPr>
          <p:cNvPr id="24" name="図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3628" y="7197080"/>
            <a:ext cx="945000" cy="945000"/>
          </a:xfrm>
          <a:prstGeom prst="rect">
            <a:avLst/>
          </a:prstGeom>
        </p:spPr>
      </p:pic>
      <p:sp>
        <p:nvSpPr>
          <p:cNvPr id="25" name="テキスト ボックス 24"/>
          <p:cNvSpPr txBox="1"/>
          <p:nvPr/>
        </p:nvSpPr>
        <p:spPr>
          <a:xfrm>
            <a:off x="4733760" y="7771114"/>
            <a:ext cx="700833" cy="300082"/>
          </a:xfrm>
          <a:prstGeom prst="rect">
            <a:avLst/>
          </a:prstGeom>
          <a:noFill/>
        </p:spPr>
        <p:txBody>
          <a:bodyPr wrap="none" rtlCol="0">
            <a:spAutoFit/>
          </a:bodyPr>
          <a:lstStyle/>
          <a:p>
            <a:r>
              <a:rPr lang="en-US" altLang="ja-JP" sz="1350" dirty="0"/>
              <a:t>(duck)</a:t>
            </a:r>
            <a:endParaRPr lang="ja-JP" altLang="en-US" sz="1350" dirty="0"/>
          </a:p>
        </p:txBody>
      </p:sp>
      <p:pic>
        <p:nvPicPr>
          <p:cNvPr id="26" name="図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9451" y="7197080"/>
            <a:ext cx="945000" cy="945000"/>
          </a:xfrm>
          <a:prstGeom prst="rect">
            <a:avLst/>
          </a:prstGeom>
        </p:spPr>
      </p:pic>
      <p:sp>
        <p:nvSpPr>
          <p:cNvPr id="27" name="テキスト ボックス 26"/>
          <p:cNvSpPr txBox="1"/>
          <p:nvPr/>
        </p:nvSpPr>
        <p:spPr>
          <a:xfrm>
            <a:off x="6188344" y="7786259"/>
            <a:ext cx="785793" cy="300082"/>
          </a:xfrm>
          <a:prstGeom prst="rect">
            <a:avLst/>
          </a:prstGeom>
          <a:noFill/>
        </p:spPr>
        <p:txBody>
          <a:bodyPr wrap="none" rtlCol="0">
            <a:spAutoFit/>
          </a:bodyPr>
          <a:lstStyle/>
          <a:p>
            <a:r>
              <a:rPr lang="en-US" altLang="ja-JP" sz="1350" dirty="0"/>
              <a:t>(rabbit)</a:t>
            </a:r>
            <a:endParaRPr lang="ja-JP" altLang="en-US" sz="1350" dirty="0"/>
          </a:p>
        </p:txBody>
      </p:sp>
      <p:pic>
        <p:nvPicPr>
          <p:cNvPr id="30" name="図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9315" y="7194630"/>
            <a:ext cx="945000" cy="945000"/>
          </a:xfrm>
          <a:prstGeom prst="rect">
            <a:avLst/>
          </a:prstGeom>
        </p:spPr>
      </p:pic>
      <p:pic>
        <p:nvPicPr>
          <p:cNvPr id="32" name="図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195" y="3988465"/>
            <a:ext cx="1215000" cy="1215000"/>
          </a:xfrm>
          <a:prstGeom prst="rect">
            <a:avLst/>
          </a:prstGeom>
        </p:spPr>
      </p:pic>
      <p:pic>
        <p:nvPicPr>
          <p:cNvPr id="34" name="図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70982" y="3988465"/>
            <a:ext cx="1215000" cy="1215000"/>
          </a:xfrm>
          <a:prstGeom prst="rect">
            <a:avLst/>
          </a:prstGeom>
        </p:spPr>
      </p:pic>
      <p:pic>
        <p:nvPicPr>
          <p:cNvPr id="35" name="図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08545" y="3975314"/>
            <a:ext cx="1215000" cy="1215000"/>
          </a:xfrm>
          <a:prstGeom prst="rect">
            <a:avLst/>
          </a:prstGeom>
        </p:spPr>
      </p:pic>
      <p:pic>
        <p:nvPicPr>
          <p:cNvPr id="37" name="図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79320" y="3988465"/>
            <a:ext cx="1215000" cy="1215000"/>
          </a:xfrm>
          <a:prstGeom prst="rect">
            <a:avLst/>
          </a:prstGeom>
        </p:spPr>
      </p:pic>
      <p:pic>
        <p:nvPicPr>
          <p:cNvPr id="38" name="図 3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4988" y="3978833"/>
            <a:ext cx="1215000" cy="1215000"/>
          </a:xfrm>
          <a:prstGeom prst="rect">
            <a:avLst/>
          </a:prstGeom>
        </p:spPr>
      </p:pic>
      <p:pic>
        <p:nvPicPr>
          <p:cNvPr id="39" name="図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90775" y="3975314"/>
            <a:ext cx="1215000" cy="1215000"/>
          </a:xfrm>
          <a:prstGeom prst="rect">
            <a:avLst/>
          </a:prstGeom>
        </p:spPr>
      </p:pic>
      <p:sp>
        <p:nvSpPr>
          <p:cNvPr id="42" name="正方形/長方形 41"/>
          <p:cNvSpPr/>
          <p:nvPr/>
        </p:nvSpPr>
        <p:spPr>
          <a:xfrm>
            <a:off x="1180261" y="5532375"/>
            <a:ext cx="184731" cy="300082"/>
          </a:xfrm>
          <a:prstGeom prst="rect">
            <a:avLst/>
          </a:prstGeom>
        </p:spPr>
        <p:txBody>
          <a:bodyPr wrap="none">
            <a:spAutoFit/>
          </a:bodyPr>
          <a:lstStyle/>
          <a:p>
            <a:endParaRPr lang="ja-JP" altLang="en-US" sz="1350" dirty="0"/>
          </a:p>
        </p:txBody>
      </p:sp>
      <p:graphicFrame>
        <p:nvGraphicFramePr>
          <p:cNvPr id="5" name="表 4"/>
          <p:cNvGraphicFramePr>
            <a:graphicFrameLocks noGrp="1"/>
          </p:cNvGraphicFramePr>
          <p:nvPr/>
        </p:nvGraphicFramePr>
        <p:xfrm>
          <a:off x="87085" y="5261154"/>
          <a:ext cx="8991000" cy="685800"/>
        </p:xfrm>
        <a:graphic>
          <a:graphicData uri="http://schemas.openxmlformats.org/drawingml/2006/table">
            <a:tbl>
              <a:tblPr firstRow="1" bandRow="1">
                <a:tableStyleId>{BC89EF96-8CEA-46FF-86C4-4CE0E7609802}</a:tableStyleId>
              </a:tblPr>
              <a:tblGrid>
                <a:gridCol w="1053000">
                  <a:extLst>
                    <a:ext uri="{9D8B030D-6E8A-4147-A177-3AD203B41FA5}">
                      <a16:colId xmlns:a16="http://schemas.microsoft.com/office/drawing/2014/main" val="732990039"/>
                    </a:ext>
                  </a:extLst>
                </a:gridCol>
                <a:gridCol w="1323000">
                  <a:extLst>
                    <a:ext uri="{9D8B030D-6E8A-4147-A177-3AD203B41FA5}">
                      <a16:colId xmlns:a16="http://schemas.microsoft.com/office/drawing/2014/main" val="2966418850"/>
                    </a:ext>
                  </a:extLst>
                </a:gridCol>
                <a:gridCol w="1323000">
                  <a:extLst>
                    <a:ext uri="{9D8B030D-6E8A-4147-A177-3AD203B41FA5}">
                      <a16:colId xmlns:a16="http://schemas.microsoft.com/office/drawing/2014/main" val="1905136378"/>
                    </a:ext>
                  </a:extLst>
                </a:gridCol>
                <a:gridCol w="1323000">
                  <a:extLst>
                    <a:ext uri="{9D8B030D-6E8A-4147-A177-3AD203B41FA5}">
                      <a16:colId xmlns:a16="http://schemas.microsoft.com/office/drawing/2014/main" val="734040196"/>
                    </a:ext>
                  </a:extLst>
                </a:gridCol>
                <a:gridCol w="1323000">
                  <a:extLst>
                    <a:ext uri="{9D8B030D-6E8A-4147-A177-3AD203B41FA5}">
                      <a16:colId xmlns:a16="http://schemas.microsoft.com/office/drawing/2014/main" val="2472120699"/>
                    </a:ext>
                  </a:extLst>
                </a:gridCol>
                <a:gridCol w="1323000">
                  <a:extLst>
                    <a:ext uri="{9D8B030D-6E8A-4147-A177-3AD203B41FA5}">
                      <a16:colId xmlns:a16="http://schemas.microsoft.com/office/drawing/2014/main" val="2885404119"/>
                    </a:ext>
                  </a:extLst>
                </a:gridCol>
                <a:gridCol w="1323000">
                  <a:extLst>
                    <a:ext uri="{9D8B030D-6E8A-4147-A177-3AD203B41FA5}">
                      <a16:colId xmlns:a16="http://schemas.microsoft.com/office/drawing/2014/main" val="1722262291"/>
                    </a:ext>
                  </a:extLst>
                </a:gridCol>
              </a:tblGrid>
              <a:tr h="342900">
                <a:tc>
                  <a:txBody>
                    <a:bodyPr/>
                    <a:lstStyle/>
                    <a:p>
                      <a:pPr algn="ctr"/>
                      <a:r>
                        <a:rPr kumimoji="1" lang="ja-JP" altLang="en-US" sz="1800" b="0" dirty="0">
                          <a:solidFill>
                            <a:schemeClr val="tx1"/>
                          </a:solidFill>
                        </a:rPr>
                        <a:t>鴨らしさ</a:t>
                      </a:r>
                    </a:p>
                  </a:txBody>
                  <a:tcPr marL="68580" marR="68580" marT="34290" marB="34290">
                    <a:solidFill>
                      <a:schemeClr val="bg1"/>
                    </a:solidFill>
                  </a:tcPr>
                </a:tc>
                <a:tc>
                  <a:txBody>
                    <a:bodyPr/>
                    <a:lstStyle/>
                    <a:p>
                      <a:pPr algn="ctr"/>
                      <a:r>
                        <a:rPr lang="ja-JP" altLang="en-US" sz="1800" b="1" dirty="0">
                          <a:solidFill>
                            <a:srgbClr val="FF0000"/>
                          </a:solidFill>
                        </a:rPr>
                        <a:t>0.826411</a:t>
                      </a:r>
                      <a:r>
                        <a:rPr lang="en-US" altLang="ja-JP" sz="1800" b="1" dirty="0">
                          <a:solidFill>
                            <a:srgbClr val="FF0000"/>
                          </a:solidFill>
                        </a:rPr>
                        <a:t>3</a:t>
                      </a:r>
                      <a:endParaRPr kumimoji="1" lang="ja-JP" altLang="en-US" sz="1800" b="1" dirty="0">
                        <a:solidFill>
                          <a:srgbClr val="FF0000"/>
                        </a:solidFill>
                      </a:endParaRPr>
                    </a:p>
                  </a:txBody>
                  <a:tcPr marL="68580" marR="68580" marT="34290" marB="34290">
                    <a:solidFill>
                      <a:schemeClr val="bg1"/>
                    </a:solidFill>
                  </a:tcPr>
                </a:tc>
                <a:tc>
                  <a:txBody>
                    <a:bodyPr/>
                    <a:lstStyle/>
                    <a:p>
                      <a:pPr algn="ctr"/>
                      <a:r>
                        <a:rPr lang="ja-JP" altLang="en-US" sz="1800" b="0" dirty="0">
                          <a:solidFill>
                            <a:schemeClr val="tx1"/>
                          </a:solidFill>
                        </a:rPr>
                        <a:t>0.0002446</a:t>
                      </a:r>
                      <a:endParaRPr kumimoji="1" lang="ja-JP" altLang="en-US" sz="1800" b="0" dirty="0">
                        <a:solidFill>
                          <a:schemeClr val="tx1"/>
                        </a:solidFill>
                      </a:endParaRPr>
                    </a:p>
                  </a:txBody>
                  <a:tcPr marL="68580" marR="68580" marT="34290" marB="34290">
                    <a:solidFill>
                      <a:schemeClr val="bg1"/>
                    </a:solidFill>
                  </a:tcPr>
                </a:tc>
                <a:tc>
                  <a:txBody>
                    <a:bodyPr/>
                    <a:lstStyle/>
                    <a:p>
                      <a:pPr algn="ctr"/>
                      <a:r>
                        <a:rPr lang="ja-JP" altLang="en-US" sz="1800" b="1" dirty="0">
                          <a:solidFill>
                            <a:srgbClr val="FF0000"/>
                          </a:solidFill>
                        </a:rPr>
                        <a:t>0.995459</a:t>
                      </a:r>
                      <a:r>
                        <a:rPr lang="en-US" altLang="ja-JP" sz="1800" b="1" dirty="0">
                          <a:solidFill>
                            <a:srgbClr val="FF0000"/>
                          </a:solidFill>
                        </a:rPr>
                        <a:t>9</a:t>
                      </a:r>
                      <a:endParaRPr kumimoji="1" lang="ja-JP" altLang="en-US" sz="1800" b="1" dirty="0">
                        <a:solidFill>
                          <a:srgbClr val="FF0000"/>
                        </a:solidFill>
                      </a:endParaRPr>
                    </a:p>
                  </a:txBody>
                  <a:tcPr marL="68580" marR="68580" marT="34290" marB="34290">
                    <a:solidFill>
                      <a:schemeClr val="bg1"/>
                    </a:solidFill>
                  </a:tcPr>
                </a:tc>
                <a:tc>
                  <a:txBody>
                    <a:bodyPr/>
                    <a:lstStyle/>
                    <a:p>
                      <a:pPr algn="ctr"/>
                      <a:r>
                        <a:rPr lang="ja-JP" altLang="en-US" sz="1800" b="0" dirty="0"/>
                        <a:t>0.000329</a:t>
                      </a:r>
                      <a:r>
                        <a:rPr lang="en-US" altLang="ja-JP" sz="1800" b="0" dirty="0"/>
                        <a:t>9</a:t>
                      </a:r>
                      <a:endParaRPr kumimoji="1" lang="ja-JP" altLang="en-US" sz="1800" b="0" dirty="0"/>
                    </a:p>
                  </a:txBody>
                  <a:tcPr marL="68580" marR="68580" marT="34290" marB="34290">
                    <a:solidFill>
                      <a:schemeClr val="bg1"/>
                    </a:solidFill>
                  </a:tcPr>
                </a:tc>
                <a:tc>
                  <a:txBody>
                    <a:bodyPr/>
                    <a:lstStyle/>
                    <a:p>
                      <a:pPr algn="ctr"/>
                      <a:r>
                        <a:rPr lang="ja-JP" altLang="en-US" sz="1800" b="1" dirty="0">
                          <a:solidFill>
                            <a:srgbClr val="FF0000"/>
                          </a:solidFill>
                        </a:rPr>
                        <a:t>0.999151</a:t>
                      </a:r>
                      <a:r>
                        <a:rPr lang="en-US" altLang="ja-JP" sz="1800" b="1" dirty="0">
                          <a:solidFill>
                            <a:srgbClr val="FF0000"/>
                          </a:solidFill>
                        </a:rPr>
                        <a:t>5</a:t>
                      </a:r>
                      <a:endParaRPr kumimoji="1" lang="ja-JP" altLang="en-US" sz="1800" b="1" dirty="0">
                        <a:solidFill>
                          <a:srgbClr val="FF0000"/>
                        </a:solidFill>
                      </a:endParaRPr>
                    </a:p>
                  </a:txBody>
                  <a:tcPr marL="68580" marR="68580" marT="34290" marB="34290">
                    <a:solidFill>
                      <a:schemeClr val="bg1"/>
                    </a:solidFill>
                  </a:tcPr>
                </a:tc>
                <a:tc>
                  <a:txBody>
                    <a:bodyPr/>
                    <a:lstStyle/>
                    <a:p>
                      <a:pPr algn="ctr"/>
                      <a:r>
                        <a:rPr lang="ja-JP" altLang="en-US" sz="1800" b="0" dirty="0"/>
                        <a:t>0.0523511</a:t>
                      </a:r>
                      <a:endParaRPr kumimoji="1" lang="ja-JP" altLang="en-US" sz="1800" b="0" dirty="0"/>
                    </a:p>
                  </a:txBody>
                  <a:tcPr marL="68580" marR="68580" marT="34290" marB="34290">
                    <a:solidFill>
                      <a:schemeClr val="bg1"/>
                    </a:solidFill>
                  </a:tcPr>
                </a:tc>
                <a:extLst>
                  <a:ext uri="{0D108BD9-81ED-4DB2-BD59-A6C34878D82A}">
                    <a16:rowId xmlns:a16="http://schemas.microsoft.com/office/drawing/2014/main" val="1841257810"/>
                  </a:ext>
                </a:extLst>
              </a:tr>
              <a:tr h="342900">
                <a:tc>
                  <a:txBody>
                    <a:bodyPr/>
                    <a:lstStyle/>
                    <a:p>
                      <a:pPr algn="ctr"/>
                      <a:r>
                        <a:rPr kumimoji="1" lang="ja-JP" altLang="en-US" sz="1800" b="0" dirty="0"/>
                        <a:t>兎らしさ</a:t>
                      </a: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t>0.1735887</a:t>
                      </a: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1" dirty="0">
                          <a:solidFill>
                            <a:srgbClr val="FF0000"/>
                          </a:solidFill>
                        </a:rPr>
                        <a:t>0.9997554</a:t>
                      </a:r>
                      <a:endParaRPr lang="ja-JP" altLang="en-US" sz="1400" b="1" dirty="0">
                        <a:solidFill>
                          <a:srgbClr val="FF0000"/>
                        </a:solidFill>
                      </a:endParaRP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t>0.0045401</a:t>
                      </a: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1" dirty="0">
                          <a:solidFill>
                            <a:srgbClr val="FF0000"/>
                          </a:solidFill>
                        </a:rPr>
                        <a:t>0.999670</a:t>
                      </a:r>
                      <a:r>
                        <a:rPr lang="en-US" altLang="ja-JP" sz="1800" b="1" dirty="0">
                          <a:solidFill>
                            <a:srgbClr val="FF0000"/>
                          </a:solidFill>
                        </a:rPr>
                        <a:t>2</a:t>
                      </a:r>
                      <a:endParaRPr lang="ja-JP" altLang="en-US" sz="1800" b="1" dirty="0">
                        <a:solidFill>
                          <a:srgbClr val="FF0000"/>
                        </a:solidFill>
                      </a:endParaRP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t>0.000848</a:t>
                      </a:r>
                      <a:r>
                        <a:rPr lang="en-US" altLang="ja-JP" sz="1800" b="0" dirty="0"/>
                        <a:t>5</a:t>
                      </a:r>
                      <a:endParaRPr lang="ja-JP" altLang="en-US" sz="1800" b="0" dirty="0"/>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1" dirty="0">
                          <a:solidFill>
                            <a:srgbClr val="FF0000"/>
                          </a:solidFill>
                        </a:rPr>
                        <a:t>0.9476489</a:t>
                      </a:r>
                    </a:p>
                  </a:txBody>
                  <a:tcPr marL="68580" marR="68580" marT="34290" marB="34290">
                    <a:solidFill>
                      <a:schemeClr val="bg1"/>
                    </a:solidFill>
                  </a:tcPr>
                </a:tc>
                <a:extLst>
                  <a:ext uri="{0D108BD9-81ED-4DB2-BD59-A6C34878D82A}">
                    <a16:rowId xmlns:a16="http://schemas.microsoft.com/office/drawing/2014/main" val="4002008146"/>
                  </a:ext>
                </a:extLst>
              </a:tr>
            </a:tbl>
          </a:graphicData>
        </a:graphic>
      </p:graphicFrame>
      <p:sp>
        <p:nvSpPr>
          <p:cNvPr id="6" name="正方形/長方形 5"/>
          <p:cNvSpPr/>
          <p:nvPr/>
        </p:nvSpPr>
        <p:spPr>
          <a:xfrm>
            <a:off x="5102602" y="7040556"/>
            <a:ext cx="2013443" cy="28083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正方形/長方形 20"/>
          <p:cNvSpPr/>
          <p:nvPr/>
        </p:nvSpPr>
        <p:spPr>
          <a:xfrm>
            <a:off x="7130557" y="7040556"/>
            <a:ext cx="2013443" cy="28083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p:cNvSpPr/>
          <p:nvPr/>
        </p:nvSpPr>
        <p:spPr>
          <a:xfrm>
            <a:off x="9155440" y="7040556"/>
            <a:ext cx="2013443" cy="28083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aphicFrame>
        <p:nvGraphicFramePr>
          <p:cNvPr id="9" name="表 8"/>
          <p:cNvGraphicFramePr>
            <a:graphicFrameLocks noGrp="1"/>
          </p:cNvGraphicFramePr>
          <p:nvPr/>
        </p:nvGraphicFramePr>
        <p:xfrm>
          <a:off x="87085" y="3176928"/>
          <a:ext cx="8991000" cy="685800"/>
        </p:xfrm>
        <a:graphic>
          <a:graphicData uri="http://schemas.openxmlformats.org/drawingml/2006/table">
            <a:tbl>
              <a:tblPr firstRow="1" bandRow="1">
                <a:tableStyleId>{BC89EF96-8CEA-46FF-86C4-4CE0E7609802}</a:tableStyleId>
              </a:tblPr>
              <a:tblGrid>
                <a:gridCol w="1053000">
                  <a:extLst>
                    <a:ext uri="{9D8B030D-6E8A-4147-A177-3AD203B41FA5}">
                      <a16:colId xmlns:a16="http://schemas.microsoft.com/office/drawing/2014/main" val="636471161"/>
                    </a:ext>
                  </a:extLst>
                </a:gridCol>
                <a:gridCol w="1323000">
                  <a:extLst>
                    <a:ext uri="{9D8B030D-6E8A-4147-A177-3AD203B41FA5}">
                      <a16:colId xmlns:a16="http://schemas.microsoft.com/office/drawing/2014/main" val="2455015269"/>
                    </a:ext>
                  </a:extLst>
                </a:gridCol>
                <a:gridCol w="1323000">
                  <a:extLst>
                    <a:ext uri="{9D8B030D-6E8A-4147-A177-3AD203B41FA5}">
                      <a16:colId xmlns:a16="http://schemas.microsoft.com/office/drawing/2014/main" val="1983351858"/>
                    </a:ext>
                  </a:extLst>
                </a:gridCol>
                <a:gridCol w="1323000">
                  <a:extLst>
                    <a:ext uri="{9D8B030D-6E8A-4147-A177-3AD203B41FA5}">
                      <a16:colId xmlns:a16="http://schemas.microsoft.com/office/drawing/2014/main" val="2324837517"/>
                    </a:ext>
                  </a:extLst>
                </a:gridCol>
                <a:gridCol w="1323000">
                  <a:extLst>
                    <a:ext uri="{9D8B030D-6E8A-4147-A177-3AD203B41FA5}">
                      <a16:colId xmlns:a16="http://schemas.microsoft.com/office/drawing/2014/main" val="615460180"/>
                    </a:ext>
                  </a:extLst>
                </a:gridCol>
                <a:gridCol w="1323000">
                  <a:extLst>
                    <a:ext uri="{9D8B030D-6E8A-4147-A177-3AD203B41FA5}">
                      <a16:colId xmlns:a16="http://schemas.microsoft.com/office/drawing/2014/main" val="2478678964"/>
                    </a:ext>
                  </a:extLst>
                </a:gridCol>
                <a:gridCol w="1323000">
                  <a:extLst>
                    <a:ext uri="{9D8B030D-6E8A-4147-A177-3AD203B41FA5}">
                      <a16:colId xmlns:a16="http://schemas.microsoft.com/office/drawing/2014/main" val="3432066265"/>
                    </a:ext>
                  </a:extLst>
                </a:gridCol>
              </a:tblGrid>
              <a:tr h="342900">
                <a:tc>
                  <a:txBody>
                    <a:bodyPr/>
                    <a:lstStyle/>
                    <a:p>
                      <a:pPr algn="ctr"/>
                      <a:r>
                        <a:rPr kumimoji="1" lang="ja-JP" altLang="en-US" sz="1800" b="0" dirty="0">
                          <a:solidFill>
                            <a:schemeClr val="tx1"/>
                          </a:solidFill>
                        </a:rPr>
                        <a:t>鴨らしさ</a:t>
                      </a:r>
                    </a:p>
                  </a:txBody>
                  <a:tcPr marL="68580" marR="68580" marT="34290" marB="34290">
                    <a:solidFill>
                      <a:schemeClr val="bg1"/>
                    </a:solidFill>
                  </a:tcPr>
                </a:tc>
                <a:tc gridSpan="2">
                  <a:txBody>
                    <a:bodyPr/>
                    <a:lstStyle/>
                    <a:p>
                      <a:pPr algn="ctr"/>
                      <a:r>
                        <a:rPr kumimoji="1" lang="en-US" altLang="ja-JP" sz="1800" b="0" dirty="0">
                          <a:solidFill>
                            <a:schemeClr val="tx1"/>
                          </a:solidFill>
                        </a:rPr>
                        <a:t>0.4662043</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solidFill>
                          <a:schemeClr val="tx1"/>
                        </a:solidFill>
                      </a:endParaRPr>
                    </a:p>
                  </a:txBody>
                  <a:tcPr>
                    <a:solidFill>
                      <a:schemeClr val="bg1"/>
                    </a:solidFill>
                  </a:tcPr>
                </a:tc>
                <a:tc gridSpan="2">
                  <a:txBody>
                    <a:bodyPr/>
                    <a:lstStyle/>
                    <a:p>
                      <a:pPr algn="ctr"/>
                      <a:r>
                        <a:rPr lang="ja-JP" altLang="en-US" sz="1800" b="0" dirty="0">
                          <a:solidFill>
                            <a:schemeClr val="tx1"/>
                          </a:solidFill>
                        </a:rPr>
                        <a:t>0.4610331</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tc gridSpan="2">
                  <a:txBody>
                    <a:bodyPr/>
                    <a:lstStyle/>
                    <a:p>
                      <a:pPr algn="ctr"/>
                      <a:r>
                        <a:rPr kumimoji="1" lang="en-US" altLang="ja-JP" sz="1800" b="0" dirty="0">
                          <a:solidFill>
                            <a:schemeClr val="tx1"/>
                          </a:solidFill>
                        </a:rPr>
                        <a:t>0.4836461</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extLst>
                  <a:ext uri="{0D108BD9-81ED-4DB2-BD59-A6C34878D82A}">
                    <a16:rowId xmlns:a16="http://schemas.microsoft.com/office/drawing/2014/main" val="1019384105"/>
                  </a:ext>
                </a:extLst>
              </a:tr>
              <a:tr h="342900">
                <a:tc>
                  <a:txBody>
                    <a:bodyPr/>
                    <a:lstStyle/>
                    <a:p>
                      <a:pPr algn="ctr"/>
                      <a:r>
                        <a:rPr kumimoji="1" lang="ja-JP" altLang="en-US" sz="1800" b="0" dirty="0">
                          <a:solidFill>
                            <a:schemeClr val="tx1"/>
                          </a:solidFill>
                        </a:rPr>
                        <a:t>兎らしさ</a:t>
                      </a:r>
                    </a:p>
                  </a:txBody>
                  <a:tcPr marL="68580" marR="68580" marT="34290" marB="34290">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dirty="0">
                          <a:solidFill>
                            <a:schemeClr val="tx1"/>
                          </a:solidFill>
                        </a:rPr>
                        <a:t>0.5337956</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solidFill>
                          <a:schemeClr val="tx1"/>
                        </a:solidFill>
                      </a:endParaRPr>
                    </a:p>
                  </a:txBody>
                  <a:tcPr>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rPr>
                        <a:t>0.5389668</a:t>
                      </a: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dirty="0">
                          <a:solidFill>
                            <a:schemeClr val="tx1"/>
                          </a:solidFill>
                        </a:rPr>
                        <a:t>0.5163539</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extLst>
                  <a:ext uri="{0D108BD9-81ED-4DB2-BD59-A6C34878D82A}">
                    <a16:rowId xmlns:a16="http://schemas.microsoft.com/office/drawing/2014/main" val="3368542190"/>
                  </a:ext>
                </a:extLst>
              </a:tr>
            </a:tbl>
          </a:graphicData>
        </a:graphic>
      </p:graphicFrame>
      <p:pic>
        <p:nvPicPr>
          <p:cNvPr id="10" name="図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32695" y="1904239"/>
            <a:ext cx="1215000" cy="1215000"/>
          </a:xfrm>
          <a:prstGeom prst="rect">
            <a:avLst/>
          </a:prstGeom>
        </p:spPr>
      </p:pic>
      <p:pic>
        <p:nvPicPr>
          <p:cNvPr id="11" name="図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516873" y="1915826"/>
            <a:ext cx="1215000" cy="1215000"/>
          </a:xfrm>
          <a:prstGeom prst="rect">
            <a:avLst/>
          </a:prstGeom>
        </p:spPr>
      </p:pic>
      <p:pic>
        <p:nvPicPr>
          <p:cNvPr id="12" name="図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183275" y="1912359"/>
            <a:ext cx="1215000" cy="1215000"/>
          </a:xfrm>
          <a:prstGeom prst="rect">
            <a:avLst/>
          </a:prstGeom>
        </p:spPr>
      </p:pic>
      <p:sp>
        <p:nvSpPr>
          <p:cNvPr id="29" name="角丸四角形 28"/>
          <p:cNvSpPr/>
          <p:nvPr/>
        </p:nvSpPr>
        <p:spPr>
          <a:xfrm>
            <a:off x="89502" y="1920478"/>
            <a:ext cx="8910990" cy="399279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4000" dirty="0"/>
              <a:t>17/25(68%)</a:t>
            </a:r>
            <a:r>
              <a:rPr lang="ja-JP" altLang="en-US" sz="4000" dirty="0"/>
              <a:t> の画像で</a:t>
            </a:r>
            <a:endParaRPr lang="en-US" altLang="ja-JP" sz="4000" dirty="0"/>
          </a:p>
          <a:p>
            <a:pPr algn="ctr"/>
            <a:r>
              <a:rPr lang="ja-JP" altLang="en-US" sz="4000" dirty="0"/>
              <a:t>マスクによる鴨から兎の識別の変化</a:t>
            </a:r>
            <a:endParaRPr lang="en-US" altLang="ja-JP" sz="4000" dirty="0"/>
          </a:p>
        </p:txBody>
      </p:sp>
      <p:sp>
        <p:nvSpPr>
          <p:cNvPr id="31" name="タイトル 1"/>
          <p:cNvSpPr txBox="1">
            <a:spLocks/>
          </p:cNvSpPr>
          <p:nvPr/>
        </p:nvSpPr>
        <p:spPr>
          <a:xfrm>
            <a:off x="457200" y="1063229"/>
            <a:ext cx="8251372" cy="857250"/>
          </a:xfrm>
          <a:prstGeom prst="rect">
            <a:avLst/>
          </a:prstGeom>
        </p:spPr>
        <p:txBody>
          <a:bodyPr vert="horz" anchor="b">
            <a:normAutofit fontScale="97500"/>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ja-JP" altLang="en-US" sz="3600" dirty="0"/>
              <a:t>マスク解析結果</a:t>
            </a:r>
          </a:p>
        </p:txBody>
      </p:sp>
    </p:spTree>
    <p:extLst>
      <p:ext uri="{BB962C8B-B14F-4D97-AF65-F5344CB8AC3E}">
        <p14:creationId xmlns:p14="http://schemas.microsoft.com/office/powerpoint/2010/main" val="2375639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98</a:t>
            </a:fld>
            <a:endParaRPr kumimoji="1" lang="ja-JP" altLang="en-US"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988" y="7208475"/>
            <a:ext cx="945000" cy="945000"/>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2309" y="7198499"/>
            <a:ext cx="945000" cy="945000"/>
          </a:xfrm>
          <a:prstGeom prst="rect">
            <a:avLst/>
          </a:prstGeom>
        </p:spPr>
      </p:pic>
      <p:pic>
        <p:nvPicPr>
          <p:cNvPr id="22" name="図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075" y="7202875"/>
            <a:ext cx="945000" cy="945000"/>
          </a:xfrm>
          <a:prstGeom prst="rect">
            <a:avLst/>
          </a:prstGeom>
        </p:spPr>
      </p:pic>
      <p:pic>
        <p:nvPicPr>
          <p:cNvPr id="24" name="図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3628" y="7197080"/>
            <a:ext cx="945000" cy="945000"/>
          </a:xfrm>
          <a:prstGeom prst="rect">
            <a:avLst/>
          </a:prstGeom>
        </p:spPr>
      </p:pic>
      <p:sp>
        <p:nvSpPr>
          <p:cNvPr id="25" name="テキスト ボックス 24"/>
          <p:cNvSpPr txBox="1"/>
          <p:nvPr/>
        </p:nvSpPr>
        <p:spPr>
          <a:xfrm>
            <a:off x="4733760" y="7771114"/>
            <a:ext cx="700833" cy="300082"/>
          </a:xfrm>
          <a:prstGeom prst="rect">
            <a:avLst/>
          </a:prstGeom>
          <a:noFill/>
        </p:spPr>
        <p:txBody>
          <a:bodyPr wrap="none" rtlCol="0">
            <a:spAutoFit/>
          </a:bodyPr>
          <a:lstStyle/>
          <a:p>
            <a:r>
              <a:rPr lang="en-US" altLang="ja-JP" sz="1350" dirty="0"/>
              <a:t>(duck)</a:t>
            </a:r>
            <a:endParaRPr lang="ja-JP" altLang="en-US" sz="1350" dirty="0"/>
          </a:p>
        </p:txBody>
      </p:sp>
      <p:pic>
        <p:nvPicPr>
          <p:cNvPr id="26" name="図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9451" y="7197080"/>
            <a:ext cx="945000" cy="945000"/>
          </a:xfrm>
          <a:prstGeom prst="rect">
            <a:avLst/>
          </a:prstGeom>
        </p:spPr>
      </p:pic>
      <p:sp>
        <p:nvSpPr>
          <p:cNvPr id="27" name="テキスト ボックス 26"/>
          <p:cNvSpPr txBox="1"/>
          <p:nvPr/>
        </p:nvSpPr>
        <p:spPr>
          <a:xfrm>
            <a:off x="6188344" y="7786259"/>
            <a:ext cx="785793" cy="300082"/>
          </a:xfrm>
          <a:prstGeom prst="rect">
            <a:avLst/>
          </a:prstGeom>
          <a:noFill/>
        </p:spPr>
        <p:txBody>
          <a:bodyPr wrap="none" rtlCol="0">
            <a:spAutoFit/>
          </a:bodyPr>
          <a:lstStyle/>
          <a:p>
            <a:r>
              <a:rPr lang="en-US" altLang="ja-JP" sz="1350" dirty="0"/>
              <a:t>(rabbit)</a:t>
            </a:r>
            <a:endParaRPr lang="ja-JP" altLang="en-US" sz="1350" dirty="0"/>
          </a:p>
        </p:txBody>
      </p:sp>
      <p:pic>
        <p:nvPicPr>
          <p:cNvPr id="30" name="図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9315" y="7194630"/>
            <a:ext cx="945000" cy="945000"/>
          </a:xfrm>
          <a:prstGeom prst="rect">
            <a:avLst/>
          </a:prstGeom>
        </p:spPr>
      </p:pic>
      <p:pic>
        <p:nvPicPr>
          <p:cNvPr id="32" name="図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195" y="3988465"/>
            <a:ext cx="1215000" cy="1215000"/>
          </a:xfrm>
          <a:prstGeom prst="rect">
            <a:avLst/>
          </a:prstGeom>
        </p:spPr>
      </p:pic>
      <p:pic>
        <p:nvPicPr>
          <p:cNvPr id="34" name="図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70982" y="3988465"/>
            <a:ext cx="1215000" cy="1215000"/>
          </a:xfrm>
          <a:prstGeom prst="rect">
            <a:avLst/>
          </a:prstGeom>
        </p:spPr>
      </p:pic>
      <p:pic>
        <p:nvPicPr>
          <p:cNvPr id="35" name="図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08545" y="3975314"/>
            <a:ext cx="1215000" cy="1215000"/>
          </a:xfrm>
          <a:prstGeom prst="rect">
            <a:avLst/>
          </a:prstGeom>
        </p:spPr>
      </p:pic>
      <p:pic>
        <p:nvPicPr>
          <p:cNvPr id="37" name="図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79320" y="3988465"/>
            <a:ext cx="1215000" cy="1215000"/>
          </a:xfrm>
          <a:prstGeom prst="rect">
            <a:avLst/>
          </a:prstGeom>
        </p:spPr>
      </p:pic>
      <p:pic>
        <p:nvPicPr>
          <p:cNvPr id="38" name="図 3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4988" y="3978833"/>
            <a:ext cx="1215000" cy="1215000"/>
          </a:xfrm>
          <a:prstGeom prst="rect">
            <a:avLst/>
          </a:prstGeom>
        </p:spPr>
      </p:pic>
      <p:pic>
        <p:nvPicPr>
          <p:cNvPr id="39" name="図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90775" y="3975314"/>
            <a:ext cx="1215000" cy="1215000"/>
          </a:xfrm>
          <a:prstGeom prst="rect">
            <a:avLst/>
          </a:prstGeom>
        </p:spPr>
      </p:pic>
      <p:sp>
        <p:nvSpPr>
          <p:cNvPr id="42" name="正方形/長方形 41"/>
          <p:cNvSpPr/>
          <p:nvPr/>
        </p:nvSpPr>
        <p:spPr>
          <a:xfrm>
            <a:off x="1180261" y="5532375"/>
            <a:ext cx="184731" cy="300082"/>
          </a:xfrm>
          <a:prstGeom prst="rect">
            <a:avLst/>
          </a:prstGeom>
        </p:spPr>
        <p:txBody>
          <a:bodyPr wrap="none">
            <a:spAutoFit/>
          </a:bodyPr>
          <a:lstStyle/>
          <a:p>
            <a:endParaRPr lang="ja-JP" altLang="en-US" sz="1350" dirty="0"/>
          </a:p>
        </p:txBody>
      </p:sp>
      <p:graphicFrame>
        <p:nvGraphicFramePr>
          <p:cNvPr id="5" name="表 4"/>
          <p:cNvGraphicFramePr>
            <a:graphicFrameLocks noGrp="1"/>
          </p:cNvGraphicFramePr>
          <p:nvPr/>
        </p:nvGraphicFramePr>
        <p:xfrm>
          <a:off x="87085" y="5261154"/>
          <a:ext cx="8991000" cy="685800"/>
        </p:xfrm>
        <a:graphic>
          <a:graphicData uri="http://schemas.openxmlformats.org/drawingml/2006/table">
            <a:tbl>
              <a:tblPr firstRow="1" bandRow="1">
                <a:tableStyleId>{BC89EF96-8CEA-46FF-86C4-4CE0E7609802}</a:tableStyleId>
              </a:tblPr>
              <a:tblGrid>
                <a:gridCol w="1053000">
                  <a:extLst>
                    <a:ext uri="{9D8B030D-6E8A-4147-A177-3AD203B41FA5}">
                      <a16:colId xmlns:a16="http://schemas.microsoft.com/office/drawing/2014/main" val="732990039"/>
                    </a:ext>
                  </a:extLst>
                </a:gridCol>
                <a:gridCol w="1323000">
                  <a:extLst>
                    <a:ext uri="{9D8B030D-6E8A-4147-A177-3AD203B41FA5}">
                      <a16:colId xmlns:a16="http://schemas.microsoft.com/office/drawing/2014/main" val="2966418850"/>
                    </a:ext>
                  </a:extLst>
                </a:gridCol>
                <a:gridCol w="1323000">
                  <a:extLst>
                    <a:ext uri="{9D8B030D-6E8A-4147-A177-3AD203B41FA5}">
                      <a16:colId xmlns:a16="http://schemas.microsoft.com/office/drawing/2014/main" val="1905136378"/>
                    </a:ext>
                  </a:extLst>
                </a:gridCol>
                <a:gridCol w="1323000">
                  <a:extLst>
                    <a:ext uri="{9D8B030D-6E8A-4147-A177-3AD203B41FA5}">
                      <a16:colId xmlns:a16="http://schemas.microsoft.com/office/drawing/2014/main" val="734040196"/>
                    </a:ext>
                  </a:extLst>
                </a:gridCol>
                <a:gridCol w="1323000">
                  <a:extLst>
                    <a:ext uri="{9D8B030D-6E8A-4147-A177-3AD203B41FA5}">
                      <a16:colId xmlns:a16="http://schemas.microsoft.com/office/drawing/2014/main" val="2472120699"/>
                    </a:ext>
                  </a:extLst>
                </a:gridCol>
                <a:gridCol w="1323000">
                  <a:extLst>
                    <a:ext uri="{9D8B030D-6E8A-4147-A177-3AD203B41FA5}">
                      <a16:colId xmlns:a16="http://schemas.microsoft.com/office/drawing/2014/main" val="2885404119"/>
                    </a:ext>
                  </a:extLst>
                </a:gridCol>
                <a:gridCol w="1323000">
                  <a:extLst>
                    <a:ext uri="{9D8B030D-6E8A-4147-A177-3AD203B41FA5}">
                      <a16:colId xmlns:a16="http://schemas.microsoft.com/office/drawing/2014/main" val="1722262291"/>
                    </a:ext>
                  </a:extLst>
                </a:gridCol>
              </a:tblGrid>
              <a:tr h="342900">
                <a:tc>
                  <a:txBody>
                    <a:bodyPr/>
                    <a:lstStyle/>
                    <a:p>
                      <a:pPr algn="ctr"/>
                      <a:r>
                        <a:rPr kumimoji="1" lang="ja-JP" altLang="en-US" sz="1800" b="0" dirty="0">
                          <a:solidFill>
                            <a:schemeClr val="tx1"/>
                          </a:solidFill>
                        </a:rPr>
                        <a:t>鴨らしさ</a:t>
                      </a:r>
                    </a:p>
                  </a:txBody>
                  <a:tcPr marL="68580" marR="68580" marT="34290" marB="34290">
                    <a:solidFill>
                      <a:schemeClr val="bg1"/>
                    </a:solidFill>
                  </a:tcPr>
                </a:tc>
                <a:tc>
                  <a:txBody>
                    <a:bodyPr/>
                    <a:lstStyle/>
                    <a:p>
                      <a:pPr algn="ctr"/>
                      <a:r>
                        <a:rPr lang="ja-JP" altLang="en-US" sz="1800" b="1" dirty="0">
                          <a:solidFill>
                            <a:srgbClr val="FF0000"/>
                          </a:solidFill>
                        </a:rPr>
                        <a:t>0.826411</a:t>
                      </a:r>
                      <a:r>
                        <a:rPr lang="en-US" altLang="ja-JP" sz="1800" b="1" dirty="0">
                          <a:solidFill>
                            <a:srgbClr val="FF0000"/>
                          </a:solidFill>
                        </a:rPr>
                        <a:t>3</a:t>
                      </a:r>
                      <a:endParaRPr kumimoji="1" lang="ja-JP" altLang="en-US" sz="1800" b="1" dirty="0">
                        <a:solidFill>
                          <a:srgbClr val="FF0000"/>
                        </a:solidFill>
                      </a:endParaRPr>
                    </a:p>
                  </a:txBody>
                  <a:tcPr marL="68580" marR="68580" marT="34290" marB="34290">
                    <a:solidFill>
                      <a:schemeClr val="bg1"/>
                    </a:solidFill>
                  </a:tcPr>
                </a:tc>
                <a:tc>
                  <a:txBody>
                    <a:bodyPr/>
                    <a:lstStyle/>
                    <a:p>
                      <a:pPr algn="ctr"/>
                      <a:r>
                        <a:rPr lang="ja-JP" altLang="en-US" sz="1800" b="0" dirty="0">
                          <a:solidFill>
                            <a:schemeClr val="tx1"/>
                          </a:solidFill>
                        </a:rPr>
                        <a:t>0.0002446</a:t>
                      </a:r>
                      <a:endParaRPr kumimoji="1" lang="ja-JP" altLang="en-US" sz="1800" b="0" dirty="0">
                        <a:solidFill>
                          <a:schemeClr val="tx1"/>
                        </a:solidFill>
                      </a:endParaRPr>
                    </a:p>
                  </a:txBody>
                  <a:tcPr marL="68580" marR="68580" marT="34290" marB="34290">
                    <a:solidFill>
                      <a:schemeClr val="bg1"/>
                    </a:solidFill>
                  </a:tcPr>
                </a:tc>
                <a:tc>
                  <a:txBody>
                    <a:bodyPr/>
                    <a:lstStyle/>
                    <a:p>
                      <a:pPr algn="ctr"/>
                      <a:r>
                        <a:rPr lang="ja-JP" altLang="en-US" sz="1800" b="1" dirty="0">
                          <a:solidFill>
                            <a:srgbClr val="FF0000"/>
                          </a:solidFill>
                        </a:rPr>
                        <a:t>0.995459</a:t>
                      </a:r>
                      <a:r>
                        <a:rPr lang="en-US" altLang="ja-JP" sz="1800" b="1" dirty="0">
                          <a:solidFill>
                            <a:srgbClr val="FF0000"/>
                          </a:solidFill>
                        </a:rPr>
                        <a:t>9</a:t>
                      </a:r>
                      <a:endParaRPr kumimoji="1" lang="ja-JP" altLang="en-US" sz="1800" b="1" dirty="0">
                        <a:solidFill>
                          <a:srgbClr val="FF0000"/>
                        </a:solidFill>
                      </a:endParaRPr>
                    </a:p>
                  </a:txBody>
                  <a:tcPr marL="68580" marR="68580" marT="34290" marB="34290">
                    <a:solidFill>
                      <a:schemeClr val="bg1"/>
                    </a:solidFill>
                  </a:tcPr>
                </a:tc>
                <a:tc>
                  <a:txBody>
                    <a:bodyPr/>
                    <a:lstStyle/>
                    <a:p>
                      <a:pPr algn="ctr"/>
                      <a:r>
                        <a:rPr lang="ja-JP" altLang="en-US" sz="1800" b="0" dirty="0"/>
                        <a:t>0.000329</a:t>
                      </a:r>
                      <a:r>
                        <a:rPr lang="en-US" altLang="ja-JP" sz="1800" b="0" dirty="0"/>
                        <a:t>9</a:t>
                      </a:r>
                      <a:endParaRPr kumimoji="1" lang="ja-JP" altLang="en-US" sz="1800" b="0" dirty="0"/>
                    </a:p>
                  </a:txBody>
                  <a:tcPr marL="68580" marR="68580" marT="34290" marB="34290">
                    <a:solidFill>
                      <a:schemeClr val="bg1"/>
                    </a:solidFill>
                  </a:tcPr>
                </a:tc>
                <a:tc>
                  <a:txBody>
                    <a:bodyPr/>
                    <a:lstStyle/>
                    <a:p>
                      <a:pPr algn="ctr"/>
                      <a:r>
                        <a:rPr lang="ja-JP" altLang="en-US" sz="1800" b="1" dirty="0">
                          <a:solidFill>
                            <a:srgbClr val="FF0000"/>
                          </a:solidFill>
                        </a:rPr>
                        <a:t>0.999151</a:t>
                      </a:r>
                      <a:r>
                        <a:rPr lang="en-US" altLang="ja-JP" sz="1800" b="1" dirty="0">
                          <a:solidFill>
                            <a:srgbClr val="FF0000"/>
                          </a:solidFill>
                        </a:rPr>
                        <a:t>5</a:t>
                      </a:r>
                      <a:endParaRPr kumimoji="1" lang="ja-JP" altLang="en-US" sz="1800" b="1" dirty="0">
                        <a:solidFill>
                          <a:srgbClr val="FF0000"/>
                        </a:solidFill>
                      </a:endParaRPr>
                    </a:p>
                  </a:txBody>
                  <a:tcPr marL="68580" marR="68580" marT="34290" marB="34290">
                    <a:solidFill>
                      <a:schemeClr val="bg1"/>
                    </a:solidFill>
                  </a:tcPr>
                </a:tc>
                <a:tc>
                  <a:txBody>
                    <a:bodyPr/>
                    <a:lstStyle/>
                    <a:p>
                      <a:pPr algn="ctr"/>
                      <a:r>
                        <a:rPr lang="ja-JP" altLang="en-US" sz="1800" b="0" dirty="0"/>
                        <a:t>0.0523511</a:t>
                      </a:r>
                      <a:endParaRPr kumimoji="1" lang="ja-JP" altLang="en-US" sz="1800" b="0" dirty="0"/>
                    </a:p>
                  </a:txBody>
                  <a:tcPr marL="68580" marR="68580" marT="34290" marB="34290">
                    <a:solidFill>
                      <a:schemeClr val="bg1"/>
                    </a:solidFill>
                  </a:tcPr>
                </a:tc>
                <a:extLst>
                  <a:ext uri="{0D108BD9-81ED-4DB2-BD59-A6C34878D82A}">
                    <a16:rowId xmlns:a16="http://schemas.microsoft.com/office/drawing/2014/main" val="1841257810"/>
                  </a:ext>
                </a:extLst>
              </a:tr>
              <a:tr h="342900">
                <a:tc>
                  <a:txBody>
                    <a:bodyPr/>
                    <a:lstStyle/>
                    <a:p>
                      <a:pPr algn="ctr"/>
                      <a:r>
                        <a:rPr kumimoji="1" lang="ja-JP" altLang="en-US" sz="1800" b="0" dirty="0"/>
                        <a:t>兎らしさ</a:t>
                      </a: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t>0.1735887</a:t>
                      </a: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1" dirty="0">
                          <a:solidFill>
                            <a:srgbClr val="FF0000"/>
                          </a:solidFill>
                        </a:rPr>
                        <a:t>0.9997554</a:t>
                      </a:r>
                      <a:endParaRPr lang="ja-JP" altLang="en-US" sz="1400" b="1" dirty="0">
                        <a:solidFill>
                          <a:srgbClr val="FF0000"/>
                        </a:solidFill>
                      </a:endParaRP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t>0.0045401</a:t>
                      </a: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1" dirty="0">
                          <a:solidFill>
                            <a:srgbClr val="FF0000"/>
                          </a:solidFill>
                        </a:rPr>
                        <a:t>0.999670</a:t>
                      </a:r>
                      <a:r>
                        <a:rPr lang="en-US" altLang="ja-JP" sz="1800" b="1" dirty="0">
                          <a:solidFill>
                            <a:srgbClr val="FF0000"/>
                          </a:solidFill>
                        </a:rPr>
                        <a:t>2</a:t>
                      </a:r>
                      <a:endParaRPr lang="ja-JP" altLang="en-US" sz="1800" b="1" dirty="0">
                        <a:solidFill>
                          <a:srgbClr val="FF0000"/>
                        </a:solidFill>
                      </a:endParaRP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t>0.000848</a:t>
                      </a:r>
                      <a:r>
                        <a:rPr lang="en-US" altLang="ja-JP" sz="1800" b="0" dirty="0"/>
                        <a:t>5</a:t>
                      </a:r>
                      <a:endParaRPr lang="ja-JP" altLang="en-US" sz="1800" b="0" dirty="0"/>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1" dirty="0">
                          <a:solidFill>
                            <a:srgbClr val="FF0000"/>
                          </a:solidFill>
                        </a:rPr>
                        <a:t>0.9476489</a:t>
                      </a:r>
                    </a:p>
                  </a:txBody>
                  <a:tcPr marL="68580" marR="68580" marT="34290" marB="34290">
                    <a:solidFill>
                      <a:schemeClr val="bg1"/>
                    </a:solidFill>
                  </a:tcPr>
                </a:tc>
                <a:extLst>
                  <a:ext uri="{0D108BD9-81ED-4DB2-BD59-A6C34878D82A}">
                    <a16:rowId xmlns:a16="http://schemas.microsoft.com/office/drawing/2014/main" val="4002008146"/>
                  </a:ext>
                </a:extLst>
              </a:tr>
            </a:tbl>
          </a:graphicData>
        </a:graphic>
      </p:graphicFrame>
      <p:sp>
        <p:nvSpPr>
          <p:cNvPr id="6" name="正方形/長方形 5"/>
          <p:cNvSpPr/>
          <p:nvPr/>
        </p:nvSpPr>
        <p:spPr>
          <a:xfrm>
            <a:off x="5102602" y="7040556"/>
            <a:ext cx="2013443" cy="28083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正方形/長方形 20"/>
          <p:cNvSpPr/>
          <p:nvPr/>
        </p:nvSpPr>
        <p:spPr>
          <a:xfrm>
            <a:off x="7130557" y="7040556"/>
            <a:ext cx="2013443" cy="28083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p:cNvSpPr/>
          <p:nvPr/>
        </p:nvSpPr>
        <p:spPr>
          <a:xfrm>
            <a:off x="9155440" y="7040556"/>
            <a:ext cx="2013443" cy="28083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aphicFrame>
        <p:nvGraphicFramePr>
          <p:cNvPr id="9" name="表 8"/>
          <p:cNvGraphicFramePr>
            <a:graphicFrameLocks noGrp="1"/>
          </p:cNvGraphicFramePr>
          <p:nvPr/>
        </p:nvGraphicFramePr>
        <p:xfrm>
          <a:off x="87085" y="3176928"/>
          <a:ext cx="8991000" cy="685800"/>
        </p:xfrm>
        <a:graphic>
          <a:graphicData uri="http://schemas.openxmlformats.org/drawingml/2006/table">
            <a:tbl>
              <a:tblPr firstRow="1" bandRow="1">
                <a:tableStyleId>{BC89EF96-8CEA-46FF-86C4-4CE0E7609802}</a:tableStyleId>
              </a:tblPr>
              <a:tblGrid>
                <a:gridCol w="1053000">
                  <a:extLst>
                    <a:ext uri="{9D8B030D-6E8A-4147-A177-3AD203B41FA5}">
                      <a16:colId xmlns:a16="http://schemas.microsoft.com/office/drawing/2014/main" val="636471161"/>
                    </a:ext>
                  </a:extLst>
                </a:gridCol>
                <a:gridCol w="1323000">
                  <a:extLst>
                    <a:ext uri="{9D8B030D-6E8A-4147-A177-3AD203B41FA5}">
                      <a16:colId xmlns:a16="http://schemas.microsoft.com/office/drawing/2014/main" val="2455015269"/>
                    </a:ext>
                  </a:extLst>
                </a:gridCol>
                <a:gridCol w="1323000">
                  <a:extLst>
                    <a:ext uri="{9D8B030D-6E8A-4147-A177-3AD203B41FA5}">
                      <a16:colId xmlns:a16="http://schemas.microsoft.com/office/drawing/2014/main" val="1983351858"/>
                    </a:ext>
                  </a:extLst>
                </a:gridCol>
                <a:gridCol w="1323000">
                  <a:extLst>
                    <a:ext uri="{9D8B030D-6E8A-4147-A177-3AD203B41FA5}">
                      <a16:colId xmlns:a16="http://schemas.microsoft.com/office/drawing/2014/main" val="2324837517"/>
                    </a:ext>
                  </a:extLst>
                </a:gridCol>
                <a:gridCol w="1323000">
                  <a:extLst>
                    <a:ext uri="{9D8B030D-6E8A-4147-A177-3AD203B41FA5}">
                      <a16:colId xmlns:a16="http://schemas.microsoft.com/office/drawing/2014/main" val="615460180"/>
                    </a:ext>
                  </a:extLst>
                </a:gridCol>
                <a:gridCol w="1323000">
                  <a:extLst>
                    <a:ext uri="{9D8B030D-6E8A-4147-A177-3AD203B41FA5}">
                      <a16:colId xmlns:a16="http://schemas.microsoft.com/office/drawing/2014/main" val="2478678964"/>
                    </a:ext>
                  </a:extLst>
                </a:gridCol>
                <a:gridCol w="1323000">
                  <a:extLst>
                    <a:ext uri="{9D8B030D-6E8A-4147-A177-3AD203B41FA5}">
                      <a16:colId xmlns:a16="http://schemas.microsoft.com/office/drawing/2014/main" val="3432066265"/>
                    </a:ext>
                  </a:extLst>
                </a:gridCol>
              </a:tblGrid>
              <a:tr h="342900">
                <a:tc>
                  <a:txBody>
                    <a:bodyPr/>
                    <a:lstStyle/>
                    <a:p>
                      <a:pPr algn="ctr"/>
                      <a:r>
                        <a:rPr kumimoji="1" lang="ja-JP" altLang="en-US" sz="1800" b="0" dirty="0">
                          <a:solidFill>
                            <a:schemeClr val="tx1"/>
                          </a:solidFill>
                        </a:rPr>
                        <a:t>鴨らしさ</a:t>
                      </a:r>
                    </a:p>
                  </a:txBody>
                  <a:tcPr marL="68580" marR="68580" marT="34290" marB="34290">
                    <a:solidFill>
                      <a:schemeClr val="bg1"/>
                    </a:solidFill>
                  </a:tcPr>
                </a:tc>
                <a:tc gridSpan="2">
                  <a:txBody>
                    <a:bodyPr/>
                    <a:lstStyle/>
                    <a:p>
                      <a:pPr algn="ctr"/>
                      <a:r>
                        <a:rPr kumimoji="1" lang="en-US" altLang="ja-JP" sz="1800" b="0" dirty="0">
                          <a:solidFill>
                            <a:schemeClr val="tx1"/>
                          </a:solidFill>
                        </a:rPr>
                        <a:t>0.4662043</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solidFill>
                          <a:schemeClr val="tx1"/>
                        </a:solidFill>
                      </a:endParaRPr>
                    </a:p>
                  </a:txBody>
                  <a:tcPr>
                    <a:solidFill>
                      <a:schemeClr val="bg1"/>
                    </a:solidFill>
                  </a:tcPr>
                </a:tc>
                <a:tc gridSpan="2">
                  <a:txBody>
                    <a:bodyPr/>
                    <a:lstStyle/>
                    <a:p>
                      <a:pPr algn="ctr"/>
                      <a:r>
                        <a:rPr lang="ja-JP" altLang="en-US" sz="1800" b="0" dirty="0">
                          <a:solidFill>
                            <a:schemeClr val="tx1"/>
                          </a:solidFill>
                        </a:rPr>
                        <a:t>0.4610331</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tc gridSpan="2">
                  <a:txBody>
                    <a:bodyPr/>
                    <a:lstStyle/>
                    <a:p>
                      <a:pPr algn="ctr"/>
                      <a:r>
                        <a:rPr kumimoji="1" lang="en-US" altLang="ja-JP" sz="1800" b="0" dirty="0">
                          <a:solidFill>
                            <a:schemeClr val="tx1"/>
                          </a:solidFill>
                        </a:rPr>
                        <a:t>0.4836461</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extLst>
                  <a:ext uri="{0D108BD9-81ED-4DB2-BD59-A6C34878D82A}">
                    <a16:rowId xmlns:a16="http://schemas.microsoft.com/office/drawing/2014/main" val="1019384105"/>
                  </a:ext>
                </a:extLst>
              </a:tr>
              <a:tr h="342900">
                <a:tc>
                  <a:txBody>
                    <a:bodyPr/>
                    <a:lstStyle/>
                    <a:p>
                      <a:pPr algn="ctr"/>
                      <a:r>
                        <a:rPr kumimoji="1" lang="ja-JP" altLang="en-US" sz="1800" b="0" dirty="0">
                          <a:solidFill>
                            <a:schemeClr val="tx1"/>
                          </a:solidFill>
                        </a:rPr>
                        <a:t>兎らしさ</a:t>
                      </a:r>
                    </a:p>
                  </a:txBody>
                  <a:tcPr marL="68580" marR="68580" marT="34290" marB="34290">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dirty="0">
                          <a:solidFill>
                            <a:schemeClr val="tx1"/>
                          </a:solidFill>
                        </a:rPr>
                        <a:t>0.5337956</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solidFill>
                          <a:schemeClr val="tx1"/>
                        </a:solidFill>
                      </a:endParaRPr>
                    </a:p>
                  </a:txBody>
                  <a:tcPr>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rPr>
                        <a:t>0.5389668</a:t>
                      </a: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dirty="0">
                          <a:solidFill>
                            <a:schemeClr val="tx1"/>
                          </a:solidFill>
                        </a:rPr>
                        <a:t>0.5163539</a:t>
                      </a:r>
                      <a:endParaRPr kumimoji="1" lang="ja-JP" altLang="en-US" sz="1800" b="0" dirty="0">
                        <a:solidFill>
                          <a:schemeClr val="tx1"/>
                        </a:solidFill>
                      </a:endParaRPr>
                    </a:p>
                  </a:txBody>
                  <a:tcPr marL="68580" marR="68580" marT="34290" marB="34290">
                    <a:solidFill>
                      <a:schemeClr val="bg1"/>
                    </a:solidFill>
                  </a:tcPr>
                </a:tc>
                <a:tc hMerge="1">
                  <a:txBody>
                    <a:bodyPr/>
                    <a:lstStyle/>
                    <a:p>
                      <a:pPr algn="ctr"/>
                      <a:endParaRPr kumimoji="1" lang="ja-JP" altLang="en-US" b="0" dirty="0"/>
                    </a:p>
                  </a:txBody>
                  <a:tcPr>
                    <a:solidFill>
                      <a:schemeClr val="bg1"/>
                    </a:solidFill>
                  </a:tcPr>
                </a:tc>
                <a:extLst>
                  <a:ext uri="{0D108BD9-81ED-4DB2-BD59-A6C34878D82A}">
                    <a16:rowId xmlns:a16="http://schemas.microsoft.com/office/drawing/2014/main" val="3368542190"/>
                  </a:ext>
                </a:extLst>
              </a:tr>
            </a:tbl>
          </a:graphicData>
        </a:graphic>
      </p:graphicFrame>
      <p:pic>
        <p:nvPicPr>
          <p:cNvPr id="10" name="図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32695" y="1904239"/>
            <a:ext cx="1215000" cy="1215000"/>
          </a:xfrm>
          <a:prstGeom prst="rect">
            <a:avLst/>
          </a:prstGeom>
        </p:spPr>
      </p:pic>
      <p:pic>
        <p:nvPicPr>
          <p:cNvPr id="11" name="図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516873" y="1915826"/>
            <a:ext cx="1215000" cy="1215000"/>
          </a:xfrm>
          <a:prstGeom prst="rect">
            <a:avLst/>
          </a:prstGeom>
        </p:spPr>
      </p:pic>
      <p:pic>
        <p:nvPicPr>
          <p:cNvPr id="12" name="図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183275" y="1912359"/>
            <a:ext cx="1215000" cy="1215000"/>
          </a:xfrm>
          <a:prstGeom prst="rect">
            <a:avLst/>
          </a:prstGeom>
        </p:spPr>
      </p:pic>
      <p:sp>
        <p:nvSpPr>
          <p:cNvPr id="29" name="角丸四角形 28"/>
          <p:cNvSpPr/>
          <p:nvPr/>
        </p:nvSpPr>
        <p:spPr>
          <a:xfrm>
            <a:off x="89502" y="1920478"/>
            <a:ext cx="8910990" cy="399279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3600" dirty="0"/>
              <a:t>多義図形における</a:t>
            </a:r>
            <a:endParaRPr lang="en-US" altLang="ja-JP" sz="3600" dirty="0"/>
          </a:p>
          <a:p>
            <a:pPr algn="ctr"/>
            <a:r>
              <a:rPr lang="ja-JP" altLang="en-US" sz="4500" b="1" u="sng" dirty="0">
                <a:solidFill>
                  <a:srgbClr val="FF0000"/>
                </a:solidFill>
              </a:rPr>
              <a:t>人と </a:t>
            </a:r>
            <a:r>
              <a:rPr lang="en-US" altLang="ja-JP" sz="4500" b="1" u="sng" dirty="0">
                <a:solidFill>
                  <a:srgbClr val="FF0000"/>
                </a:solidFill>
              </a:rPr>
              <a:t>CNN </a:t>
            </a:r>
            <a:r>
              <a:rPr lang="ja-JP" altLang="en-US" sz="4500" b="1" u="sng" dirty="0">
                <a:solidFill>
                  <a:srgbClr val="FF0000"/>
                </a:solidFill>
              </a:rPr>
              <a:t>の認知の類似性</a:t>
            </a:r>
            <a:endParaRPr lang="en-US" altLang="ja-JP" sz="4500" b="1" u="sng" dirty="0">
              <a:solidFill>
                <a:srgbClr val="FF0000"/>
              </a:solidFill>
            </a:endParaRPr>
          </a:p>
          <a:p>
            <a:pPr algn="ctr"/>
            <a:r>
              <a:rPr lang="ja-JP" altLang="en-US" sz="3600" dirty="0"/>
              <a:t>を定量的に示せた</a:t>
            </a:r>
          </a:p>
        </p:txBody>
      </p:sp>
      <p:sp>
        <p:nvSpPr>
          <p:cNvPr id="31" name="タイトル 1"/>
          <p:cNvSpPr txBox="1">
            <a:spLocks/>
          </p:cNvSpPr>
          <p:nvPr/>
        </p:nvSpPr>
        <p:spPr>
          <a:xfrm>
            <a:off x="457200" y="1063229"/>
            <a:ext cx="8251372" cy="857250"/>
          </a:xfrm>
          <a:prstGeom prst="rect">
            <a:avLst/>
          </a:prstGeom>
        </p:spPr>
        <p:txBody>
          <a:bodyPr vert="horz" anchor="b">
            <a:normAutofit fontScale="97500"/>
          </a:bodyPr>
          <a:lstStyle>
            <a:lvl1pPr algn="l" rtl="0" eaLnBrk="1" latinLnBrk="0" hangingPunct="1">
              <a:spcBef>
                <a:spcPct val="0"/>
              </a:spcBef>
              <a:buNone/>
              <a:defRPr kumimoji="1" sz="4800" b="1" kern="1200" cap="none" baseline="0">
                <a:solidFill>
                  <a:schemeClr val="tx2"/>
                </a:solidFill>
                <a:latin typeface="+mj-ea"/>
                <a:ea typeface="+mj-ea"/>
                <a:cs typeface="+mj-cs"/>
              </a:defRPr>
            </a:lvl1pPr>
          </a:lstStyle>
          <a:p>
            <a:r>
              <a:rPr lang="ja-JP" altLang="en-US" sz="3600" dirty="0"/>
              <a:t>マスク解析結果</a:t>
            </a:r>
          </a:p>
        </p:txBody>
      </p:sp>
    </p:spTree>
    <p:extLst>
      <p:ext uri="{BB962C8B-B14F-4D97-AF65-F5344CB8AC3E}">
        <p14:creationId xmlns:p14="http://schemas.microsoft.com/office/powerpoint/2010/main" val="7098840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2-1-1</a:t>
            </a:r>
            <a:r>
              <a:rPr lang="ja-JP" altLang="en-US" dirty="0"/>
              <a:t> データセット</a:t>
            </a:r>
            <a:endParaRPr kumimoji="1" lang="ja-JP" altLang="en-US" dirty="0"/>
          </a:p>
        </p:txBody>
      </p:sp>
      <p:sp>
        <p:nvSpPr>
          <p:cNvPr id="3" name="コンテンツ プレースホルダー 2"/>
          <p:cNvSpPr>
            <a:spLocks noGrp="1"/>
          </p:cNvSpPr>
          <p:nvPr>
            <p:ph idx="1"/>
          </p:nvPr>
        </p:nvSpPr>
        <p:spPr>
          <a:xfrm>
            <a:off x="457200" y="2057400"/>
            <a:ext cx="8251372" cy="3655314"/>
          </a:xfrm>
        </p:spPr>
        <p:txBody>
          <a:bodyPr>
            <a:normAutofit/>
          </a:bodyPr>
          <a:lstStyle/>
          <a:p>
            <a:r>
              <a:rPr lang="en-US" altLang="ja-JP" sz="2700" dirty="0"/>
              <a:t>CIFAR-10</a:t>
            </a:r>
            <a:r>
              <a:rPr lang="ja-JP" altLang="en-US" sz="2700" dirty="0"/>
              <a:t> 内の馬・蛙とラベル付けされた写真画像</a:t>
            </a:r>
          </a:p>
          <a:p>
            <a:endParaRPr lang="ja-JP" altLang="en-US" sz="2700" dirty="0"/>
          </a:p>
        </p:txBody>
      </p:sp>
      <p:sp>
        <p:nvSpPr>
          <p:cNvPr id="4" name="スライド番号プレースホルダー 3"/>
          <p:cNvSpPr>
            <a:spLocks noGrp="1"/>
          </p:cNvSpPr>
          <p:nvPr>
            <p:ph type="sldNum" sz="quarter" idx="12"/>
          </p:nvPr>
        </p:nvSpPr>
        <p:spPr/>
        <p:txBody>
          <a:bodyPr/>
          <a:lstStyle/>
          <a:p>
            <a:fld id="{BEF083AB-4C32-4414-B5B9-B9CA6121D1B7}" type="slidenum">
              <a:rPr kumimoji="1" lang="ja-JP" altLang="en-US" smtClean="0"/>
              <a:pPr/>
              <a:t>99</a:t>
            </a:fld>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428" y="2725443"/>
            <a:ext cx="6858000" cy="2739101"/>
          </a:xfrm>
          <a:prstGeom prst="rect">
            <a:avLst/>
          </a:prstGeom>
        </p:spPr>
      </p:pic>
      <p:sp>
        <p:nvSpPr>
          <p:cNvPr id="6" name="テキスト ボックス 5"/>
          <p:cNvSpPr txBox="1"/>
          <p:nvPr/>
        </p:nvSpPr>
        <p:spPr>
          <a:xfrm>
            <a:off x="1300615" y="5551559"/>
            <a:ext cx="6519734" cy="253916"/>
          </a:xfrm>
          <a:prstGeom prst="rect">
            <a:avLst/>
          </a:prstGeom>
          <a:noFill/>
        </p:spPr>
        <p:txBody>
          <a:bodyPr wrap="none" rtlCol="0">
            <a:spAutoFit/>
          </a:bodyPr>
          <a:lstStyle/>
          <a:p>
            <a:r>
              <a:rPr lang="en-US" altLang="ja-JP" sz="1050" dirty="0"/>
              <a:t>Alex </a:t>
            </a:r>
            <a:r>
              <a:rPr lang="en-US" altLang="ja-JP" sz="1050" dirty="0" err="1"/>
              <a:t>Krizhevsky</a:t>
            </a:r>
            <a:r>
              <a:rPr lang="en-US" altLang="ja-JP" sz="1050" dirty="0"/>
              <a:t>, Vinod Nair, and Geoffrey Hinton. Cifar-10 (</a:t>
            </a:r>
            <a:r>
              <a:rPr lang="en-US" altLang="ja-JP" sz="1050" dirty="0" err="1"/>
              <a:t>canadian</a:t>
            </a:r>
            <a:r>
              <a:rPr lang="en-US" altLang="ja-JP" sz="1050" dirty="0"/>
              <a:t> institute for advanced research).</a:t>
            </a:r>
            <a:endParaRPr lang="ja-JP" altLang="en-US" sz="1050" dirty="0"/>
          </a:p>
        </p:txBody>
      </p:sp>
    </p:spTree>
    <p:extLst>
      <p:ext uri="{BB962C8B-B14F-4D97-AF65-F5344CB8AC3E}">
        <p14:creationId xmlns:p14="http://schemas.microsoft.com/office/powerpoint/2010/main" val="274395018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5338</TotalTime>
  <Words>11882</Words>
  <Application>Microsoft Office PowerPoint</Application>
  <PresentationFormat>画面に合わせる (4:3)</PresentationFormat>
  <Paragraphs>2552</Paragraphs>
  <Slides>243</Slides>
  <Notes>174</Notes>
  <HiddenSlides>158</HiddenSlides>
  <MMClips>0</MMClips>
  <ScaleCrop>false</ScaleCrop>
  <HeadingPairs>
    <vt:vector size="8" baseType="variant">
      <vt:variant>
        <vt:lpstr>使用されているフォント</vt:lpstr>
      </vt:variant>
      <vt:variant>
        <vt:i4>12</vt:i4>
      </vt:variant>
      <vt:variant>
        <vt:lpstr>テーマ</vt:lpstr>
      </vt:variant>
      <vt:variant>
        <vt:i4>1</vt:i4>
      </vt:variant>
      <vt:variant>
        <vt:lpstr>埋め込まれた OLE サーバー</vt:lpstr>
      </vt:variant>
      <vt:variant>
        <vt:i4>1</vt:i4>
      </vt:variant>
      <vt:variant>
        <vt:lpstr>スライド タイトル</vt:lpstr>
      </vt:variant>
      <vt:variant>
        <vt:i4>243</vt:i4>
      </vt:variant>
    </vt:vector>
  </HeadingPairs>
  <TitlesOfParts>
    <vt:vector size="257" baseType="lpstr">
      <vt:lpstr>CMR10</vt:lpstr>
      <vt:lpstr>CMTI10</vt:lpstr>
      <vt:lpstr>CMTT10</vt:lpstr>
      <vt:lpstr>IPAexMincho</vt:lpstr>
      <vt:lpstr>メイリオ</vt:lpstr>
      <vt:lpstr>游ゴシック</vt:lpstr>
      <vt:lpstr>游ゴシック Light</vt:lpstr>
      <vt:lpstr>Arial</vt:lpstr>
      <vt:lpstr>Calibri</vt:lpstr>
      <vt:lpstr>Calibri Light</vt:lpstr>
      <vt:lpstr>Cambria Math</vt:lpstr>
      <vt:lpstr>Segoe UI</vt:lpstr>
      <vt:lpstr>Office テーマ</vt:lpstr>
      <vt:lpstr>Acrobat Document</vt:lpstr>
      <vt:lpstr>人工知能による 多義図形認識手法の提案及び解析</vt:lpstr>
      <vt:lpstr>発表の流れ</vt:lpstr>
      <vt:lpstr>発表の流れ</vt:lpstr>
      <vt:lpstr>はじめに</vt:lpstr>
      <vt:lpstr>研究目的</vt:lpstr>
      <vt:lpstr>研究目的</vt:lpstr>
      <vt:lpstr>発表の流れ</vt:lpstr>
      <vt:lpstr>多義図形</vt:lpstr>
      <vt:lpstr>多義図形</vt:lpstr>
      <vt:lpstr>多義図形</vt:lpstr>
      <vt:lpstr>多義図形</vt:lpstr>
      <vt:lpstr>Grad-CAM</vt:lpstr>
      <vt:lpstr>Grad-CAM</vt:lpstr>
      <vt:lpstr>Grad-CAM</vt:lpstr>
      <vt:lpstr>発表の流れ</vt:lpstr>
      <vt:lpstr>実験目的</vt:lpstr>
      <vt:lpstr>実験目的</vt:lpstr>
      <vt:lpstr>実験目的</vt:lpstr>
      <vt:lpstr>提案手法</vt:lpstr>
      <vt:lpstr>使用モデル</vt:lpstr>
      <vt:lpstr>使用モデル</vt:lpstr>
      <vt:lpstr>発表の流れ</vt:lpstr>
      <vt:lpstr>PowerPoint プレゼンテーション</vt:lpstr>
      <vt:lpstr>実験 1 目的</vt:lpstr>
      <vt:lpstr>実験 1 目的</vt:lpstr>
      <vt:lpstr>実験 1 データセット</vt:lpstr>
      <vt:lpstr>実験 1 実験条件</vt:lpstr>
      <vt:lpstr>実験 1 識別結果(混同行列)</vt:lpstr>
      <vt:lpstr>Grad-CAM 結果の見方</vt:lpstr>
      <vt:lpstr>実験 1 識別結果(混同行列)</vt:lpstr>
      <vt:lpstr>実験 1 Grad-CAM 結果</vt:lpstr>
      <vt:lpstr>実験 1 Grad-CAM 結果</vt:lpstr>
      <vt:lpstr>実験 1 識別結果(混同行列)</vt:lpstr>
      <vt:lpstr>実験 1 Grad-CAM 結果</vt:lpstr>
      <vt:lpstr>実験 1 Grad-CAM 結果</vt:lpstr>
      <vt:lpstr>実験 1 Grad-CAM 結果</vt:lpstr>
      <vt:lpstr>実験 1 識別結果(混同行列)</vt:lpstr>
      <vt:lpstr>実験 1 Grad-CAM 結果</vt:lpstr>
      <vt:lpstr>実験 1 Grad-CAM 結果</vt:lpstr>
      <vt:lpstr>色、特徴点共に似た画像</vt:lpstr>
      <vt:lpstr>色、特徴点共に似た画像</vt:lpstr>
      <vt:lpstr>実験 1 識別結果</vt:lpstr>
      <vt:lpstr>実験 1 識別結果</vt:lpstr>
      <vt:lpstr>PowerPoint プレゼンテーション</vt:lpstr>
      <vt:lpstr>馬-蛙画像，兎-鴨画像について</vt:lpstr>
      <vt:lpstr>馬-蛙画像，兎-鴨画像について</vt:lpstr>
      <vt:lpstr>馬-蛙画像，兎-鴨画像について</vt:lpstr>
      <vt:lpstr>馬-蛙画像，兎-鴨画像について</vt:lpstr>
      <vt:lpstr>馬-蛙画像，兎-鴨画像について</vt:lpstr>
      <vt:lpstr>馬-蛙画像，兎-鴨画像について</vt:lpstr>
      <vt:lpstr>実験 2 目的</vt:lpstr>
      <vt:lpstr>PowerPoint プレゼンテーション</vt:lpstr>
      <vt:lpstr>実験 2-1-2 データセット</vt:lpstr>
      <vt:lpstr>実験 2-1-2 データセット</vt:lpstr>
      <vt:lpstr>実験条件</vt:lpstr>
      <vt:lpstr>最適化結果</vt:lpstr>
      <vt:lpstr>Grad-CAM 結果(蛙画像)</vt:lpstr>
      <vt:lpstr>Grad-CAM 結果(蛙画像)</vt:lpstr>
      <vt:lpstr>Grad-CAM 結果(蛙画像)</vt:lpstr>
      <vt:lpstr>Grad-CAM 結果(馬画像)</vt:lpstr>
      <vt:lpstr>Grad-CAM 結果(馬画像)</vt:lpstr>
      <vt:lpstr>Grad-CAM 結果(馬画像)</vt:lpstr>
      <vt:lpstr>Grad-CAM 結果(馬画像)</vt:lpstr>
      <vt:lpstr>何故馬と識別できなかった？</vt:lpstr>
      <vt:lpstr>何故馬と識別できなかった？</vt:lpstr>
      <vt:lpstr>何故馬と識別できなかった？</vt:lpstr>
      <vt:lpstr>何故馬と識別できなかった？</vt:lpstr>
      <vt:lpstr>PowerPoint プレゼンテーション</vt:lpstr>
      <vt:lpstr>アンケート実験</vt:lpstr>
      <vt:lpstr>アンケート実験</vt:lpstr>
      <vt:lpstr>データ処理</vt:lpstr>
      <vt:lpstr>散布図</vt:lpstr>
      <vt:lpstr>散布図</vt:lpstr>
      <vt:lpstr>散布図</vt:lpstr>
      <vt:lpstr>人，人工知能共に兎らしいとした画像</vt:lpstr>
      <vt:lpstr>人，人工知能共に兎らしいとした画像</vt:lpstr>
      <vt:lpstr>散布図</vt:lpstr>
      <vt:lpstr>人，人工知能共に鴨らしいとした画像</vt:lpstr>
      <vt:lpstr>人，人工知能共に鴨らしいとした画像</vt:lpstr>
      <vt:lpstr>CNNの判断根拠の推移</vt:lpstr>
      <vt:lpstr>先行研究との判断根拠比較</vt:lpstr>
      <vt:lpstr>発表の流れ</vt:lpstr>
      <vt:lpstr>まとめ</vt:lpstr>
      <vt:lpstr>今後の課題</vt:lpstr>
      <vt:lpstr>PowerPoint プレゼンテーション</vt:lpstr>
      <vt:lpstr>先行研究との注視点比較</vt:lpstr>
      <vt:lpstr>PowerPoint プレゼンテーション</vt:lpstr>
      <vt:lpstr>人と CNN の視覚の違い①</vt:lpstr>
      <vt:lpstr>人と CNN の視覚の違い①</vt:lpstr>
      <vt:lpstr>人と CNN の視覚の違い②</vt:lpstr>
      <vt:lpstr>人と CNN の視覚の違い②</vt:lpstr>
      <vt:lpstr>マスク解析</vt:lpstr>
      <vt:lpstr>マスク解析</vt:lpstr>
      <vt:lpstr>マスク解析</vt:lpstr>
      <vt:lpstr>マスク解析</vt:lpstr>
      <vt:lpstr>マスク解析</vt:lpstr>
      <vt:lpstr>PowerPoint プレゼンテーション</vt:lpstr>
      <vt:lpstr>PowerPoint プレゼンテーション</vt:lpstr>
      <vt:lpstr>実験 2-1-1 データセット</vt:lpstr>
      <vt:lpstr>実験 2-1-1 実験条件</vt:lpstr>
      <vt:lpstr>実験 2-1-1 結果</vt:lpstr>
      <vt:lpstr>実験 2-1-1 結果</vt:lpstr>
      <vt:lpstr>実験 2-1-1 結果</vt:lpstr>
      <vt:lpstr>研究目的</vt:lpstr>
      <vt:lpstr>研究目的</vt:lpstr>
      <vt:lpstr>色，特徴点共に似た画像</vt:lpstr>
      <vt:lpstr>色，特徴点共に似た画像</vt:lpstr>
      <vt:lpstr>実験 1 識別結果</vt:lpstr>
      <vt:lpstr>PowerPoint プレゼンテーション</vt:lpstr>
      <vt:lpstr>実験 1 識別結果</vt:lpstr>
      <vt:lpstr>PowerPoint プレゼンテーション</vt:lpstr>
      <vt:lpstr>本研究の成果</vt:lpstr>
      <vt:lpstr>今後の発展・展開</vt:lpstr>
      <vt:lpstr>本研究の成果</vt:lpstr>
      <vt:lpstr>今後の発展・展開</vt:lpstr>
      <vt:lpstr>馬蛙画像の平均・標準誤差</vt:lpstr>
      <vt:lpstr>兎鴨画像の平均・標準誤差</vt:lpstr>
      <vt:lpstr>PowerPoint プレゼンテーション</vt:lpstr>
      <vt:lpstr>だまし絵にも色々ある</vt:lpstr>
      <vt:lpstr>だまし絵にも色々ある</vt:lpstr>
      <vt:lpstr>今後の発展・展開</vt:lpstr>
      <vt:lpstr>使用モデル</vt:lpstr>
      <vt:lpstr>Data Augmentation</vt:lpstr>
      <vt:lpstr>Data Augmentation</vt:lpstr>
      <vt:lpstr>Transfer Learning</vt:lpstr>
      <vt:lpstr>Transfer Learning</vt:lpstr>
      <vt:lpstr>Optuna</vt:lpstr>
      <vt:lpstr>Optuna</vt:lpstr>
      <vt:lpstr>実験 1 混同行列結果</vt:lpstr>
      <vt:lpstr>実験 1 誤識別画像</vt:lpstr>
      <vt:lpstr>実験 1 誤識別画像</vt:lpstr>
      <vt:lpstr>PowerPoint プレゼンテーション</vt:lpstr>
      <vt:lpstr>PowerPoint プレゼンテーション</vt:lpstr>
      <vt:lpstr>実験 1-1 誤識別画像</vt:lpstr>
      <vt:lpstr>実験 1-1 誤識別画像</vt:lpstr>
      <vt:lpstr>PowerPoint プレゼンテーション</vt:lpstr>
      <vt:lpstr>実験 1-2 目的</vt:lpstr>
      <vt:lpstr>実験 1-2 目的</vt:lpstr>
      <vt:lpstr>実験 1-2 条件</vt:lpstr>
      <vt:lpstr>t-SNE による分散表現</vt:lpstr>
      <vt:lpstr>t-SNE による分散表現</vt:lpstr>
      <vt:lpstr>t-SNE による分散表現</vt:lpstr>
      <vt:lpstr>実験 2-1-2 条件</vt:lpstr>
      <vt:lpstr>実験 2-1-2 最適化結果</vt:lpstr>
      <vt:lpstr>PowerPoint プレゼンテーション</vt:lpstr>
      <vt:lpstr>PowerPoint プレゼンテーション</vt:lpstr>
      <vt:lpstr>実験 1-1 目的</vt:lpstr>
      <vt:lpstr>人工知能がどちらでも無いと認識した画像</vt:lpstr>
      <vt:lpstr>人工知能がどちらでも無いと認識した画像</vt:lpstr>
      <vt:lpstr>人工知能がどちらでも無いと認識した画像</vt:lpstr>
      <vt:lpstr>畳み込みニューラルネットワーク (Convolutional Neural Network:CNN)</vt:lpstr>
      <vt:lpstr>Grad-CAM</vt:lpstr>
      <vt:lpstr>Grad-CAM</vt:lpstr>
      <vt:lpstr>後入れるべき内容</vt:lpstr>
      <vt:lpstr>実験 1 目的</vt:lpstr>
      <vt:lpstr>実験 2 目的</vt:lpstr>
      <vt:lpstr>発表の流れ</vt:lpstr>
      <vt:lpstr>発表の流れ</vt:lpstr>
      <vt:lpstr>実験 2-2 目的</vt:lpstr>
      <vt:lpstr>発表の流れ</vt:lpstr>
      <vt:lpstr>はじめに</vt:lpstr>
      <vt:lpstr>研究目的</vt:lpstr>
      <vt:lpstr>研究目的</vt:lpstr>
      <vt:lpstr>研究目的</vt:lpstr>
      <vt:lpstr>研究目的</vt:lpstr>
      <vt:lpstr>VGG-16</vt:lpstr>
      <vt:lpstr>PowerPoint プレゼンテーション</vt:lpstr>
      <vt:lpstr>実験 1 混同行列結果</vt:lpstr>
      <vt:lpstr>実験 1 混同行列結果</vt:lpstr>
      <vt:lpstr>だまし絵 (多義図形)</vt:lpstr>
      <vt:lpstr>だまし絵 (多義図形)</vt:lpstr>
      <vt:lpstr>だまし絵 (多義図形)</vt:lpstr>
      <vt:lpstr>だまし絵 (多義図形)</vt:lpstr>
      <vt:lpstr>だまし絵 (多義図形)</vt:lpstr>
      <vt:lpstr>実験目的</vt:lpstr>
      <vt:lpstr>   発表の流れ</vt:lpstr>
      <vt:lpstr>PowerPoint プレゼンテーション</vt:lpstr>
      <vt:lpstr>PowerPoint プレゼンテーション</vt:lpstr>
      <vt:lpstr>   発表の流れ</vt:lpstr>
      <vt:lpstr>実験結果</vt:lpstr>
      <vt:lpstr>実験結果</vt:lpstr>
      <vt:lpstr>実験結果</vt:lpstr>
      <vt:lpstr>実験結果</vt:lpstr>
      <vt:lpstr>art class を illusion class と 誤分類した画像</vt:lpstr>
      <vt:lpstr>PowerPoint プレゼンテーション</vt:lpstr>
      <vt:lpstr>PowerPoint プレゼンテーション</vt:lpstr>
      <vt:lpstr>混合行列</vt:lpstr>
      <vt:lpstr>混合行列</vt:lpstr>
      <vt:lpstr>human class を illusion class と誤分類した画像</vt:lpstr>
      <vt:lpstr>PowerPoint プレゼンテーション</vt:lpstr>
      <vt:lpstr>PowerPoint プレゼンテーション</vt:lpstr>
      <vt:lpstr>混合行列</vt:lpstr>
      <vt:lpstr>混合行列</vt:lpstr>
      <vt:lpstr>illusion class を art class と 誤分類した画像</vt:lpstr>
      <vt:lpstr>illusion class を art class と 誤分類した画像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発表の流れ</vt:lpstr>
      <vt:lpstr>まとめ</vt:lpstr>
      <vt:lpstr>今後の課題</vt:lpstr>
      <vt:lpstr>今後の課題</vt:lpstr>
      <vt:lpstr>Gradient-weighted Class  Activation Mapping (Grad-CAM)</vt:lpstr>
      <vt:lpstr>Class Activation Mapping</vt:lpstr>
      <vt:lpstr>Class Activation Mapping</vt:lpstr>
      <vt:lpstr>Williams らによる 錯視画像データセット</vt:lpstr>
      <vt:lpstr>Williams らによる 錯視画像データセット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Grad-CAM</vt:lpstr>
      <vt:lpstr>Guided Grad-CAM</vt:lpstr>
      <vt:lpstr>PowerPoint プレゼンテーション</vt:lpstr>
      <vt:lpstr>はじめに</vt:lpstr>
      <vt:lpstr>Grad-CAM 結果</vt:lpstr>
      <vt:lpstr>Grad-CAM 結果</vt:lpstr>
      <vt:lpstr>Grad-CAM 結果</vt:lpstr>
      <vt:lpstr>Grad-CAM 結果</vt:lpstr>
      <vt:lpstr>マスク解析</vt:lpstr>
      <vt:lpstr>実験一覧</vt:lpstr>
      <vt:lpstr>PowerPoint プレゼンテーション</vt:lpstr>
      <vt:lpstr>PowerPoint プレゼンテーション</vt:lpstr>
      <vt:lpstr>PowerPoint プレゼンテーション</vt:lpstr>
      <vt:lpstr>AI を騙せるか？</vt:lpstr>
      <vt:lpstr>AI を騙せるか？</vt:lpstr>
      <vt:lpstr>本研究の成果</vt:lpstr>
      <vt:lpstr>発表の流れ</vt:lpstr>
      <vt:lpstr>研究の動機①</vt:lpstr>
      <vt:lpstr>研究の動機①</vt:lpstr>
      <vt:lpstr>研究の動機①</vt:lpstr>
      <vt:lpstr>研究の動機②</vt:lpstr>
      <vt:lpstr>研究の動機②</vt:lpstr>
      <vt:lpstr>実験 1 課題</vt:lpstr>
      <vt:lpstr>実験 1 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だまし絵を認知する 画像識別手法の提案 ～AI の着眼点はどこ？～</dc:title>
  <dc:creator>1g</dc:creator>
  <cp:lastModifiedBy>堀江 紗世</cp:lastModifiedBy>
  <cp:revision>254</cp:revision>
  <dcterms:created xsi:type="dcterms:W3CDTF">2020-02-15T07:31:23Z</dcterms:created>
  <dcterms:modified xsi:type="dcterms:W3CDTF">2020-06-11T04:06:34Z</dcterms:modified>
</cp:coreProperties>
</file>